
<file path=[Content_Types].xml><?xml version="1.0" encoding="utf-8"?>
<Types xmlns="http://schemas.openxmlformats.org/package/2006/content-types">
  <Default Extension="png" ContentType="image/png"/>
  <Default Extension="jfif" ContentType="image/j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2" r:id="rId4"/>
    <p:sldId id="263" r:id="rId5"/>
    <p:sldId id="259" r:id="rId6"/>
    <p:sldId id="264" r:id="rId7"/>
    <p:sldId id="265" r:id="rId8"/>
    <p:sldId id="270" r:id="rId9"/>
    <p:sldId id="271" r:id="rId10"/>
    <p:sldId id="272" r:id="rId11"/>
    <p:sldId id="269" r:id="rId12"/>
    <p:sldId id="268" r:id="rId13"/>
    <p:sldId id="266" r:id="rId14"/>
    <p:sldId id="277" r:id="rId15"/>
    <p:sldId id="279" r:id="rId16"/>
    <p:sldId id="267" r:id="rId17"/>
    <p:sldId id="274" r:id="rId18"/>
    <p:sldId id="291" r:id="rId19"/>
    <p:sldId id="273" r:id="rId20"/>
    <p:sldId id="275" r:id="rId21"/>
    <p:sldId id="276" r:id="rId22"/>
    <p:sldId id="283" r:id="rId23"/>
    <p:sldId id="289" r:id="rId24"/>
    <p:sldId id="286" r:id="rId25"/>
    <p:sldId id="287" r:id="rId26"/>
    <p:sldId id="288" r:id="rId27"/>
    <p:sldId id="284" r:id="rId28"/>
    <p:sldId id="292" r:id="rId29"/>
    <p:sldId id="285" r:id="rId3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72833802-FEF1-4C79-8D5D-14CF1EAF98D9}" styleName="Светлый стиль 2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327" autoAdjust="0"/>
    <p:restoredTop sz="94660"/>
  </p:normalViewPr>
  <p:slideViewPr>
    <p:cSldViewPr snapToGrid="0">
      <p:cViewPr varScale="1">
        <p:scale>
          <a:sx n="73" d="100"/>
          <a:sy n="73" d="100"/>
        </p:scale>
        <p:origin x="648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1DCF9-397C-4653-BC82-C094A45D1B4B}" type="datetimeFigureOut">
              <a:rPr lang="ru-RU" smtClean="0"/>
              <a:pPr/>
              <a:t>06.02.2026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F4C44-A4A1-4711-BDFB-07ABD9EC68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64164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1DCF9-397C-4653-BC82-C094A45D1B4B}" type="datetimeFigureOut">
              <a:rPr lang="ru-RU" smtClean="0"/>
              <a:pPr/>
              <a:t>06.02.2026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F4C44-A4A1-4711-BDFB-07ABD9EC68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58119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1DCF9-397C-4653-BC82-C094A45D1B4B}" type="datetimeFigureOut">
              <a:rPr lang="ru-RU" smtClean="0"/>
              <a:pPr/>
              <a:t>06.02.2026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F4C44-A4A1-4711-BDFB-07ABD9EC68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04166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1DCF9-397C-4653-BC82-C094A45D1B4B}" type="datetimeFigureOut">
              <a:rPr lang="ru-RU" smtClean="0"/>
              <a:pPr/>
              <a:t>06.02.2026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F4C44-A4A1-4711-BDFB-07ABD9EC68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90400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1DCF9-397C-4653-BC82-C094A45D1B4B}" type="datetimeFigureOut">
              <a:rPr lang="ru-RU" smtClean="0"/>
              <a:pPr/>
              <a:t>06.02.2026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F4C44-A4A1-4711-BDFB-07ABD9EC68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56360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1DCF9-397C-4653-BC82-C094A45D1B4B}" type="datetimeFigureOut">
              <a:rPr lang="ru-RU" smtClean="0"/>
              <a:pPr/>
              <a:t>06.02.2026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F4C44-A4A1-4711-BDFB-07ABD9EC68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11546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1DCF9-397C-4653-BC82-C094A45D1B4B}" type="datetimeFigureOut">
              <a:rPr lang="ru-RU" smtClean="0"/>
              <a:pPr/>
              <a:t>06.02.2026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F4C44-A4A1-4711-BDFB-07ABD9EC68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960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1DCF9-397C-4653-BC82-C094A45D1B4B}" type="datetimeFigureOut">
              <a:rPr lang="ru-RU" smtClean="0"/>
              <a:pPr/>
              <a:t>06.02.2026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F4C44-A4A1-4711-BDFB-07ABD9EC68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82476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1DCF9-397C-4653-BC82-C094A45D1B4B}" type="datetimeFigureOut">
              <a:rPr lang="ru-RU" smtClean="0"/>
              <a:pPr/>
              <a:t>06.02.2026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F4C44-A4A1-4711-BDFB-07ABD9EC68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39092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1DCF9-397C-4653-BC82-C094A45D1B4B}" type="datetimeFigureOut">
              <a:rPr lang="ru-RU" smtClean="0"/>
              <a:pPr/>
              <a:t>06.02.2026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F4C44-A4A1-4711-BDFB-07ABD9EC68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78663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1DCF9-397C-4653-BC82-C094A45D1B4B}" type="datetimeFigureOut">
              <a:rPr lang="ru-RU" smtClean="0"/>
              <a:pPr/>
              <a:t>06.02.2026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F4C44-A4A1-4711-BDFB-07ABD9EC68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77450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21DCF9-397C-4653-BC82-C094A45D1B4B}" type="datetimeFigureOut">
              <a:rPr lang="ru-RU" smtClean="0"/>
              <a:pPr/>
              <a:t>06.02.2026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DF4C44-A4A1-4711-BDFB-07ABD9EC68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6854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giga.chat/" TargetMode="External"/><Relationship Id="rId2" Type="http://schemas.openxmlformats.org/officeDocument/2006/relationships/hyperlink" Target="https://chat.qwen.ai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hat.deepseek.com/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hyperlink" Target="https://chat.qwen.ai/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hyperlink" Target="https://chat.qwen.ai/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hyperlink" Target="https://chat.qwen.ai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hyperlink" Target="https://giga.chat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hyperlink" Target="https://giga.chat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hyperlink" Target="https://giga.chat/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hyperlink" Target="file:///F:\&#1050;&#1091;&#1088;&#1089;&#1099;\&#1055;&#1077;&#1076;&#1089;&#1086;&#1074;&#1077;&#1090;%20&#1048;&#1048;\suno.com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hyperlink" Target="https://gamma.app/ru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fi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microsoft.com/office/2007/relationships/hdphoto" Target="../media/hdphoto1.wdp"/><Relationship Id="rId7" Type="http://schemas.openxmlformats.org/officeDocument/2006/relationships/image" Target="../media/image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240971"/>
            <a:ext cx="9144000" cy="3709852"/>
          </a:xfrm>
        </p:spPr>
        <p:txBody>
          <a:bodyPr>
            <a:normAutofit fontScale="90000"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800" b="1" dirty="0" smtClean="0">
                <a:solidFill>
                  <a:srgbClr val="0A0A0A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rgbClr val="0A0A0A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800" b="1" dirty="0">
                <a:solidFill>
                  <a:srgbClr val="0A0A0A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4800" b="1" dirty="0">
                <a:solidFill>
                  <a:srgbClr val="0A0A0A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rgbClr val="0A0A0A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rgbClr val="0A0A0A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rgbClr val="0A0A0A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sz="4800" b="1" dirty="0">
                <a:solidFill>
                  <a:srgbClr val="0A0A0A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Инновационные онлайн-платформы на базе ИИ как средство развития цифровой грамотности учителя»</a:t>
            </a:r>
            <a:r>
              <a:rPr lang="ru-RU" sz="4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4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40114" y="6023429"/>
            <a:ext cx="9144000" cy="609599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Киров, 2026 г.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3084" y="0"/>
            <a:ext cx="3858916" cy="1585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3912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Блок-схема: знак завершения 6"/>
          <p:cNvSpPr/>
          <p:nvPr/>
        </p:nvSpPr>
        <p:spPr>
          <a:xfrm>
            <a:off x="246743" y="624114"/>
            <a:ext cx="3077028" cy="1175657"/>
          </a:xfrm>
          <a:prstGeom prst="flowChartTerminator">
            <a:avLst/>
          </a:prstGeom>
          <a:noFill/>
          <a:scene3d>
            <a:camera prst="orthographicFront"/>
            <a:lightRig rig="threePt" dir="t"/>
          </a:scene3d>
          <a:sp3d contourW="63500">
            <a:contourClr>
              <a:schemeClr val="accent2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Объект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ussia"/>
              <a:ea typeface="+mn-ea"/>
              <a:cs typeface="+mn-cs"/>
            </a:endParaRPr>
          </a:p>
        </p:txBody>
      </p:sp>
      <p:sp>
        <p:nvSpPr>
          <p:cNvPr id="8" name="Блок-схема: знак завершения 7"/>
          <p:cNvSpPr/>
          <p:nvPr/>
        </p:nvSpPr>
        <p:spPr>
          <a:xfrm>
            <a:off x="246743" y="2754085"/>
            <a:ext cx="3077028" cy="1175657"/>
          </a:xfrm>
          <a:prstGeom prst="flowChartTerminator">
            <a:avLst/>
          </a:prstGeom>
          <a:noFill/>
          <a:scene3d>
            <a:camera prst="orthographicFront"/>
            <a:lightRig rig="threePt" dir="t"/>
          </a:scene3d>
          <a:sp3d contourW="63500">
            <a:contourClr>
              <a:schemeClr val="accent2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ussia"/>
              <a:ea typeface="+mn-ea"/>
              <a:cs typeface="+mn-cs"/>
            </a:endParaRPr>
          </a:p>
        </p:txBody>
      </p:sp>
      <p:sp>
        <p:nvSpPr>
          <p:cNvPr id="9" name="Блок-схема: знак завершения 8"/>
          <p:cNvSpPr/>
          <p:nvPr/>
        </p:nvSpPr>
        <p:spPr>
          <a:xfrm>
            <a:off x="246743" y="4884057"/>
            <a:ext cx="3077028" cy="1175657"/>
          </a:xfrm>
          <a:prstGeom prst="flowChartTerminator">
            <a:avLst/>
          </a:prstGeom>
          <a:noFill/>
          <a:scene3d>
            <a:camera prst="orthographicFront"/>
            <a:lightRig rig="threePt" dir="t"/>
          </a:scene3d>
          <a:sp3d contourW="63500">
            <a:contourClr>
              <a:schemeClr val="accent2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ussia"/>
              <a:ea typeface="+mn-ea"/>
              <a:cs typeface="+mn-cs"/>
            </a:endParaRPr>
          </a:p>
        </p:txBody>
      </p:sp>
      <p:sp>
        <p:nvSpPr>
          <p:cNvPr id="12" name="Прямоугольник 11"/>
          <p:cNvSpPr/>
          <p:nvPr/>
        </p:nvSpPr>
        <p:spPr>
          <a:xfrm flipV="1">
            <a:off x="1146630" y="1799770"/>
            <a:ext cx="120468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>
                <a:ln w="0"/>
                <a:solidFill>
                  <a:srgbClr val="ED7D3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+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5617030" y="2967335"/>
            <a:ext cx="5713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54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Russia"/>
              <a:ea typeface="+mn-ea"/>
              <a:cs typeface="+mn-cs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262743" y="3929741"/>
            <a:ext cx="98697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 smtClean="0">
                <a:ln w="0"/>
                <a:solidFill>
                  <a:srgbClr val="ED7D3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+</a:t>
            </a:r>
            <a:endParaRPr kumimoji="0" lang="ru-RU" sz="5400" b="1" i="0" u="none" strike="noStrike" kern="1200" cap="none" spc="0" normalizeH="0" baseline="0" noProof="0" dirty="0">
              <a:ln w="0"/>
              <a:solidFill>
                <a:srgbClr val="ED7D3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35430" y="2815433"/>
            <a:ext cx="251097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Фон</a:t>
            </a:r>
            <a:endParaRPr kumimoji="0" lang="ru-RU" sz="5400" b="1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46743" y="4884056"/>
            <a:ext cx="332377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Стиль</a:t>
            </a:r>
            <a:endParaRPr kumimoji="0" lang="ru-RU" sz="5400" b="1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570514" y="203200"/>
            <a:ext cx="346891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Кто?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Где?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Что делает?</a:t>
            </a:r>
            <a:endParaRPr kumimoji="0" lang="ru-RU" sz="36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cxnSp>
        <p:nvCxnSpPr>
          <p:cNvPr id="19" name="Прямая со стрелкой 18"/>
          <p:cNvCxnSpPr/>
          <p:nvPr/>
        </p:nvCxnSpPr>
        <p:spPr>
          <a:xfrm flipV="1">
            <a:off x="3294743" y="522884"/>
            <a:ext cx="1553028" cy="255985"/>
          </a:xfrm>
          <a:prstGeom prst="straightConnector1">
            <a:avLst/>
          </a:prstGeom>
          <a:ln>
            <a:tailEnd type="triangle"/>
          </a:ln>
          <a:scene3d>
            <a:camera prst="orthographicFront"/>
            <a:lightRig rig="threePt" dir="t"/>
          </a:scene3d>
          <a:sp3d contourW="38100">
            <a:contourClr>
              <a:schemeClr val="accent2"/>
            </a:contourClr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flipV="1">
            <a:off x="3294743" y="1088571"/>
            <a:ext cx="1553028" cy="1"/>
          </a:xfrm>
          <a:prstGeom prst="straightConnector1">
            <a:avLst/>
          </a:prstGeom>
          <a:ln>
            <a:tailEnd type="triangle"/>
          </a:ln>
          <a:scene3d>
            <a:camera prst="orthographicFront"/>
            <a:lightRig rig="threePt" dir="t"/>
          </a:scene3d>
          <a:sp3d contourW="38100">
            <a:contourClr>
              <a:schemeClr val="accent2"/>
            </a:contourClr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>
            <a:off x="3323771" y="1358302"/>
            <a:ext cx="837209" cy="244311"/>
          </a:xfrm>
          <a:prstGeom prst="straightConnector1">
            <a:avLst/>
          </a:prstGeom>
          <a:ln>
            <a:tailEnd type="triangle"/>
          </a:ln>
          <a:scene3d>
            <a:camera prst="orthographicFront"/>
            <a:lightRig rig="threePt" dir="t"/>
          </a:scene3d>
          <a:sp3d contourW="38100">
            <a:contourClr>
              <a:schemeClr val="accent2"/>
            </a:contourClr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Прямоугольник 5"/>
          <p:cNvSpPr/>
          <p:nvPr/>
        </p:nvSpPr>
        <p:spPr>
          <a:xfrm>
            <a:off x="3570515" y="1872343"/>
            <a:ext cx="3855521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Какой именно?</a:t>
            </a:r>
            <a:endParaRPr kumimoji="0" lang="ru-RU" sz="36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cxnSp>
        <p:nvCxnSpPr>
          <p:cNvPr id="20" name="Прямая со стрелкой 19"/>
          <p:cNvCxnSpPr/>
          <p:nvPr/>
        </p:nvCxnSpPr>
        <p:spPr>
          <a:xfrm>
            <a:off x="3323770" y="1638319"/>
            <a:ext cx="837210" cy="570653"/>
          </a:xfrm>
          <a:prstGeom prst="straightConnector1">
            <a:avLst/>
          </a:prstGeom>
          <a:ln>
            <a:tailEnd type="triangle"/>
          </a:ln>
          <a:scene3d>
            <a:camera prst="orthographicFront"/>
            <a:lightRig rig="threePt" dir="t"/>
          </a:scene3d>
          <a:sp3d contourW="38100">
            <a:contourClr>
              <a:schemeClr val="accent2"/>
            </a:contourClr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Овал 20"/>
          <p:cNvSpPr/>
          <p:nvPr/>
        </p:nvSpPr>
        <p:spPr>
          <a:xfrm>
            <a:off x="101600" y="4853071"/>
            <a:ext cx="3193143" cy="1373558"/>
          </a:xfrm>
          <a:prstGeom prst="ellipse">
            <a:avLst/>
          </a:prstGeom>
          <a:noFill/>
          <a:ln w="1682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ussia"/>
              <a:ea typeface="+mn-ea"/>
              <a:cs typeface="+mn-cs"/>
            </a:endParaRPr>
          </a:p>
        </p:txBody>
      </p:sp>
      <p:cxnSp>
        <p:nvCxnSpPr>
          <p:cNvPr id="23" name="Прямая со стрелкой 22"/>
          <p:cNvCxnSpPr/>
          <p:nvPr/>
        </p:nvCxnSpPr>
        <p:spPr>
          <a:xfrm flipV="1">
            <a:off x="3468914" y="3051000"/>
            <a:ext cx="1277257" cy="219125"/>
          </a:xfrm>
          <a:prstGeom prst="straightConnector1">
            <a:avLst/>
          </a:prstGeom>
          <a:ln>
            <a:tailEnd type="triangle"/>
          </a:ln>
          <a:scene3d>
            <a:camera prst="orthographicFront"/>
            <a:lightRig rig="threePt" dir="t"/>
          </a:scene3d>
          <a:sp3d contourW="38100">
            <a:contourClr>
              <a:schemeClr val="accent2"/>
            </a:contourClr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>
            <a:off x="3439886" y="3472988"/>
            <a:ext cx="1306285" cy="153681"/>
          </a:xfrm>
          <a:prstGeom prst="straightConnector1">
            <a:avLst/>
          </a:prstGeom>
          <a:ln>
            <a:tailEnd type="triangle"/>
          </a:ln>
          <a:scene3d>
            <a:camera prst="orthographicFront"/>
            <a:lightRig rig="threePt" dir="t"/>
          </a:scene3d>
          <a:sp3d contourW="38100">
            <a:contourClr>
              <a:schemeClr val="accent2"/>
            </a:contourClr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Прямоугольник 33"/>
          <p:cNvSpPr/>
          <p:nvPr/>
        </p:nvSpPr>
        <p:spPr>
          <a:xfrm>
            <a:off x="4354286" y="2741297"/>
            <a:ext cx="180966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Где?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Что?</a:t>
            </a:r>
            <a:endParaRPr kumimoji="0" lang="ru-RU" sz="36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95771" y="399387"/>
            <a:ext cx="3816427" cy="3816427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7184570" y="4644571"/>
            <a:ext cx="4891315" cy="18107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12065" marR="5080" algn="ctr">
              <a:lnSpc>
                <a:spcPts val="2590"/>
              </a:lnSpc>
              <a:spcBef>
                <a:spcPts val="425"/>
              </a:spcBef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Белый</a:t>
            </a:r>
            <a:r>
              <a:rPr lang="ru-RU" sz="2800" spc="-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пушистый</a:t>
            </a:r>
            <a:r>
              <a:rPr lang="ru-RU" sz="2800" spc="-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кот</a:t>
            </a:r>
            <a:r>
              <a:rPr lang="ru-RU" sz="2800" spc="-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800" spc="-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spc="-1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желтыми</a:t>
            </a:r>
          </a:p>
          <a:p>
            <a:pPr marL="12065" marR="5080" algn="ctr">
              <a:lnSpc>
                <a:spcPts val="2590"/>
              </a:lnSpc>
              <a:spcBef>
                <a:spcPts val="425"/>
              </a:spcBef>
            </a:pPr>
            <a:r>
              <a:rPr lang="ru-RU" sz="2800" spc="-1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глазами</a:t>
            </a:r>
            <a:r>
              <a:rPr lang="ru-RU" sz="2800" spc="-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сидит</a:t>
            </a:r>
            <a:r>
              <a:rPr lang="ru-RU" sz="2800" spc="-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ru-RU" sz="2800" spc="-4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spc="-1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подоконнике, на окне шторы.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ts val="2560"/>
              </a:lnSpc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Акварельный</a:t>
            </a:r>
            <a:r>
              <a:rPr lang="ru-RU" sz="2800" spc="-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рисунок</a:t>
            </a:r>
            <a:r>
              <a:rPr lang="ru-RU" sz="2800" spc="-10" dirty="0" smtClean="0">
                <a:latin typeface="Calibri"/>
                <a:cs typeface="Calibri"/>
              </a:rPr>
              <a:t>.</a:t>
            </a:r>
            <a:endParaRPr lang="ru-RU" sz="2800" dirty="0">
              <a:latin typeface="Calibri"/>
              <a:cs typeface="Calibri"/>
            </a:endParaRPr>
          </a:p>
        </p:txBody>
      </p:sp>
      <p:sp>
        <p:nvSpPr>
          <p:cNvPr id="5" name="Прямоугольник 4"/>
          <p:cNvSpPr/>
          <p:nvPr/>
        </p:nvSpPr>
        <p:spPr>
          <a:xfrm rot="10800000" flipV="1">
            <a:off x="4354285" y="4746591"/>
            <a:ext cx="245291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каком стиле?</a:t>
            </a:r>
            <a:endParaRPr lang="ru-RU" sz="3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4" name="Прямая со стрелкой 23"/>
          <p:cNvCxnSpPr/>
          <p:nvPr/>
        </p:nvCxnSpPr>
        <p:spPr>
          <a:xfrm>
            <a:off x="3439886" y="5297714"/>
            <a:ext cx="1306285" cy="14515"/>
          </a:xfrm>
          <a:prstGeom prst="straightConnector1">
            <a:avLst/>
          </a:prstGeom>
          <a:ln>
            <a:tailEnd type="triangle"/>
          </a:ln>
          <a:scene3d>
            <a:camera prst="orthographicFront"/>
            <a:lightRig rig="threePt" dir="t"/>
          </a:scene3d>
          <a:sp3d contourW="38100">
            <a:contourClr>
              <a:schemeClr val="accent2"/>
            </a:contourClr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8889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184511" y="1907916"/>
            <a:ext cx="3684784" cy="370707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6250" y="1907917"/>
            <a:ext cx="3400426" cy="372609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04782" y="1907916"/>
            <a:ext cx="3707072" cy="3707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7455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36058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20331" y="853281"/>
            <a:ext cx="5323682" cy="5323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8592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23348"/>
          </a:xfrm>
        </p:spPr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Генерация текстов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19349" y="1524000"/>
            <a:ext cx="10620101" cy="4652963"/>
          </a:xfrm>
        </p:spPr>
        <p:txBody>
          <a:bodyPr/>
          <a:lstStyle/>
          <a:p>
            <a:pPr>
              <a:buNone/>
            </a:pPr>
            <a:r>
              <a:rPr lang="ru-RU" sz="4800" dirty="0">
                <a:latin typeface="Times New Roman" pitchFamily="18" charset="0"/>
                <a:cs typeface="Times New Roman" pitchFamily="18" charset="0"/>
                <a:hlinkClick r:id="rId2"/>
              </a:rPr>
              <a:t>chat.qwen.ai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   (можно без регистрации</a:t>
            </a: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4800" dirty="0" smtClean="0">
              <a:latin typeface="Times New Roman" pitchFamily="18" charset="0"/>
              <a:cs typeface="Times New Roman" pitchFamily="18" charset="0"/>
              <a:hlinkClick r:id="rId3"/>
            </a:endParaRPr>
          </a:p>
          <a:p>
            <a:pPr>
              <a:buNone/>
            </a:pPr>
            <a:r>
              <a:rPr lang="ru-RU" sz="4800" dirty="0" err="1" smtClean="0">
                <a:latin typeface="Times New Roman" pitchFamily="18" charset="0"/>
                <a:cs typeface="Times New Roman" pitchFamily="18" charset="0"/>
                <a:hlinkClick r:id="rId3"/>
              </a:rPr>
              <a:t>giga.chat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Сбер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ID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lvl="0">
              <a:buNone/>
            </a:pPr>
            <a:r>
              <a:rPr lang="ru-RU" sz="4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hlinkClick r:id="rId4"/>
              </a:rPr>
              <a:t>chat.deepseek.com</a:t>
            </a:r>
            <a:r>
              <a:rPr lang="ru-RU" sz="4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(регистрация нужна)</a:t>
            </a:r>
            <a:endParaRPr lang="en-US" dirty="0">
              <a:solidFill>
                <a:prstClr val="black"/>
              </a:solidFill>
            </a:endParaRPr>
          </a:p>
          <a:p>
            <a:pPr>
              <a:buNone/>
            </a:pPr>
            <a:endParaRPr lang="en-US" sz="4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07578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5377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  <a:hlinkClick r:id="rId2"/>
              </a:rPr>
              <a:t>chat.qwen.ai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415214"/>
            <a:ext cx="10606586" cy="4319380"/>
          </a:xfrm>
        </p:spPr>
      </p:pic>
    </p:spTree>
    <p:extLst>
      <p:ext uri="{BB962C8B-B14F-4D97-AF65-F5344CB8AC3E}">
        <p14:creationId xmlns:p14="http://schemas.microsoft.com/office/powerpoint/2010/main" val="3929535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90503" y="548512"/>
            <a:ext cx="7876903" cy="5529536"/>
          </a:xfrm>
          <a:prstGeom prst="rect">
            <a:avLst/>
          </a:prstGeom>
        </p:spPr>
      </p:pic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78268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01525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  <a:hlinkClick r:id="rId2"/>
              </a:rPr>
              <a:t>chat.qwen.ai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214846"/>
            <a:ext cx="10515600" cy="4962117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Генерация текста.  </a:t>
            </a:r>
          </a:p>
          <a:p>
            <a:pPr marL="514350" indent="-514350">
              <a:buAutoNum type="arabicPeriod"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Генерация изображения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Белка сидит на дереве в зимнем </a:t>
            </a:r>
            <a:endParaRPr lang="ru-RU" sz="36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лесу </a:t>
            </a:r>
            <a:r>
              <a:rPr lang="ru-RU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грызёт орех</a:t>
            </a:r>
            <a:r>
              <a:rPr lang="ru-RU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</a:p>
          <a:p>
            <a:pPr marL="514350" indent="-514350">
              <a:buAutoNum type="arabicPeriod"/>
            </a:pPr>
            <a:endParaRPr lang="ru-RU" dirty="0"/>
          </a:p>
          <a:p>
            <a:pPr marL="514350" indent="-514350">
              <a:buAutoNum type="arabicPeriod"/>
            </a:pPr>
            <a:endParaRPr lang="ru-RU" dirty="0" smtClean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3334" y="906205"/>
            <a:ext cx="3383365" cy="5270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688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418645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  <a:hlinkClick r:id="rId2"/>
              </a:rPr>
              <a:t>chat.qwen.ai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57262" y="1005840"/>
            <a:ext cx="10396537" cy="5709285"/>
          </a:xfrm>
        </p:spPr>
        <p:txBody>
          <a:bodyPr/>
          <a:lstStyle/>
          <a:p>
            <a:pPr marL="0" indent="0"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Редактирование изображения. </a:t>
            </a:r>
          </a:p>
          <a:p>
            <a:pPr marL="0" indent="0">
              <a:buNone/>
            </a:pPr>
            <a:r>
              <a:rPr lang="ru-RU" sz="3200" i="1" dirty="0">
                <a:solidFill>
                  <a:srgbClr val="1D1D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Преврати женщину на фотографии в повара, добавь спецодежду повара и колпак, сделай фон как на кухне, убери цветы и в руки добавь половник</a:t>
            </a:r>
            <a:endParaRPr lang="ru-RU" sz="32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0094" y="3014814"/>
            <a:ext cx="2776318" cy="370031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7526" y="3060750"/>
            <a:ext cx="2765473" cy="365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6744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1102" y="496390"/>
            <a:ext cx="9989576" cy="5630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7750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22070"/>
            <a:ext cx="10515600" cy="836022"/>
          </a:xfrm>
        </p:spPr>
        <p:txBody>
          <a:bodyPr>
            <a:normAutofit/>
          </a:bodyPr>
          <a:lstStyle/>
          <a:p>
            <a:pPr algn="ctr"/>
            <a:r>
              <a:rPr lang="ru-RU" sz="5400" dirty="0">
                <a:latin typeface="Times New Roman" pitchFamily="18" charset="0"/>
                <a:cs typeface="Times New Roman" pitchFamily="18" charset="0"/>
                <a:hlinkClick r:id="rId2"/>
              </a:rPr>
              <a:t>giga.chat</a:t>
            </a:r>
            <a:endParaRPr lang="ru-RU" sz="5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227909"/>
            <a:ext cx="10515600" cy="4949054"/>
          </a:xfrm>
        </p:spPr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Генерация текста.</a:t>
            </a:r>
          </a:p>
          <a:p>
            <a:pPr marL="514350" indent="-514350">
              <a:buAutoNum type="arabicPeriod"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презентаций.</a:t>
            </a:r>
            <a:endParaRPr lang="en-US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AutoNum type="arabicPeriod"/>
            </a:pPr>
            <a:endParaRPr lang="en-US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2510521"/>
            <a:ext cx="10058400" cy="350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2622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63040" y="522514"/>
            <a:ext cx="9890760" cy="1915886"/>
          </a:xfrm>
        </p:spPr>
        <p:txBody>
          <a:bodyPr>
            <a:normAutofit fontScale="90000"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3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Цель: </a:t>
            </a:r>
            <a:r>
              <a:rPr lang="ru-RU" sz="33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развитие цифровой грамотности педагогов через освоение современных сервисов на основе искусственного интеллекта для создания современной образовательной среды.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63040" y="2554513"/>
            <a:ext cx="9890760" cy="362244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000" dirty="0" smtClean="0">
                <a:solidFill>
                  <a:srgbClr val="0A0A0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Познакомиться </a:t>
            </a:r>
            <a:r>
              <a:rPr lang="ru-RU" sz="3000" dirty="0">
                <a:solidFill>
                  <a:srgbClr val="0A0A0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3000" dirty="0" smtClean="0">
                <a:solidFill>
                  <a:srgbClr val="0A0A0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актуальными ИИ-сервисами.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000" dirty="0" smtClean="0">
                <a:solidFill>
                  <a:srgbClr val="0A0A0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Отработать</a:t>
            </a:r>
            <a:r>
              <a:rPr lang="ru-RU" sz="3000" dirty="0">
                <a:solidFill>
                  <a:srgbClr val="0A0A0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первичные навыки взаимодействия с ИИ-сервисами </a:t>
            </a:r>
            <a:r>
              <a:rPr lang="ru-RU" sz="3000" dirty="0" smtClean="0">
                <a:solidFill>
                  <a:srgbClr val="0A0A0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000" dirty="0">
                <a:solidFill>
                  <a:srgbClr val="0A0A0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ходе практической части </a:t>
            </a:r>
            <a:r>
              <a:rPr lang="ru-RU" sz="3000" dirty="0" smtClean="0">
                <a:solidFill>
                  <a:srgbClr val="0A0A0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педсовета.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Способствовать развитию мотивации </a:t>
            </a: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совершенствованию </a:t>
            </a: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ИКТ-компетенций через обмен опытом использования цифровых новинок</a:t>
            </a:r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 smtClean="0">
              <a:solidFill>
                <a:srgbClr val="0A0A0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AutoNum type="arabicPeriod" startAt="2"/>
            </a:pPr>
            <a:endParaRPr lang="ru-RU" sz="2000" dirty="0">
              <a:solidFill>
                <a:srgbClr val="0A0A0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09933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48194"/>
            <a:ext cx="10515600" cy="705396"/>
          </a:xfrm>
        </p:spPr>
        <p:txBody>
          <a:bodyPr>
            <a:normAutofit/>
          </a:bodyPr>
          <a:lstStyle/>
          <a:p>
            <a:pPr algn="ctr"/>
            <a:r>
              <a:rPr lang="ru-RU" dirty="0" err="1">
                <a:latin typeface="Times New Roman" pitchFamily="18" charset="0"/>
                <a:cs typeface="Times New Roman" pitchFamily="18" charset="0"/>
                <a:hlinkClick r:id="rId2"/>
              </a:rPr>
              <a:t>giga.chat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787" y="888628"/>
            <a:ext cx="5218985" cy="2618813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3590" y="1097280"/>
            <a:ext cx="6411220" cy="4820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2525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87383"/>
            <a:ext cx="10515600" cy="509451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err="1">
                <a:latin typeface="Times New Roman" pitchFamily="18" charset="0"/>
                <a:cs typeface="Times New Roman" pitchFamily="18" charset="0"/>
                <a:hlinkClick r:id="rId2"/>
              </a:rPr>
              <a:t>giga.chat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280160"/>
            <a:ext cx="10946570" cy="4976949"/>
          </a:xfrm>
        </p:spPr>
      </p:pic>
    </p:spTree>
    <p:extLst>
      <p:ext uri="{BB962C8B-B14F-4D97-AF65-F5344CB8AC3E}">
        <p14:creationId xmlns:p14="http://schemas.microsoft.com/office/powerpoint/2010/main" val="4260591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74321"/>
            <a:ext cx="10515600" cy="70539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0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suno.com</a:t>
            </a:r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838200" y="1306286"/>
            <a:ext cx="10515600" cy="487067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Генерация песен</a:t>
            </a:r>
          </a:p>
          <a:p>
            <a:pPr marL="0" indent="0">
              <a:buNone/>
            </a:pP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885" y="2008000"/>
            <a:ext cx="6087325" cy="399153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8234" y="2008000"/>
            <a:ext cx="5895720" cy="2991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4517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79904"/>
          </a:xfrm>
        </p:spPr>
        <p:txBody>
          <a:bodyPr>
            <a:noAutofit/>
          </a:bodyPr>
          <a:lstStyle/>
          <a:p>
            <a:pPr algn="ctr"/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gamma.app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149532"/>
            <a:ext cx="10515600" cy="502743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Генерация презентаций.</a:t>
            </a:r>
          </a:p>
          <a:p>
            <a:pPr marL="0" indent="0" algn="ctr">
              <a:buNone/>
            </a:pP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62624" y="1920239"/>
            <a:ext cx="5646680" cy="4075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775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077629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классе есть и «сильные» ученики, и те, кому тема дается с трудом.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926080"/>
            <a:ext cx="10515600" cy="3250882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/>
              <a:t> 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Помощь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ИИ: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Вы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просите 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нейросеть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составить задания по определённой теме в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трёх вариантах: для «продвинутых», средний уровень и «совсем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просто»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0080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816372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Ученики выполнили все запланированные Вами упражнения и до конца урока еще 10 минут. </a:t>
            </a: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3030583"/>
            <a:ext cx="10515600" cy="31463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Помощь ИИ: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просите ИИ составить 5 вопросов с подвохом по только что пройденному материалу или придумать текстовую задачу, где героями будут сами ученики вашего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класса.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1820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12874"/>
            <a:ext cx="10515600" cy="1790246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ложно </a:t>
            </a: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заинтересовать детей сухими фактами из истории или литературы.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730137"/>
            <a:ext cx="10515600" cy="344682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Помощь ИИ: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ученики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могут «вживую» пообщаться с чат-ботом, настроенным как исторический деятель (например, Петр I) или литературный герой. Они задают вопросы о мотивах поступков, а ИИ отвечает, исходя из исторического контекста.</a:t>
            </a:r>
          </a:p>
        </p:txBody>
      </p:sp>
    </p:spTree>
    <p:extLst>
      <p:ext uri="{BB962C8B-B14F-4D97-AF65-F5344CB8AC3E}">
        <p14:creationId xmlns:p14="http://schemas.microsoft.com/office/powerpoint/2010/main" val="541609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71344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Ярмарка идей.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8873" y="2181497"/>
            <a:ext cx="11222181" cy="3995466"/>
          </a:xfrm>
        </p:spPr>
        <p:txBody>
          <a:bodyPr/>
          <a:lstStyle/>
          <a:p>
            <a:pPr marL="0" indent="0">
              <a:buNone/>
            </a:pP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400" dirty="0" smtClean="0">
                <a:latin typeface="Times New Roman" panose="02020603050405020304" pitchFamily="18" charset="0"/>
              </a:rPr>
              <a:t> 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8886" y="1282337"/>
            <a:ext cx="5379720" cy="5379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3969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96470629"/>
              </p:ext>
            </p:extLst>
          </p:nvPr>
        </p:nvGraphicFramePr>
        <p:xfrm>
          <a:off x="1289050" y="1371601"/>
          <a:ext cx="9613900" cy="3997233"/>
        </p:xfrm>
        <a:graphic>
          <a:graphicData uri="http://schemas.openxmlformats.org/drawingml/2006/table">
            <a:tbl>
              <a:tblPr firstRow="1" firstCol="1" bandRow="1"/>
              <a:tblGrid>
                <a:gridCol w="3204210">
                  <a:extLst>
                    <a:ext uri="{9D8B030D-6E8A-4147-A177-3AD203B41FA5}">
                      <a16:colId xmlns:a16="http://schemas.microsoft.com/office/drawing/2014/main" val="2840186515"/>
                    </a:ext>
                  </a:extLst>
                </a:gridCol>
                <a:gridCol w="3204845">
                  <a:extLst>
                    <a:ext uri="{9D8B030D-6E8A-4147-A177-3AD203B41FA5}">
                      <a16:colId xmlns:a16="http://schemas.microsoft.com/office/drawing/2014/main" val="2580105040"/>
                    </a:ext>
                  </a:extLst>
                </a:gridCol>
                <a:gridCol w="3204845">
                  <a:extLst>
                    <a:ext uri="{9D8B030D-6E8A-4147-A177-3AD203B41FA5}">
                      <a16:colId xmlns:a16="http://schemas.microsoft.com/office/drawing/2014/main" val="537645935"/>
                    </a:ext>
                  </a:extLst>
                </a:gridCol>
              </a:tblGrid>
              <a:tr h="83817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32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Ситуация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48310"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32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Ошибка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3200" b="1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Решение с ИИ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5987058"/>
                  </a:ext>
                </a:extLst>
              </a:tr>
              <a:tr h="1803606"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1.Нейросеть выдала  неточность в материале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Полное доверие ИИ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Использовать ИИ как черновик + верификация по учебнику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8405182"/>
                  </a:ext>
                </a:extLst>
              </a:tr>
              <a:tr h="1355457"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</a:t>
                      </a:r>
                      <a:r>
                        <a:rPr lang="ru-RU" sz="24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«Не хватает времени освоить новые сервисы»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Попытка освоить всё сразу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Стратегия «1 сервис = 1 задача» на месяц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18715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36163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76400" y="561703"/>
            <a:ext cx="10515600" cy="135917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Рефлексия — не финал педсовета, а стартовый 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сигнал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для каждого из нас!  </a:t>
            </a:r>
          </a:p>
          <a:p>
            <a:pPr marL="0" indent="0" algn="ctr">
              <a:buNone/>
            </a:pP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55" t="8191" r="12006" b="18095"/>
          <a:stretch/>
        </p:blipFill>
        <p:spPr>
          <a:xfrm>
            <a:off x="4776652" y="2126036"/>
            <a:ext cx="2638696" cy="4327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696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Блок-схема: узел 4"/>
          <p:cNvSpPr/>
          <p:nvPr/>
        </p:nvSpPr>
        <p:spPr>
          <a:xfrm>
            <a:off x="4362994" y="1815737"/>
            <a:ext cx="3187337" cy="2926079"/>
          </a:xfrm>
          <a:prstGeom prst="flowChartConnector">
            <a:avLst/>
          </a:prstGeom>
          <a:solidFill>
            <a:schemeClr val="accent2"/>
          </a:solidFill>
          <a:scene3d>
            <a:camera prst="orthographicFront"/>
            <a:lightRig rig="threePt" dir="t"/>
          </a:scene3d>
          <a:sp3d contourW="38100">
            <a:contourClr>
              <a:schemeClr val="accent2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2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89" b="96000" l="2667" r="9688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8348" y="2011678"/>
            <a:ext cx="2416627" cy="2534195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303520" y="2756263"/>
            <a:ext cx="133241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AI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390405" y="583473"/>
            <a:ext cx="3526972" cy="1384663"/>
            <a:chOff x="390405" y="583473"/>
            <a:chExt cx="3526972" cy="1384663"/>
          </a:xfrm>
        </p:grpSpPr>
        <p:sp>
          <p:nvSpPr>
            <p:cNvPr id="29" name="Блок-схема: знак завершения 28"/>
            <p:cNvSpPr/>
            <p:nvPr/>
          </p:nvSpPr>
          <p:spPr>
            <a:xfrm>
              <a:off x="390405" y="583473"/>
              <a:ext cx="3526972" cy="1384663"/>
            </a:xfrm>
            <a:prstGeom prst="flowChartTerminator">
              <a:avLst/>
            </a:prstGeom>
            <a:solidFill>
              <a:schemeClr val="bg1"/>
            </a:solidFill>
            <a:ln>
              <a:solidFill>
                <a:schemeClr val="accent2"/>
              </a:solidFill>
            </a:ln>
            <a:scene3d>
              <a:camera prst="orthographicFront"/>
              <a:lightRig rig="threePt" dir="t"/>
            </a:scene3d>
            <a:sp3d contourW="107950">
              <a:contourClr>
                <a:schemeClr val="accent2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9" name="Группа 8"/>
            <p:cNvGrpSpPr/>
            <p:nvPr/>
          </p:nvGrpSpPr>
          <p:grpSpPr>
            <a:xfrm>
              <a:off x="493486" y="712650"/>
              <a:ext cx="3143931" cy="1108670"/>
              <a:chOff x="493486" y="712650"/>
              <a:chExt cx="3143931" cy="1108670"/>
            </a:xfrm>
          </p:grpSpPr>
          <p:pic>
            <p:nvPicPr>
              <p:cNvPr id="34" name="Рисунок 33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631879" y="763228"/>
                <a:ext cx="1005538" cy="1058092"/>
              </a:xfrm>
              <a:prstGeom prst="rect">
                <a:avLst/>
              </a:prstGeom>
            </p:spPr>
          </p:pic>
          <p:sp>
            <p:nvSpPr>
              <p:cNvPr id="41" name="Прямоугольник 40"/>
              <p:cNvSpPr/>
              <p:nvPr/>
            </p:nvSpPr>
            <p:spPr>
              <a:xfrm>
                <a:off x="493486" y="712650"/>
                <a:ext cx="2138393" cy="92333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ru-RU" sz="2700" b="0" cap="none" spc="0" dirty="0" smtClean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Создание презентаций</a:t>
                </a:r>
                <a:endParaRPr lang="ru-RU" sz="27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2" name="Группа 1"/>
          <p:cNvGrpSpPr/>
          <p:nvPr/>
        </p:nvGrpSpPr>
        <p:grpSpPr>
          <a:xfrm>
            <a:off x="8593965" y="583474"/>
            <a:ext cx="3526972" cy="1384663"/>
            <a:chOff x="8593965" y="583474"/>
            <a:chExt cx="3526972" cy="1384663"/>
          </a:xfrm>
        </p:grpSpPr>
        <p:sp>
          <p:nvSpPr>
            <p:cNvPr id="31" name="Блок-схема: знак завершения 30"/>
            <p:cNvSpPr/>
            <p:nvPr/>
          </p:nvSpPr>
          <p:spPr>
            <a:xfrm>
              <a:off x="8593965" y="583474"/>
              <a:ext cx="3526972" cy="1384663"/>
            </a:xfrm>
            <a:prstGeom prst="flowChartTerminator">
              <a:avLst/>
            </a:prstGeom>
            <a:solidFill>
              <a:schemeClr val="bg1"/>
            </a:solidFill>
            <a:ln>
              <a:solidFill>
                <a:schemeClr val="accent2"/>
              </a:solidFill>
            </a:ln>
            <a:scene3d>
              <a:camera prst="orthographicFront"/>
              <a:lightRig rig="threePt" dir="t"/>
            </a:scene3d>
            <a:sp3d contourW="107950">
              <a:contourClr>
                <a:schemeClr val="accent2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7" name="Рисунок 3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26059" y="712651"/>
              <a:ext cx="1103086" cy="1103086"/>
            </a:xfrm>
            <a:prstGeom prst="rect">
              <a:avLst/>
            </a:prstGeom>
          </p:spPr>
        </p:pic>
        <p:sp>
          <p:nvSpPr>
            <p:cNvPr id="42" name="Прямоугольник 41"/>
            <p:cNvSpPr/>
            <p:nvPr/>
          </p:nvSpPr>
          <p:spPr>
            <a:xfrm>
              <a:off x="8763782" y="892407"/>
              <a:ext cx="1962277" cy="92333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2700" dirty="0" smtClean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Генерация текста</a:t>
              </a:r>
              <a:endParaRPr lang="ru-RU" sz="27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306978" y="3553714"/>
            <a:ext cx="3526972" cy="1384662"/>
            <a:chOff x="306978" y="3553714"/>
            <a:chExt cx="3526972" cy="1384662"/>
          </a:xfrm>
        </p:grpSpPr>
        <p:sp>
          <p:nvSpPr>
            <p:cNvPr id="18" name="Блок-схема: знак завершения 17"/>
            <p:cNvSpPr/>
            <p:nvPr/>
          </p:nvSpPr>
          <p:spPr>
            <a:xfrm>
              <a:off x="306978" y="3553714"/>
              <a:ext cx="3526972" cy="1384662"/>
            </a:xfrm>
            <a:prstGeom prst="flowChartTerminator">
              <a:avLst/>
            </a:prstGeom>
            <a:solidFill>
              <a:schemeClr val="bg1"/>
            </a:solidFill>
            <a:ln>
              <a:solidFill>
                <a:schemeClr val="accent2"/>
              </a:solidFill>
            </a:ln>
            <a:scene3d>
              <a:camera prst="orthographicFront"/>
              <a:lightRig rig="threePt" dir="t"/>
            </a:scene3d>
            <a:sp3d contourW="107950">
              <a:contourClr>
                <a:schemeClr val="accent2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8" name="Группа 7"/>
            <p:cNvGrpSpPr/>
            <p:nvPr/>
          </p:nvGrpSpPr>
          <p:grpSpPr>
            <a:xfrm>
              <a:off x="493486" y="3673384"/>
              <a:ext cx="3143931" cy="1068432"/>
              <a:chOff x="493486" y="3673384"/>
              <a:chExt cx="3143931" cy="1068432"/>
            </a:xfrm>
          </p:grpSpPr>
          <p:pic>
            <p:nvPicPr>
              <p:cNvPr id="36" name="Рисунок 35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50430" y="3753314"/>
                <a:ext cx="1086987" cy="988502"/>
              </a:xfrm>
              <a:prstGeom prst="rect">
                <a:avLst/>
              </a:prstGeom>
            </p:spPr>
          </p:pic>
          <p:sp>
            <p:nvSpPr>
              <p:cNvPr id="43" name="Прямоугольник 42"/>
              <p:cNvSpPr/>
              <p:nvPr/>
            </p:nvSpPr>
            <p:spPr>
              <a:xfrm rot="10800000" flipV="1">
                <a:off x="493486" y="3673384"/>
                <a:ext cx="2138393" cy="90794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ru-RU" sz="2650" b="0" cap="none" spc="0" dirty="0" smtClean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Создание изображений</a:t>
                </a:r>
                <a:endParaRPr lang="ru-RU" sz="265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3" name="Группа 2"/>
          <p:cNvGrpSpPr/>
          <p:nvPr/>
        </p:nvGrpSpPr>
        <p:grpSpPr>
          <a:xfrm>
            <a:off x="8215086" y="3553713"/>
            <a:ext cx="3614059" cy="1384663"/>
            <a:chOff x="8215086" y="3553713"/>
            <a:chExt cx="3614059" cy="1384663"/>
          </a:xfrm>
        </p:grpSpPr>
        <p:sp>
          <p:nvSpPr>
            <p:cNvPr id="30" name="Блок-схема: знак завершения 29"/>
            <p:cNvSpPr/>
            <p:nvPr/>
          </p:nvSpPr>
          <p:spPr>
            <a:xfrm>
              <a:off x="8215086" y="3553713"/>
              <a:ext cx="3614059" cy="1384663"/>
            </a:xfrm>
            <a:prstGeom prst="flowChartTerminator">
              <a:avLst/>
            </a:prstGeom>
            <a:solidFill>
              <a:schemeClr val="bg1"/>
            </a:solidFill>
            <a:ln>
              <a:solidFill>
                <a:schemeClr val="accent2"/>
              </a:solidFill>
            </a:ln>
            <a:scene3d>
              <a:camera prst="orthographicFront"/>
              <a:lightRig rig="threePt" dir="t"/>
            </a:scene3d>
            <a:sp3d contourW="107950">
              <a:contourClr>
                <a:schemeClr val="accent2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8" name="Рисунок 37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502595" y="3696707"/>
              <a:ext cx="1094320" cy="1094320"/>
            </a:xfrm>
            <a:prstGeom prst="rect">
              <a:avLst/>
            </a:prstGeom>
          </p:spPr>
        </p:pic>
        <p:sp>
          <p:nvSpPr>
            <p:cNvPr id="44" name="Прямоугольник 43"/>
            <p:cNvSpPr/>
            <p:nvPr/>
          </p:nvSpPr>
          <p:spPr>
            <a:xfrm>
              <a:off x="8593965" y="3753313"/>
              <a:ext cx="1908630" cy="92333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2700" b="0" cap="none" spc="0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Создание видео</a:t>
              </a:r>
              <a:endParaRPr lang="ru-RU" sz="27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" name="Группа 3"/>
          <p:cNvGrpSpPr/>
          <p:nvPr/>
        </p:nvGrpSpPr>
        <p:grpSpPr>
          <a:xfrm>
            <a:off x="3833950" y="5222046"/>
            <a:ext cx="4192449" cy="1453075"/>
            <a:chOff x="3833950" y="5222046"/>
            <a:chExt cx="4192449" cy="1453075"/>
          </a:xfrm>
        </p:grpSpPr>
        <p:sp>
          <p:nvSpPr>
            <p:cNvPr id="32" name="Блок-схема: знак завершения 31"/>
            <p:cNvSpPr/>
            <p:nvPr/>
          </p:nvSpPr>
          <p:spPr>
            <a:xfrm>
              <a:off x="3833950" y="5290458"/>
              <a:ext cx="4192449" cy="1384663"/>
            </a:xfrm>
            <a:prstGeom prst="flowChartTerminator">
              <a:avLst/>
            </a:prstGeom>
            <a:solidFill>
              <a:schemeClr val="bg1"/>
            </a:solidFill>
            <a:ln>
              <a:solidFill>
                <a:schemeClr val="accent2"/>
              </a:solidFill>
            </a:ln>
            <a:scene3d>
              <a:camera prst="orthographicFront"/>
              <a:lightRig rig="threePt" dir="t"/>
            </a:scene3d>
            <a:sp3d contourW="107950">
              <a:contourClr>
                <a:schemeClr val="accent2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40" name="Рисунок 39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37233" y="5409130"/>
              <a:ext cx="1147318" cy="1147318"/>
            </a:xfrm>
            <a:prstGeom prst="rect">
              <a:avLst/>
            </a:prstGeom>
          </p:spPr>
        </p:pic>
        <p:sp>
          <p:nvSpPr>
            <p:cNvPr id="45" name="Прямоугольник 44"/>
            <p:cNvSpPr/>
            <p:nvPr/>
          </p:nvSpPr>
          <p:spPr>
            <a:xfrm rot="10800000" flipV="1">
              <a:off x="4078513" y="5222046"/>
              <a:ext cx="2458717" cy="1292662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2600" b="0" cap="none" spc="0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Создание и обработка аудиозаписей</a:t>
              </a:r>
              <a:endParaRPr lang="ru-RU" sz="26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cxnSp>
        <p:nvCxnSpPr>
          <p:cNvPr id="47" name="Прямая со стрелкой 46"/>
          <p:cNvCxnSpPr/>
          <p:nvPr/>
        </p:nvCxnSpPr>
        <p:spPr>
          <a:xfrm flipV="1">
            <a:off x="7110892" y="1480457"/>
            <a:ext cx="1350937" cy="682174"/>
          </a:xfrm>
          <a:prstGeom prst="straightConnector1">
            <a:avLst/>
          </a:prstGeom>
          <a:ln>
            <a:tailEnd type="triangle"/>
          </a:ln>
          <a:scene3d>
            <a:camera prst="orthographicFront"/>
            <a:lightRig rig="threePt" dir="t"/>
          </a:scene3d>
          <a:sp3d contourW="38100">
            <a:contourClr>
              <a:schemeClr val="accent2"/>
            </a:contourClr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 стрелкой 47"/>
          <p:cNvCxnSpPr/>
          <p:nvPr/>
        </p:nvCxnSpPr>
        <p:spPr>
          <a:xfrm flipH="1" flipV="1">
            <a:off x="3917377" y="1635980"/>
            <a:ext cx="846601" cy="526651"/>
          </a:xfrm>
          <a:prstGeom prst="straightConnector1">
            <a:avLst/>
          </a:prstGeom>
          <a:ln>
            <a:tailEnd type="triangle"/>
          </a:ln>
          <a:scene3d>
            <a:camera prst="orthographicFront"/>
            <a:lightRig rig="threePt" dir="t"/>
          </a:scene3d>
          <a:sp3d contourW="38100">
            <a:contourClr>
              <a:schemeClr val="accent2"/>
            </a:contourClr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 стрелкой 55"/>
          <p:cNvCxnSpPr/>
          <p:nvPr/>
        </p:nvCxnSpPr>
        <p:spPr>
          <a:xfrm>
            <a:off x="7374007" y="4127354"/>
            <a:ext cx="705368" cy="255960"/>
          </a:xfrm>
          <a:prstGeom prst="straightConnector1">
            <a:avLst/>
          </a:prstGeom>
          <a:ln>
            <a:tailEnd type="triangle"/>
          </a:ln>
          <a:scene3d>
            <a:camera prst="orthographicFront"/>
            <a:lightRig rig="threePt" dir="t"/>
          </a:scene3d>
          <a:sp3d contourW="38100">
            <a:contourClr>
              <a:schemeClr val="accent2"/>
            </a:contourClr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 стрелкой 65"/>
          <p:cNvCxnSpPr/>
          <p:nvPr/>
        </p:nvCxnSpPr>
        <p:spPr>
          <a:xfrm flipH="1">
            <a:off x="3845913" y="4127354"/>
            <a:ext cx="693403" cy="404301"/>
          </a:xfrm>
          <a:prstGeom prst="straightConnector1">
            <a:avLst/>
          </a:prstGeom>
          <a:ln>
            <a:tailEnd type="triangle"/>
          </a:ln>
          <a:scene3d>
            <a:camera prst="orthographicFront"/>
            <a:lightRig rig="threePt" dir="t"/>
          </a:scene3d>
          <a:sp3d contourW="38100">
            <a:contourClr>
              <a:schemeClr val="accent2"/>
            </a:contourClr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 стрелкой 69"/>
          <p:cNvCxnSpPr>
            <a:stCxn id="5" idx="4"/>
          </p:cNvCxnSpPr>
          <p:nvPr/>
        </p:nvCxnSpPr>
        <p:spPr>
          <a:xfrm>
            <a:off x="5956663" y="4741816"/>
            <a:ext cx="13062" cy="480230"/>
          </a:xfrm>
          <a:prstGeom prst="straightConnector1">
            <a:avLst/>
          </a:prstGeom>
          <a:ln>
            <a:tailEnd type="triangle"/>
          </a:ln>
          <a:scene3d>
            <a:camera prst="orthographicFront"/>
            <a:lightRig rig="threePt" dir="t"/>
          </a:scene3d>
          <a:sp3d contourW="38100">
            <a:contourClr>
              <a:schemeClr val="accent2"/>
            </a:contourClr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87242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узел 1"/>
          <p:cNvSpPr/>
          <p:nvPr/>
        </p:nvSpPr>
        <p:spPr>
          <a:xfrm>
            <a:off x="4934856" y="1959429"/>
            <a:ext cx="2772230" cy="2700677"/>
          </a:xfrm>
          <a:prstGeom prst="flowChartConnector">
            <a:avLst/>
          </a:prstGeom>
          <a:solidFill>
            <a:schemeClr val="accent2"/>
          </a:solidFill>
          <a:scene3d>
            <a:camera prst="orthographicFront"/>
            <a:lightRig rig="threePt" dir="t"/>
          </a:scene3d>
          <a:sp3d extrusionH="25400" contourW="12700">
            <a:contourClr>
              <a:schemeClr val="accent2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094513" y="2967335"/>
            <a:ext cx="2612573" cy="8925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2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Промпт</a:t>
            </a:r>
            <a:endParaRPr lang="ru-RU" sz="52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2" name="Группа 11"/>
          <p:cNvGrpSpPr/>
          <p:nvPr/>
        </p:nvGrpSpPr>
        <p:grpSpPr>
          <a:xfrm>
            <a:off x="7707086" y="477039"/>
            <a:ext cx="3918857" cy="1364342"/>
            <a:chOff x="7707086" y="477039"/>
            <a:chExt cx="3918857" cy="1364342"/>
          </a:xfrm>
        </p:grpSpPr>
        <p:sp>
          <p:nvSpPr>
            <p:cNvPr id="4" name="Блок-схема: знак завершения 3"/>
            <p:cNvSpPr/>
            <p:nvPr/>
          </p:nvSpPr>
          <p:spPr>
            <a:xfrm>
              <a:off x="7707086" y="477039"/>
              <a:ext cx="3686629" cy="1364342"/>
            </a:xfrm>
            <a:prstGeom prst="flowChartTerminator">
              <a:avLst/>
            </a:prstGeom>
            <a:solidFill>
              <a:schemeClr val="bg1"/>
            </a:solidFill>
            <a:scene3d>
              <a:camera prst="orthographicFront"/>
              <a:lightRig rig="threePt" dir="t"/>
            </a:scene3d>
            <a:sp3d extrusionH="25400" contourW="101600">
              <a:contourClr>
                <a:schemeClr val="accent2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7707086" y="754743"/>
              <a:ext cx="3918857" cy="984885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2900" b="1" cap="none" spc="0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РОЛЬ</a:t>
              </a:r>
              <a:r>
                <a:rPr lang="ru-RU" sz="2900" b="0" cap="none" spc="0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(кем должна быть </a:t>
              </a:r>
              <a:r>
                <a:rPr lang="ru-RU" sz="2900" b="0" cap="none" spc="0" dirty="0" err="1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нейросеть</a:t>
              </a:r>
              <a:r>
                <a:rPr lang="ru-RU" sz="2900" b="0" cap="none" spc="0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?)</a:t>
              </a:r>
              <a:endParaRPr lang="ru-RU" sz="29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8389257" y="2737695"/>
            <a:ext cx="3556000" cy="1544019"/>
            <a:chOff x="8389257" y="2737695"/>
            <a:chExt cx="3556000" cy="1544019"/>
          </a:xfrm>
        </p:grpSpPr>
        <p:sp>
          <p:nvSpPr>
            <p:cNvPr id="7" name="Блок-схема: знак завершения 6"/>
            <p:cNvSpPr/>
            <p:nvPr/>
          </p:nvSpPr>
          <p:spPr>
            <a:xfrm>
              <a:off x="8389257" y="2737695"/>
              <a:ext cx="3556000" cy="1544019"/>
            </a:xfrm>
            <a:prstGeom prst="flowChartTerminator">
              <a:avLst/>
            </a:prstGeom>
            <a:solidFill>
              <a:schemeClr val="bg1"/>
            </a:solidFill>
            <a:scene3d>
              <a:camera prst="orthographicFront"/>
              <a:lightRig rig="threePt" dir="t"/>
            </a:scene3d>
            <a:sp3d extrusionH="25400" contourW="101600">
              <a:contourClr>
                <a:schemeClr val="accent2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8795656" y="3077030"/>
              <a:ext cx="2699657" cy="1015663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3000" b="1" cap="none" spc="0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КОНТЕКСТ</a:t>
              </a:r>
              <a:r>
                <a:rPr lang="ru-RU" sz="3000" b="0" cap="none" spc="0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(зачем?)</a:t>
              </a:r>
              <a:endParaRPr lang="ru-RU" sz="3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7707085" y="5152571"/>
            <a:ext cx="3686629" cy="1364342"/>
            <a:chOff x="7707085" y="5152571"/>
            <a:chExt cx="3686629" cy="1364342"/>
          </a:xfrm>
        </p:grpSpPr>
        <p:sp>
          <p:nvSpPr>
            <p:cNvPr id="8" name="Блок-схема: знак завершения 7"/>
            <p:cNvSpPr/>
            <p:nvPr/>
          </p:nvSpPr>
          <p:spPr>
            <a:xfrm>
              <a:off x="7707085" y="5152571"/>
              <a:ext cx="3686629" cy="1364342"/>
            </a:xfrm>
            <a:prstGeom prst="flowChartTerminator">
              <a:avLst/>
            </a:prstGeom>
            <a:solidFill>
              <a:schemeClr val="bg1"/>
            </a:solidFill>
            <a:scene3d>
              <a:camera prst="orthographicFront"/>
              <a:lightRig rig="threePt" dir="t"/>
            </a:scene3d>
            <a:sp3d extrusionH="25400" contourW="101600">
              <a:contourClr>
                <a:schemeClr val="accent2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рямоугольник 10"/>
            <p:cNvSpPr/>
            <p:nvPr/>
          </p:nvSpPr>
          <p:spPr>
            <a:xfrm rot="10800000" flipV="1">
              <a:off x="7982856" y="5509337"/>
              <a:ext cx="3309256" cy="553998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3000" b="1" cap="none" spc="0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ЗАДАЧА</a:t>
              </a:r>
              <a:r>
                <a:rPr lang="ru-RU" sz="3000" b="0" cap="none" spc="0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(что?)</a:t>
              </a:r>
              <a:endParaRPr lang="ru-RU" sz="3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1625598" y="5152571"/>
            <a:ext cx="3425372" cy="1364342"/>
            <a:chOff x="1625598" y="5152571"/>
            <a:chExt cx="3425372" cy="1364342"/>
          </a:xfrm>
        </p:grpSpPr>
        <p:sp>
          <p:nvSpPr>
            <p:cNvPr id="13" name="Блок-схема: знак завершения 12"/>
            <p:cNvSpPr/>
            <p:nvPr/>
          </p:nvSpPr>
          <p:spPr>
            <a:xfrm>
              <a:off x="1625598" y="5152571"/>
              <a:ext cx="3425372" cy="1364342"/>
            </a:xfrm>
            <a:prstGeom prst="flowChartTerminator">
              <a:avLst/>
            </a:prstGeom>
            <a:solidFill>
              <a:schemeClr val="bg1"/>
            </a:solidFill>
            <a:scene3d>
              <a:camera prst="orthographicFront"/>
              <a:lightRig rig="threePt" dir="t"/>
            </a:scene3d>
            <a:sp3d extrusionH="25400" contourW="101600">
              <a:contourClr>
                <a:schemeClr val="accent2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4" name="Прямоугольник 13"/>
            <p:cNvSpPr/>
            <p:nvPr/>
          </p:nvSpPr>
          <p:spPr>
            <a:xfrm rot="10800000" flipV="1">
              <a:off x="2169884" y="5251754"/>
              <a:ext cx="2336799" cy="1015663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3000" b="1" cap="none" spc="0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ДАННЫЕ</a:t>
              </a:r>
              <a:r>
                <a:rPr lang="ru-RU" sz="3000" b="0" cap="none" spc="0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(из чего?)</a:t>
              </a:r>
              <a:endParaRPr lang="ru-RU" sz="3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899886" y="2737695"/>
            <a:ext cx="3352800" cy="1544019"/>
            <a:chOff x="899886" y="2737695"/>
            <a:chExt cx="3352800" cy="1544019"/>
          </a:xfrm>
        </p:grpSpPr>
        <p:sp>
          <p:nvSpPr>
            <p:cNvPr id="6" name="Блок-схема: знак завершения 5"/>
            <p:cNvSpPr/>
            <p:nvPr/>
          </p:nvSpPr>
          <p:spPr>
            <a:xfrm>
              <a:off x="899886" y="2737695"/>
              <a:ext cx="3352800" cy="1544019"/>
            </a:xfrm>
            <a:prstGeom prst="flowChartTerminator">
              <a:avLst/>
            </a:prstGeom>
            <a:solidFill>
              <a:schemeClr val="bg1"/>
            </a:solidFill>
            <a:scene3d>
              <a:camera prst="orthographicFront"/>
              <a:lightRig rig="threePt" dir="t"/>
            </a:scene3d>
            <a:sp3d extrusionH="25400" contourW="101600">
              <a:contourClr>
                <a:schemeClr val="accent2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899886" y="2967335"/>
              <a:ext cx="3236685" cy="1015663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3000" b="1" cap="none" spc="0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ОГРАНИЧЕНИЯ</a:t>
              </a:r>
              <a:r>
                <a:rPr lang="ru-RU" sz="3000" b="0" cap="none" spc="0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(как нельзя?)</a:t>
              </a:r>
              <a:endParaRPr lang="ru-RU" sz="3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1393373" y="348855"/>
            <a:ext cx="3701139" cy="1311858"/>
            <a:chOff x="1393373" y="348855"/>
            <a:chExt cx="3701139" cy="1311858"/>
          </a:xfrm>
        </p:grpSpPr>
        <p:sp>
          <p:nvSpPr>
            <p:cNvPr id="5" name="Блок-схема: знак завершения 4"/>
            <p:cNvSpPr/>
            <p:nvPr/>
          </p:nvSpPr>
          <p:spPr>
            <a:xfrm>
              <a:off x="1393373" y="348855"/>
              <a:ext cx="3657597" cy="1311858"/>
            </a:xfrm>
            <a:prstGeom prst="flowChartTerminator">
              <a:avLst/>
            </a:prstGeom>
            <a:solidFill>
              <a:schemeClr val="bg1"/>
            </a:solidFill>
            <a:scene3d>
              <a:camera prst="orthographicFront"/>
              <a:lightRig rig="threePt" dir="t"/>
            </a:scene3d>
            <a:sp3d extrusionH="25400" contourW="101600">
              <a:contourClr>
                <a:schemeClr val="accent2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1625597" y="490398"/>
              <a:ext cx="3468915" cy="984885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2800" b="1" cap="none" spc="0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ФОРМАТ ВЫВОДА </a:t>
              </a:r>
            </a:p>
            <a:p>
              <a:pPr algn="ctr"/>
              <a:r>
                <a:rPr lang="ru-RU" sz="3000" b="0" cap="none" spc="0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(в каком виде?)</a:t>
              </a:r>
              <a:endParaRPr lang="ru-RU" sz="3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cxnSp>
        <p:nvCxnSpPr>
          <p:cNvPr id="17" name="Прямая со стрелкой 16"/>
          <p:cNvCxnSpPr/>
          <p:nvPr/>
        </p:nvCxnSpPr>
        <p:spPr>
          <a:xfrm flipV="1">
            <a:off x="7110892" y="1613297"/>
            <a:ext cx="639183" cy="549334"/>
          </a:xfrm>
          <a:prstGeom prst="straightConnector1">
            <a:avLst/>
          </a:prstGeom>
          <a:ln>
            <a:tailEnd type="triangle"/>
          </a:ln>
          <a:scene3d>
            <a:camera prst="orthographicFront"/>
            <a:lightRig rig="threePt" dir="t"/>
          </a:scene3d>
          <a:sp3d contourW="38100">
            <a:contourClr>
              <a:schemeClr val="accent2"/>
            </a:contourClr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H="1" flipV="1">
            <a:off x="4785808" y="1613297"/>
            <a:ext cx="606800" cy="608227"/>
          </a:xfrm>
          <a:prstGeom prst="straightConnector1">
            <a:avLst/>
          </a:prstGeom>
          <a:ln>
            <a:tailEnd type="triangle"/>
          </a:ln>
          <a:scene3d>
            <a:camera prst="orthographicFront"/>
            <a:lightRig rig="threePt" dir="t"/>
          </a:scene3d>
          <a:sp3d contourW="38100">
            <a:contourClr>
              <a:schemeClr val="accent2"/>
            </a:contourClr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>
            <a:stCxn id="3" idx="3"/>
          </p:cNvCxnSpPr>
          <p:nvPr/>
        </p:nvCxnSpPr>
        <p:spPr>
          <a:xfrm>
            <a:off x="7707086" y="3413611"/>
            <a:ext cx="682171" cy="0"/>
          </a:xfrm>
          <a:prstGeom prst="straightConnector1">
            <a:avLst/>
          </a:prstGeom>
          <a:ln>
            <a:tailEnd type="triangle"/>
          </a:ln>
          <a:scene3d>
            <a:camera prst="orthographicFront"/>
            <a:lightRig rig="threePt" dir="t"/>
          </a:scene3d>
          <a:sp3d contourW="38100">
            <a:contourClr>
              <a:schemeClr val="accent2"/>
            </a:contourClr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 flipH="1">
            <a:off x="4337818" y="3413611"/>
            <a:ext cx="554049" cy="14999"/>
          </a:xfrm>
          <a:prstGeom prst="straightConnector1">
            <a:avLst/>
          </a:prstGeom>
          <a:ln>
            <a:tailEnd type="triangle"/>
          </a:ln>
          <a:scene3d>
            <a:camera prst="orthographicFront"/>
            <a:lightRig rig="threePt" dir="t"/>
          </a:scene3d>
          <a:sp3d contourW="38100">
            <a:contourClr>
              <a:schemeClr val="accent2"/>
            </a:contourClr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>
            <a:off x="7288275" y="4346969"/>
            <a:ext cx="628020" cy="862370"/>
          </a:xfrm>
          <a:prstGeom prst="straightConnector1">
            <a:avLst/>
          </a:prstGeom>
          <a:ln>
            <a:tailEnd type="triangle"/>
          </a:ln>
          <a:scene3d>
            <a:camera prst="orthographicFront"/>
            <a:lightRig rig="threePt" dir="t"/>
          </a:scene3d>
          <a:sp3d contourW="38100">
            <a:contourClr>
              <a:schemeClr val="accent2"/>
            </a:contourClr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>
            <a:stCxn id="2" idx="3"/>
          </p:cNvCxnSpPr>
          <p:nvPr/>
        </p:nvCxnSpPr>
        <p:spPr>
          <a:xfrm flipH="1">
            <a:off x="4614842" y="4264601"/>
            <a:ext cx="725998" cy="859678"/>
          </a:xfrm>
          <a:prstGeom prst="straightConnector1">
            <a:avLst/>
          </a:prstGeom>
          <a:ln>
            <a:tailEnd type="triangle"/>
          </a:ln>
          <a:scene3d>
            <a:camera prst="orthographicFront"/>
            <a:lightRig rig="threePt" dir="t"/>
          </a:scene3d>
          <a:sp3d contourW="38100">
            <a:contourClr>
              <a:schemeClr val="accent2"/>
            </a:contourClr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19815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30253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1378856" y="493486"/>
            <a:ext cx="10421258" cy="6066971"/>
          </a:xfrm>
        </p:spPr>
        <p:txBody>
          <a:bodyPr>
            <a:normAutofit fontScale="925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Напиши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тест по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математике для 6 класса на тему «……»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Представь, что ты учитель математики. Составь 10 задач по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теме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«….»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подготовки к ОГЭ. Распредели их от простых к сложным. Для каждой задачи напиши подробный пошаговый алгоритм решения и правильный ответ. 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Ты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строгий, но справедливый составитель тестов. Создай тест по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теме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«…..»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из 10 вопросов. Раздели их по уровням сложности: 5 вопросов с выбором одного ответа (базовый), 3 вопроса на сопоставление (средний) и 2 открытых вопроса, требующих развернутого доказательства (сложный). В конце приложи ключ с правильными ответами и шкалу перевода баллов в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оценки.</a:t>
            </a:r>
          </a:p>
          <a:p>
            <a:pPr marL="514350" indent="-514350">
              <a:buFont typeface="+mj-lt"/>
              <a:buAutoNum type="arabicPeriod"/>
            </a:pPr>
            <a:endParaRPr lang="ru-RU" dirty="0"/>
          </a:p>
          <a:p>
            <a:pPr marL="514350" indent="-514350">
              <a:buFont typeface="+mj-lt"/>
              <a:buAutoNum type="arabicPeriod"/>
            </a:pP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88681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578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94970" y="1015999"/>
            <a:ext cx="10290630" cy="534125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Напиши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текст для характеристики ученика 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Иванова Ивана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для 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перехода в новое учебное заведение. Упомяни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его сильные стороны: 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ответственность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участие в олимпиадах по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химии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мягко укажи зоны роста: 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дисциплина.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Стиль должен быть официально-деловым, но доброжелательным. Объем — до 1000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знаков.</a:t>
            </a:r>
          </a:p>
          <a:p>
            <a:pPr marL="0" indent="0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Напиши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текст про осень, но не слишком длинный и не слишком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короткий.</a:t>
            </a:r>
          </a:p>
          <a:p>
            <a:pPr marL="0" indent="0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ru-RU" sz="3200" dirty="0"/>
              <a:t>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Составь текст для чтения и упражнения к нему. Уровень — средний, чтобы всем было 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понятно.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887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/>
          <a:srcRect l="9426" b="5305"/>
          <a:stretch/>
        </p:blipFill>
        <p:spPr>
          <a:xfrm>
            <a:off x="6383961" y="986971"/>
            <a:ext cx="5579964" cy="5544458"/>
          </a:xfrm>
          <a:prstGeom prst="rect">
            <a:avLst/>
          </a:prstGeom>
        </p:spPr>
      </p:pic>
      <p:sp>
        <p:nvSpPr>
          <p:cNvPr id="7" name="Блок-схема: знак завершения 6"/>
          <p:cNvSpPr/>
          <p:nvPr/>
        </p:nvSpPr>
        <p:spPr>
          <a:xfrm>
            <a:off x="246743" y="624114"/>
            <a:ext cx="3077028" cy="1175657"/>
          </a:xfrm>
          <a:prstGeom prst="flowChartTerminator">
            <a:avLst/>
          </a:prstGeom>
          <a:noFill/>
          <a:scene3d>
            <a:camera prst="orthographicFront"/>
            <a:lightRig rig="threePt" dir="t"/>
          </a:scene3d>
          <a:sp3d contourW="63500">
            <a:contourClr>
              <a:schemeClr val="accent2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Объект</a:t>
            </a:r>
          </a:p>
          <a:p>
            <a:pPr algn="ctr"/>
            <a:endParaRPr lang="ru-RU" dirty="0"/>
          </a:p>
        </p:txBody>
      </p:sp>
      <p:sp>
        <p:nvSpPr>
          <p:cNvPr id="8" name="Блок-схема: знак завершения 7"/>
          <p:cNvSpPr/>
          <p:nvPr/>
        </p:nvSpPr>
        <p:spPr>
          <a:xfrm>
            <a:off x="246743" y="2754085"/>
            <a:ext cx="3077028" cy="1175657"/>
          </a:xfrm>
          <a:prstGeom prst="flowChartTerminator">
            <a:avLst/>
          </a:prstGeom>
          <a:noFill/>
          <a:scene3d>
            <a:camera prst="orthographicFront"/>
            <a:lightRig rig="threePt" dir="t"/>
          </a:scene3d>
          <a:sp3d contourW="63500">
            <a:contourClr>
              <a:schemeClr val="accent2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Блок-схема: знак завершения 8"/>
          <p:cNvSpPr/>
          <p:nvPr/>
        </p:nvSpPr>
        <p:spPr>
          <a:xfrm>
            <a:off x="246743" y="4884057"/>
            <a:ext cx="3077028" cy="1175657"/>
          </a:xfrm>
          <a:prstGeom prst="flowChartTerminator">
            <a:avLst/>
          </a:prstGeom>
          <a:noFill/>
          <a:scene3d>
            <a:camera prst="orthographicFront"/>
            <a:lightRig rig="threePt" dir="t"/>
          </a:scene3d>
          <a:sp3d contourW="63500">
            <a:contourClr>
              <a:schemeClr val="accent2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 flipV="1">
            <a:off x="1146630" y="1799770"/>
            <a:ext cx="120468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>
                <a:ln w="0"/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5617030" y="2967335"/>
            <a:ext cx="5713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262743" y="3929741"/>
            <a:ext cx="98697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0"/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endParaRPr lang="ru-RU" sz="5400" b="1" dirty="0">
              <a:ln w="0"/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35430" y="2815433"/>
            <a:ext cx="251097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Фон</a:t>
            </a:r>
            <a:endParaRPr lang="ru-RU" sz="54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46743" y="4884056"/>
            <a:ext cx="332377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Стиль</a:t>
            </a:r>
            <a:endParaRPr lang="ru-RU" sz="54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570514" y="478971"/>
            <a:ext cx="298994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Кто?</a:t>
            </a:r>
          </a:p>
          <a:p>
            <a:pPr algn="ctr"/>
            <a:r>
              <a:rPr lang="ru-RU" sz="36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Где?</a:t>
            </a:r>
          </a:p>
          <a:p>
            <a:pPr algn="ctr"/>
            <a:r>
              <a:rPr lang="ru-RU" sz="3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Что делает?</a:t>
            </a:r>
            <a:endParaRPr lang="ru-RU" sz="3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9" name="Прямая со стрелкой 18"/>
          <p:cNvCxnSpPr/>
          <p:nvPr/>
        </p:nvCxnSpPr>
        <p:spPr>
          <a:xfrm flipV="1">
            <a:off x="3425371" y="812801"/>
            <a:ext cx="1117600" cy="174170"/>
          </a:xfrm>
          <a:prstGeom prst="straightConnector1">
            <a:avLst/>
          </a:prstGeom>
          <a:ln>
            <a:tailEnd type="triangle"/>
          </a:ln>
          <a:scene3d>
            <a:camera prst="orthographicFront"/>
            <a:lightRig rig="threePt" dir="t"/>
          </a:scene3d>
          <a:sp3d contourW="38100">
            <a:contourClr>
              <a:schemeClr val="accent2"/>
            </a:contourClr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flipV="1">
            <a:off x="3425371" y="1356135"/>
            <a:ext cx="1117600" cy="21295"/>
          </a:xfrm>
          <a:prstGeom prst="straightConnector1">
            <a:avLst/>
          </a:prstGeom>
          <a:ln>
            <a:tailEnd type="triangle"/>
          </a:ln>
          <a:scene3d>
            <a:camera prst="orthographicFront"/>
            <a:lightRig rig="threePt" dir="t"/>
          </a:scene3d>
          <a:sp3d contourW="38100">
            <a:contourClr>
              <a:schemeClr val="accent2"/>
            </a:contourClr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>
            <a:off x="3251201" y="1676646"/>
            <a:ext cx="675054" cy="264639"/>
          </a:xfrm>
          <a:prstGeom prst="straightConnector1">
            <a:avLst/>
          </a:prstGeom>
          <a:ln>
            <a:tailEnd type="triangle"/>
          </a:ln>
          <a:scene3d>
            <a:camera prst="orthographicFront"/>
            <a:lightRig rig="threePt" dir="t"/>
          </a:scene3d>
          <a:sp3d contourW="38100">
            <a:contourClr>
              <a:schemeClr val="accent2"/>
            </a:contourClr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Овал 36"/>
          <p:cNvSpPr/>
          <p:nvPr/>
        </p:nvSpPr>
        <p:spPr>
          <a:xfrm>
            <a:off x="101600" y="287992"/>
            <a:ext cx="3468915" cy="1758522"/>
          </a:xfrm>
          <a:prstGeom prst="ellipse">
            <a:avLst/>
          </a:prstGeom>
          <a:noFill/>
          <a:ln w="1682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9020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Блок-схема: знак завершения 6"/>
          <p:cNvSpPr/>
          <p:nvPr/>
        </p:nvSpPr>
        <p:spPr>
          <a:xfrm>
            <a:off x="246743" y="624114"/>
            <a:ext cx="3077028" cy="1175657"/>
          </a:xfrm>
          <a:prstGeom prst="flowChartTerminator">
            <a:avLst/>
          </a:prstGeom>
          <a:noFill/>
          <a:scene3d>
            <a:camera prst="orthographicFront"/>
            <a:lightRig rig="threePt" dir="t"/>
          </a:scene3d>
          <a:sp3d contourW="63500">
            <a:contourClr>
              <a:schemeClr val="accent2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Объект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ussia"/>
              <a:ea typeface="+mn-ea"/>
              <a:cs typeface="+mn-cs"/>
            </a:endParaRPr>
          </a:p>
        </p:txBody>
      </p:sp>
      <p:sp>
        <p:nvSpPr>
          <p:cNvPr id="8" name="Блок-схема: знак завершения 7"/>
          <p:cNvSpPr/>
          <p:nvPr/>
        </p:nvSpPr>
        <p:spPr>
          <a:xfrm>
            <a:off x="246743" y="2754085"/>
            <a:ext cx="3077028" cy="1175657"/>
          </a:xfrm>
          <a:prstGeom prst="flowChartTerminator">
            <a:avLst/>
          </a:prstGeom>
          <a:noFill/>
          <a:scene3d>
            <a:camera prst="orthographicFront"/>
            <a:lightRig rig="threePt" dir="t"/>
          </a:scene3d>
          <a:sp3d contourW="63500">
            <a:contourClr>
              <a:schemeClr val="accent2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ussia"/>
              <a:ea typeface="+mn-ea"/>
              <a:cs typeface="+mn-cs"/>
            </a:endParaRPr>
          </a:p>
        </p:txBody>
      </p:sp>
      <p:sp>
        <p:nvSpPr>
          <p:cNvPr id="9" name="Блок-схема: знак завершения 8"/>
          <p:cNvSpPr/>
          <p:nvPr/>
        </p:nvSpPr>
        <p:spPr>
          <a:xfrm>
            <a:off x="246743" y="4884057"/>
            <a:ext cx="3077028" cy="1175657"/>
          </a:xfrm>
          <a:prstGeom prst="flowChartTerminator">
            <a:avLst/>
          </a:prstGeom>
          <a:noFill/>
          <a:scene3d>
            <a:camera prst="orthographicFront"/>
            <a:lightRig rig="threePt" dir="t"/>
          </a:scene3d>
          <a:sp3d contourW="63500">
            <a:contourClr>
              <a:schemeClr val="accent2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ussia"/>
              <a:ea typeface="+mn-ea"/>
              <a:cs typeface="+mn-cs"/>
            </a:endParaRPr>
          </a:p>
        </p:txBody>
      </p:sp>
      <p:sp>
        <p:nvSpPr>
          <p:cNvPr id="12" name="Прямоугольник 11"/>
          <p:cNvSpPr/>
          <p:nvPr/>
        </p:nvSpPr>
        <p:spPr>
          <a:xfrm flipV="1">
            <a:off x="1146630" y="1799770"/>
            <a:ext cx="120468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>
                <a:ln w="0"/>
                <a:solidFill>
                  <a:srgbClr val="ED7D3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+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5617030" y="2967335"/>
            <a:ext cx="5713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54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Russia"/>
              <a:ea typeface="+mn-ea"/>
              <a:cs typeface="+mn-cs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262743" y="3929741"/>
            <a:ext cx="98697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 smtClean="0">
                <a:ln w="0"/>
                <a:solidFill>
                  <a:srgbClr val="ED7D3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+</a:t>
            </a:r>
            <a:endParaRPr kumimoji="0" lang="ru-RU" sz="5400" b="1" i="0" u="none" strike="noStrike" kern="1200" cap="none" spc="0" normalizeH="0" baseline="0" noProof="0" dirty="0">
              <a:ln w="0"/>
              <a:solidFill>
                <a:srgbClr val="ED7D3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35430" y="2815433"/>
            <a:ext cx="251097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Фон</a:t>
            </a:r>
            <a:endParaRPr kumimoji="0" lang="ru-RU" sz="5400" b="1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46743" y="4884056"/>
            <a:ext cx="332377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Стиль</a:t>
            </a:r>
            <a:endParaRPr kumimoji="0" lang="ru-RU" sz="5400" b="1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570514" y="203200"/>
            <a:ext cx="346891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Кто?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Где?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Что делает?</a:t>
            </a:r>
            <a:endParaRPr kumimoji="0" lang="ru-RU" sz="36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cxnSp>
        <p:nvCxnSpPr>
          <p:cNvPr id="19" name="Прямая со стрелкой 18"/>
          <p:cNvCxnSpPr/>
          <p:nvPr/>
        </p:nvCxnSpPr>
        <p:spPr>
          <a:xfrm flipV="1">
            <a:off x="3294743" y="522884"/>
            <a:ext cx="1553028" cy="255985"/>
          </a:xfrm>
          <a:prstGeom prst="straightConnector1">
            <a:avLst/>
          </a:prstGeom>
          <a:ln>
            <a:tailEnd type="triangle"/>
          </a:ln>
          <a:scene3d>
            <a:camera prst="orthographicFront"/>
            <a:lightRig rig="threePt" dir="t"/>
          </a:scene3d>
          <a:sp3d contourW="38100">
            <a:contourClr>
              <a:schemeClr val="accent2"/>
            </a:contourClr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flipV="1">
            <a:off x="3294743" y="1088571"/>
            <a:ext cx="1553028" cy="1"/>
          </a:xfrm>
          <a:prstGeom prst="straightConnector1">
            <a:avLst/>
          </a:prstGeom>
          <a:ln>
            <a:tailEnd type="triangle"/>
          </a:ln>
          <a:scene3d>
            <a:camera prst="orthographicFront"/>
            <a:lightRig rig="threePt" dir="t"/>
          </a:scene3d>
          <a:sp3d contourW="38100">
            <a:contourClr>
              <a:schemeClr val="accent2"/>
            </a:contourClr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>
            <a:off x="3323771" y="1358302"/>
            <a:ext cx="914400" cy="246232"/>
          </a:xfrm>
          <a:prstGeom prst="straightConnector1">
            <a:avLst/>
          </a:prstGeom>
          <a:ln>
            <a:tailEnd type="triangle"/>
          </a:ln>
          <a:scene3d>
            <a:camera prst="orthographicFront"/>
            <a:lightRig rig="threePt" dir="t"/>
          </a:scene3d>
          <a:sp3d contourW="38100">
            <a:contourClr>
              <a:schemeClr val="accent2"/>
            </a:contourClr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/>
          <a:srcRect l="13677" r="10669"/>
          <a:stretch/>
        </p:blipFill>
        <p:spPr>
          <a:xfrm>
            <a:off x="6574972" y="1088571"/>
            <a:ext cx="5268685" cy="562214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570515" y="1872343"/>
            <a:ext cx="3855521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Какой именно?</a:t>
            </a:r>
            <a:endParaRPr lang="ru-RU" sz="3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0" name="Прямая со стрелкой 19"/>
          <p:cNvCxnSpPr/>
          <p:nvPr/>
        </p:nvCxnSpPr>
        <p:spPr>
          <a:xfrm>
            <a:off x="3323770" y="1638319"/>
            <a:ext cx="837210" cy="570653"/>
          </a:xfrm>
          <a:prstGeom prst="straightConnector1">
            <a:avLst/>
          </a:prstGeom>
          <a:ln>
            <a:tailEnd type="triangle"/>
          </a:ln>
          <a:scene3d>
            <a:camera prst="orthographicFront"/>
            <a:lightRig rig="threePt" dir="t"/>
          </a:scene3d>
          <a:sp3d contourW="38100">
            <a:contourClr>
              <a:schemeClr val="accent2"/>
            </a:contourClr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Овал 30"/>
          <p:cNvSpPr/>
          <p:nvPr/>
        </p:nvSpPr>
        <p:spPr>
          <a:xfrm>
            <a:off x="101600" y="287992"/>
            <a:ext cx="3468915" cy="1703319"/>
          </a:xfrm>
          <a:prstGeom prst="ellipse">
            <a:avLst/>
          </a:prstGeom>
          <a:noFill/>
          <a:ln w="1682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9738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Блок-схема: знак завершения 6"/>
          <p:cNvSpPr/>
          <p:nvPr/>
        </p:nvSpPr>
        <p:spPr>
          <a:xfrm>
            <a:off x="246743" y="624114"/>
            <a:ext cx="3077028" cy="1175657"/>
          </a:xfrm>
          <a:prstGeom prst="flowChartTerminator">
            <a:avLst/>
          </a:prstGeom>
          <a:noFill/>
          <a:scene3d>
            <a:camera prst="orthographicFront"/>
            <a:lightRig rig="threePt" dir="t"/>
          </a:scene3d>
          <a:sp3d contourW="63500">
            <a:contourClr>
              <a:schemeClr val="accent2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Объект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ussia"/>
              <a:ea typeface="+mn-ea"/>
              <a:cs typeface="+mn-cs"/>
            </a:endParaRPr>
          </a:p>
        </p:txBody>
      </p:sp>
      <p:sp>
        <p:nvSpPr>
          <p:cNvPr id="8" name="Блок-схема: знак завершения 7"/>
          <p:cNvSpPr/>
          <p:nvPr/>
        </p:nvSpPr>
        <p:spPr>
          <a:xfrm>
            <a:off x="246743" y="2754085"/>
            <a:ext cx="3077028" cy="1175657"/>
          </a:xfrm>
          <a:prstGeom prst="flowChartTerminator">
            <a:avLst/>
          </a:prstGeom>
          <a:noFill/>
          <a:scene3d>
            <a:camera prst="orthographicFront"/>
            <a:lightRig rig="threePt" dir="t"/>
          </a:scene3d>
          <a:sp3d contourW="63500">
            <a:contourClr>
              <a:schemeClr val="accent2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ussia"/>
              <a:ea typeface="+mn-ea"/>
              <a:cs typeface="+mn-cs"/>
            </a:endParaRPr>
          </a:p>
        </p:txBody>
      </p:sp>
      <p:sp>
        <p:nvSpPr>
          <p:cNvPr id="9" name="Блок-схема: знак завершения 8"/>
          <p:cNvSpPr/>
          <p:nvPr/>
        </p:nvSpPr>
        <p:spPr>
          <a:xfrm>
            <a:off x="246743" y="4884057"/>
            <a:ext cx="3077028" cy="1175657"/>
          </a:xfrm>
          <a:prstGeom prst="flowChartTerminator">
            <a:avLst/>
          </a:prstGeom>
          <a:noFill/>
          <a:scene3d>
            <a:camera prst="orthographicFront"/>
            <a:lightRig rig="threePt" dir="t"/>
          </a:scene3d>
          <a:sp3d contourW="63500">
            <a:contourClr>
              <a:schemeClr val="accent2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ussia"/>
              <a:ea typeface="+mn-ea"/>
              <a:cs typeface="+mn-cs"/>
            </a:endParaRPr>
          </a:p>
        </p:txBody>
      </p:sp>
      <p:sp>
        <p:nvSpPr>
          <p:cNvPr id="12" name="Прямоугольник 11"/>
          <p:cNvSpPr/>
          <p:nvPr/>
        </p:nvSpPr>
        <p:spPr>
          <a:xfrm flipV="1">
            <a:off x="1146630" y="1799770"/>
            <a:ext cx="120468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>
                <a:ln w="0"/>
                <a:solidFill>
                  <a:srgbClr val="ED7D3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+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5617030" y="2967335"/>
            <a:ext cx="5713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54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Russia"/>
              <a:ea typeface="+mn-ea"/>
              <a:cs typeface="+mn-cs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262743" y="3929741"/>
            <a:ext cx="98697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 smtClean="0">
                <a:ln w="0"/>
                <a:solidFill>
                  <a:srgbClr val="ED7D3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+</a:t>
            </a:r>
            <a:endParaRPr kumimoji="0" lang="ru-RU" sz="5400" b="1" i="0" u="none" strike="noStrike" kern="1200" cap="none" spc="0" normalizeH="0" baseline="0" noProof="0" dirty="0">
              <a:ln w="0"/>
              <a:solidFill>
                <a:srgbClr val="ED7D3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35430" y="2815433"/>
            <a:ext cx="251097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Фон</a:t>
            </a:r>
            <a:endParaRPr kumimoji="0" lang="ru-RU" sz="5400" b="1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46743" y="4884056"/>
            <a:ext cx="332377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Стиль</a:t>
            </a:r>
            <a:endParaRPr kumimoji="0" lang="ru-RU" sz="5400" b="1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570514" y="203200"/>
            <a:ext cx="346891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Кто?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Где?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Что делает?</a:t>
            </a:r>
            <a:endParaRPr kumimoji="0" lang="ru-RU" sz="36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cxnSp>
        <p:nvCxnSpPr>
          <p:cNvPr id="19" name="Прямая со стрелкой 18"/>
          <p:cNvCxnSpPr/>
          <p:nvPr/>
        </p:nvCxnSpPr>
        <p:spPr>
          <a:xfrm flipV="1">
            <a:off x="3294743" y="522884"/>
            <a:ext cx="1553028" cy="255985"/>
          </a:xfrm>
          <a:prstGeom prst="straightConnector1">
            <a:avLst/>
          </a:prstGeom>
          <a:ln>
            <a:tailEnd type="triangle"/>
          </a:ln>
          <a:scene3d>
            <a:camera prst="orthographicFront"/>
            <a:lightRig rig="threePt" dir="t"/>
          </a:scene3d>
          <a:sp3d contourW="38100">
            <a:contourClr>
              <a:schemeClr val="accent2"/>
            </a:contourClr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flipV="1">
            <a:off x="3294743" y="1088571"/>
            <a:ext cx="1553028" cy="1"/>
          </a:xfrm>
          <a:prstGeom prst="straightConnector1">
            <a:avLst/>
          </a:prstGeom>
          <a:ln>
            <a:tailEnd type="triangle"/>
          </a:ln>
          <a:scene3d>
            <a:camera prst="orthographicFront"/>
            <a:lightRig rig="threePt" dir="t"/>
          </a:scene3d>
          <a:sp3d contourW="38100">
            <a:contourClr>
              <a:schemeClr val="accent2"/>
            </a:contourClr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>
            <a:off x="3323771" y="1358302"/>
            <a:ext cx="837209" cy="244311"/>
          </a:xfrm>
          <a:prstGeom prst="straightConnector1">
            <a:avLst/>
          </a:prstGeom>
          <a:ln>
            <a:tailEnd type="triangle"/>
          </a:ln>
          <a:scene3d>
            <a:camera prst="orthographicFront"/>
            <a:lightRig rig="threePt" dir="t"/>
          </a:scene3d>
          <a:sp3d contourW="38100">
            <a:contourClr>
              <a:schemeClr val="accent2"/>
            </a:contourClr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Прямоугольник 5"/>
          <p:cNvSpPr/>
          <p:nvPr/>
        </p:nvSpPr>
        <p:spPr>
          <a:xfrm>
            <a:off x="3570515" y="1872343"/>
            <a:ext cx="3855521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Какой именно?</a:t>
            </a:r>
            <a:endParaRPr kumimoji="0" lang="ru-RU" sz="36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cxnSp>
        <p:nvCxnSpPr>
          <p:cNvPr id="20" name="Прямая со стрелкой 19"/>
          <p:cNvCxnSpPr/>
          <p:nvPr/>
        </p:nvCxnSpPr>
        <p:spPr>
          <a:xfrm>
            <a:off x="3323770" y="1638319"/>
            <a:ext cx="837210" cy="570653"/>
          </a:xfrm>
          <a:prstGeom prst="straightConnector1">
            <a:avLst/>
          </a:prstGeom>
          <a:ln>
            <a:tailEnd type="triangle"/>
          </a:ln>
          <a:scene3d>
            <a:camera prst="orthographicFront"/>
            <a:lightRig rig="threePt" dir="t"/>
          </a:scene3d>
          <a:sp3d contourW="38100">
            <a:contourClr>
              <a:schemeClr val="accent2"/>
            </a:contourClr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/>
          <a:srcRect l="11995" t="-627" r="11645" b="627"/>
          <a:stretch/>
        </p:blipFill>
        <p:spPr>
          <a:xfrm>
            <a:off x="7238007" y="1358302"/>
            <a:ext cx="4831827" cy="5260275"/>
          </a:xfrm>
          <a:prstGeom prst="rect">
            <a:avLst/>
          </a:prstGeom>
        </p:spPr>
      </p:pic>
      <p:sp>
        <p:nvSpPr>
          <p:cNvPr id="21" name="Овал 20"/>
          <p:cNvSpPr/>
          <p:nvPr/>
        </p:nvSpPr>
        <p:spPr>
          <a:xfrm>
            <a:off x="101600" y="2558847"/>
            <a:ext cx="3193143" cy="1606305"/>
          </a:xfrm>
          <a:prstGeom prst="ellipse">
            <a:avLst/>
          </a:prstGeom>
          <a:noFill/>
          <a:ln w="1682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3" name="Прямая со стрелкой 22"/>
          <p:cNvCxnSpPr/>
          <p:nvPr/>
        </p:nvCxnSpPr>
        <p:spPr>
          <a:xfrm flipV="1">
            <a:off x="3468914" y="3051000"/>
            <a:ext cx="1277257" cy="219125"/>
          </a:xfrm>
          <a:prstGeom prst="straightConnector1">
            <a:avLst/>
          </a:prstGeom>
          <a:ln>
            <a:tailEnd type="triangle"/>
          </a:ln>
          <a:scene3d>
            <a:camera prst="orthographicFront"/>
            <a:lightRig rig="threePt" dir="t"/>
          </a:scene3d>
          <a:sp3d contourW="38100">
            <a:contourClr>
              <a:schemeClr val="accent2"/>
            </a:contourClr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>
            <a:off x="3439886" y="3472988"/>
            <a:ext cx="1306285" cy="153681"/>
          </a:xfrm>
          <a:prstGeom prst="straightConnector1">
            <a:avLst/>
          </a:prstGeom>
          <a:ln>
            <a:tailEnd type="triangle"/>
          </a:ln>
          <a:scene3d>
            <a:camera prst="orthographicFront"/>
            <a:lightRig rig="threePt" dir="t"/>
          </a:scene3d>
          <a:sp3d contourW="38100">
            <a:contourClr>
              <a:schemeClr val="accent2"/>
            </a:contourClr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Прямоугольник 33"/>
          <p:cNvSpPr/>
          <p:nvPr/>
        </p:nvSpPr>
        <p:spPr>
          <a:xfrm>
            <a:off x="4354286" y="2741297"/>
            <a:ext cx="180966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Где? </a:t>
            </a:r>
          </a:p>
          <a:p>
            <a:pPr algn="ctr"/>
            <a:r>
              <a:rPr lang="ru-RU" sz="3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Что?</a:t>
            </a:r>
            <a:endParaRPr lang="ru-RU" sz="3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5844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Другая 1">
      <a:majorFont>
        <a:latin typeface="Russia Black"/>
        <a:ea typeface=""/>
        <a:cs typeface=""/>
      </a:majorFont>
      <a:minorFont>
        <a:latin typeface="Russi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1" id="{F7BFD788-A66A-47F3-8E0B-3847D3BA66D7}" vid="{9BBAAE39-7E33-4679-95DC-05BE600E79E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с новым логотипом</Template>
  <TotalTime>1759</TotalTime>
  <Words>384</Words>
  <Application>Microsoft Office PowerPoint</Application>
  <PresentationFormat>Широкоэкранный</PresentationFormat>
  <Paragraphs>114</Paragraphs>
  <Slides>29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5" baseType="lpstr">
      <vt:lpstr>Arial</vt:lpstr>
      <vt:lpstr>Calibri</vt:lpstr>
      <vt:lpstr>Russia</vt:lpstr>
      <vt:lpstr>Russia Black</vt:lpstr>
      <vt:lpstr>Times New Roman</vt:lpstr>
      <vt:lpstr>Тема Office</vt:lpstr>
      <vt:lpstr>   «Инновационные онлайн-платформы на базе ИИ как средство развития цифровой грамотности учителя» </vt:lpstr>
      <vt:lpstr>Цель: развитие цифровой грамотности педагогов через освоение современных сервисов на основе искусственного интеллекта для создания современной образовательной среды.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Генерация текстов</vt:lpstr>
      <vt:lpstr>chat.qwen.ai</vt:lpstr>
      <vt:lpstr>Презентация PowerPoint</vt:lpstr>
      <vt:lpstr>chat.qwen.ai</vt:lpstr>
      <vt:lpstr>chat.qwen.ai</vt:lpstr>
      <vt:lpstr>Презентация PowerPoint</vt:lpstr>
      <vt:lpstr>giga.chat</vt:lpstr>
      <vt:lpstr>giga.chat</vt:lpstr>
      <vt:lpstr>giga.chat</vt:lpstr>
      <vt:lpstr>suno.com  </vt:lpstr>
      <vt:lpstr>gamma.app</vt:lpstr>
      <vt:lpstr>1. В классе есть и «сильные» ученики, и те, кому тема дается с трудом.</vt:lpstr>
      <vt:lpstr>2. Ученики выполнили все запланированные Вами упражнения и до конца урока еще 10 минут. </vt:lpstr>
      <vt:lpstr>3. Сложно заинтересовать детей сухими фактами из истории или литературы.</vt:lpstr>
      <vt:lpstr>Ярмарка идей. 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«Искусственный интеллект в образовании: новые горизонты обучения и воспитания»</dc:title>
  <dc:creator>IV56</dc:creator>
  <cp:lastModifiedBy>IV56</cp:lastModifiedBy>
  <cp:revision>120</cp:revision>
  <dcterms:created xsi:type="dcterms:W3CDTF">2026-01-29T08:57:29Z</dcterms:created>
  <dcterms:modified xsi:type="dcterms:W3CDTF">2026-02-06T08:39:35Z</dcterms:modified>
</cp:coreProperties>
</file>