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omments/comment1.xml" ContentType="application/vnd.openxmlformats-officedocument.presentationml.comments+xml"/>
  <Override PartName="/ppt/comments/comment2.xml" ContentType="application/vnd.openxmlformats-officedocument.presentationml.comments+xml"/>
  <Override PartName="/ppt/notesSlides/notesSlide3.xml" ContentType="application/vnd.openxmlformats-officedocument.presentationml.notesSlide+xml"/>
  <Override PartName="/ppt/comments/comment3.xml" ContentType="application/vnd.openxmlformats-officedocument.presentationml.comments+xml"/>
  <Override PartName="/ppt/comments/comment4.xml" ContentType="application/vnd.openxmlformats-officedocument.presentationml.comments+xml"/>
  <Override PartName="/ppt/notesSlides/notesSlide4.xml" ContentType="application/vnd.openxmlformats-officedocument.presentationml.notesSlide+xml"/>
  <Override PartName="/ppt/comments/comment5.xml" ContentType="application/vnd.openxmlformats-officedocument.presentationml.comments+xml"/>
  <Override PartName="/ppt/comments/comment6.xml" ContentType="application/vnd.openxmlformats-officedocument.presentationml.comment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8" r:id="rId1"/>
  </p:sldMasterIdLst>
  <p:notesMasterIdLst>
    <p:notesMasterId r:id="rId43"/>
  </p:notesMasterIdLst>
  <p:sldIdLst>
    <p:sldId id="256" r:id="rId2"/>
    <p:sldId id="257" r:id="rId3"/>
    <p:sldId id="261" r:id="rId4"/>
    <p:sldId id="258" r:id="rId5"/>
    <p:sldId id="262" r:id="rId6"/>
    <p:sldId id="263" r:id="rId7"/>
    <p:sldId id="264" r:id="rId8"/>
    <p:sldId id="266" r:id="rId9"/>
    <p:sldId id="267" r:id="rId10"/>
    <p:sldId id="268" r:id="rId11"/>
    <p:sldId id="269" r:id="rId12"/>
    <p:sldId id="270" r:id="rId13"/>
    <p:sldId id="271" r:id="rId14"/>
    <p:sldId id="272" r:id="rId15"/>
    <p:sldId id="273" r:id="rId16"/>
    <p:sldId id="274" r:id="rId17"/>
    <p:sldId id="275" r:id="rId18"/>
    <p:sldId id="276" r:id="rId19"/>
    <p:sldId id="279" r:id="rId20"/>
    <p:sldId id="280" r:id="rId21"/>
    <p:sldId id="281" r:id="rId22"/>
    <p:sldId id="282" r:id="rId23"/>
    <p:sldId id="283" r:id="rId24"/>
    <p:sldId id="284" r:id="rId25"/>
    <p:sldId id="285" r:id="rId26"/>
    <p:sldId id="277" r:id="rId27"/>
    <p:sldId id="286" r:id="rId28"/>
    <p:sldId id="287" r:id="rId29"/>
    <p:sldId id="288" r:id="rId30"/>
    <p:sldId id="289" r:id="rId31"/>
    <p:sldId id="291" r:id="rId32"/>
    <p:sldId id="292" r:id="rId33"/>
    <p:sldId id="293" r:id="rId34"/>
    <p:sldId id="294" r:id="rId35"/>
    <p:sldId id="295" r:id="rId36"/>
    <p:sldId id="296" r:id="rId37"/>
    <p:sldId id="297" r:id="rId38"/>
    <p:sldId id="298" r:id="rId39"/>
    <p:sldId id="299" r:id="rId40"/>
    <p:sldId id="300" r:id="rId41"/>
    <p:sldId id="301" r:id="rId4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vladshirokov95@gmail.com" initials="v" lastIdx="2" clrIdx="0">
    <p:extLst>
      <p:ext uri="{19B8F6BF-5375-455C-9EA6-DF929625EA0E}">
        <p15:presenceInfo xmlns:p15="http://schemas.microsoft.com/office/powerpoint/2012/main" userId="d6506f23d7b725d3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481" autoAdjust="0"/>
    <p:restoredTop sz="94660"/>
  </p:normalViewPr>
  <p:slideViewPr>
    <p:cSldViewPr snapToGrid="0">
      <p:cViewPr varScale="1">
        <p:scale>
          <a:sx n="74" d="100"/>
          <a:sy n="74" d="100"/>
        </p:scale>
        <p:origin x="1018" y="7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notesMaster" Target="notesMasters/notesMaster1.xml"/><Relationship Id="rId48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19-01-04T22:33:39.289" idx="2">
    <p:pos x="10" y="10"/>
    <p:text/>
    <p:extLst>
      <p:ext uri="{C676402C-5697-4E1C-873F-D02D1690AC5C}">
        <p15:threadingInfo xmlns:p15="http://schemas.microsoft.com/office/powerpoint/2012/main" timeZoneBias="-420"/>
      </p:ext>
    </p:extLst>
  </p:cm>
</p:cmLst>
</file>

<file path=ppt/comments/comment2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19-01-04T22:12:39.482" idx="1">
    <p:pos x="10" y="10"/>
    <p:text/>
    <p:extLst>
      <p:ext uri="{C676402C-5697-4E1C-873F-D02D1690AC5C}">
        <p15:threadingInfo xmlns:p15="http://schemas.microsoft.com/office/powerpoint/2012/main" timeZoneBias="-420"/>
      </p:ext>
    </p:extLst>
  </p:cm>
</p:cmLst>
</file>

<file path=ppt/comments/comment3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19-01-04T22:33:39.289" idx="2">
    <p:pos x="10" y="10"/>
    <p:text/>
    <p:extLst>
      <p:ext uri="{C676402C-5697-4E1C-873F-D02D1690AC5C}">
        <p15:threadingInfo xmlns:p15="http://schemas.microsoft.com/office/powerpoint/2012/main" timeZoneBias="-420"/>
      </p:ext>
    </p:extLst>
  </p:cm>
</p:cmLst>
</file>

<file path=ppt/comments/comment4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19-01-04T22:12:39.482" idx="1">
    <p:pos x="10" y="10"/>
    <p:text/>
    <p:extLst>
      <p:ext uri="{C676402C-5697-4E1C-873F-D02D1690AC5C}">
        <p15:threadingInfo xmlns:p15="http://schemas.microsoft.com/office/powerpoint/2012/main" timeZoneBias="-420"/>
      </p:ext>
    </p:extLst>
  </p:cm>
</p:cmLst>
</file>

<file path=ppt/comments/comment5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19-01-04T22:33:39.289" idx="2">
    <p:pos x="10" y="10"/>
    <p:text/>
    <p:extLst>
      <p:ext uri="{C676402C-5697-4E1C-873F-D02D1690AC5C}">
        <p15:threadingInfo xmlns:p15="http://schemas.microsoft.com/office/powerpoint/2012/main" timeZoneBias="-420"/>
      </p:ext>
    </p:extLst>
  </p:cm>
</p:cmLst>
</file>

<file path=ppt/comments/comment6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19-01-04T22:12:39.482" idx="1">
    <p:pos x="10" y="10"/>
    <p:text/>
    <p:extLst>
      <p:ext uri="{C676402C-5697-4E1C-873F-D02D1690AC5C}">
        <p15:threadingInfo xmlns:p15="http://schemas.microsoft.com/office/powerpoint/2012/main" timeZoneBias="-420"/>
      </p:ext>
    </p:extLst>
  </p:cm>
</p:cmLst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FDF0A7-D2D3-4CB7-9FDC-4F6C44CCE3FE}" type="datetimeFigureOut">
              <a:rPr lang="ru-RU" smtClean="0"/>
              <a:t>06.09.2026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1EEA37B-D9C7-45B1-8B21-FB790FC3556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9843151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EEA37B-D9C7-45B1-8B21-FB790FC35567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5575284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EEA37B-D9C7-45B1-8B21-FB790FC35567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5189345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EEA37B-D9C7-45B1-8B21-FB790FC35567}" type="slidenum">
              <a:rPr lang="ru-RU" smtClean="0"/>
              <a:t>19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9021695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EEA37B-D9C7-45B1-8B21-FB790FC35567}" type="slidenum">
              <a:rPr lang="ru-RU" smtClean="0"/>
              <a:t>31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6705525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4242851"/>
            <a:ext cx="8968084" cy="275942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716" y="4243845"/>
            <a:ext cx="3077108" cy="27694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0" y="2590078"/>
            <a:ext cx="8968085" cy="1660332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9111715" y="2590078"/>
            <a:ext cx="3077109" cy="166033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0322" y="2733709"/>
            <a:ext cx="8144134" cy="1373070"/>
          </a:xfrm>
        </p:spPr>
        <p:txBody>
          <a:bodyPr anchor="b">
            <a:noAutofit/>
          </a:bodyPr>
          <a:lstStyle>
            <a:lvl1pPr algn="r">
              <a:defRPr sz="5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0322" y="4394039"/>
            <a:ext cx="8144134" cy="1117687"/>
          </a:xfrm>
        </p:spPr>
        <p:txBody>
          <a:bodyPr>
            <a:normAutofit/>
          </a:bodyPr>
          <a:lstStyle>
            <a:lvl1pPr marL="0" indent="0" algn="r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3F9BB7-6511-47B2-BC30-9534FB9D76AA}" type="datetimeFigureOut">
              <a:rPr lang="ru-RU" smtClean="0"/>
              <a:t>06.09.2026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255346" y="2750337"/>
            <a:ext cx="1171888" cy="1356442"/>
          </a:xfrm>
        </p:spPr>
        <p:txBody>
          <a:bodyPr/>
          <a:lstStyle/>
          <a:p>
            <a:fld id="{09BA315C-18C2-4FE5-B75C-369592D4E24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490617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4711616"/>
            <a:ext cx="9613859" cy="453051"/>
          </a:xfrm>
        </p:spPr>
        <p:txBody>
          <a:bodyPr anchor="b">
            <a:normAutofit/>
          </a:bodyPr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0322" y="609597"/>
            <a:ext cx="9613859" cy="3589575"/>
          </a:xfrm>
          <a:noFill/>
          <a:ln>
            <a:noFill/>
          </a:ln>
          <a:effectLst>
            <a:outerShdw blurRad="76200" dist="63500" dir="5040000" algn="tl" rotWithShape="0">
              <a:srgbClr val="000000">
                <a:alpha val="41000"/>
              </a:srgb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19" y="5169583"/>
            <a:ext cx="9613862" cy="62297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3F9BB7-6511-47B2-BC30-9534FB9D76AA}" type="datetimeFigureOut">
              <a:rPr lang="ru-RU" smtClean="0"/>
              <a:t>06.09.2026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11309"/>
            <a:ext cx="1154151" cy="1090789"/>
          </a:xfrm>
        </p:spPr>
        <p:txBody>
          <a:bodyPr/>
          <a:lstStyle/>
          <a:p>
            <a:fld id="{09BA315C-18C2-4FE5-B75C-369592D4E24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272933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609597"/>
            <a:ext cx="9613858" cy="3592750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4711615"/>
            <a:ext cx="9613859" cy="1090789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3F9BB7-6511-47B2-BC30-9534FB9D76AA}" type="datetimeFigureOut">
              <a:rPr lang="ru-RU" smtClean="0"/>
              <a:t>06.09.2026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11615"/>
            <a:ext cx="1154151" cy="1090789"/>
          </a:xfrm>
        </p:spPr>
        <p:txBody>
          <a:bodyPr/>
          <a:lstStyle/>
          <a:p>
            <a:fld id="{09BA315C-18C2-4FE5-B75C-369592D4E24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879986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13" name="Picture 12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Rectangle 14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7856" y="609598"/>
            <a:ext cx="8718877" cy="3036061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402288" y="3653379"/>
            <a:ext cx="8156579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4711615"/>
            <a:ext cx="9613859" cy="1090789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3F9BB7-6511-47B2-BC30-9534FB9D76AA}" type="datetimeFigureOut">
              <a:rPr lang="ru-RU" smtClean="0"/>
              <a:t>06.09.2026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09925"/>
            <a:ext cx="1154151" cy="1090789"/>
          </a:xfrm>
        </p:spPr>
        <p:txBody>
          <a:bodyPr/>
          <a:lstStyle/>
          <a:p>
            <a:fld id="{09BA315C-18C2-4FE5-B75C-369592D4E241}" type="slidenum">
              <a:rPr lang="ru-RU" smtClean="0"/>
              <a:t>‹#›</a:t>
            </a:fld>
            <a:endParaRPr lang="ru-RU"/>
          </a:p>
        </p:txBody>
      </p:sp>
      <p:sp>
        <p:nvSpPr>
          <p:cNvPr id="16" name="TextBox 15"/>
          <p:cNvSpPr txBox="1"/>
          <p:nvPr/>
        </p:nvSpPr>
        <p:spPr>
          <a:xfrm>
            <a:off x="583572" y="74811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72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9662809" y="303352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72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9970751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10" name="Picture 9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2" name="Rectangle 11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19" y="4711615"/>
            <a:ext cx="9613862" cy="58853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0" y="5300149"/>
            <a:ext cx="9613862" cy="502255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3F9BB7-6511-47B2-BC30-9534FB9D76AA}" type="datetimeFigureOut">
              <a:rPr lang="ru-RU" smtClean="0"/>
              <a:t>06.09.2026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09925"/>
            <a:ext cx="1154151" cy="1090789"/>
          </a:xfrm>
        </p:spPr>
        <p:txBody>
          <a:bodyPr/>
          <a:lstStyle/>
          <a:p>
            <a:fld id="{09BA315C-18C2-4FE5-B75C-369592D4E24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402745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4" name="Picture 13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6" name="Rectangle 15"/>
          <p:cNvSpPr/>
          <p:nvPr/>
        </p:nvSpPr>
        <p:spPr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" name="Rectangle 16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669222" y="753228"/>
            <a:ext cx="9624960" cy="1080938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60946" y="2336873"/>
            <a:ext cx="3070034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0322" y="3022673"/>
            <a:ext cx="3049702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56025" y="2336873"/>
            <a:ext cx="306324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3945470" y="3022673"/>
            <a:ext cx="3063240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224156" y="2336873"/>
            <a:ext cx="30700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224156" y="3022673"/>
            <a:ext cx="3070025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3F9BB7-6511-47B2-BC30-9534FB9D76AA}" type="datetimeFigureOut">
              <a:rPr lang="ru-RU" smtClean="0"/>
              <a:t>06.09.2026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BA315C-18C2-4FE5-B75C-369592D4E24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846166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6" name="Picture 15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" name="Rectangle 17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680322" y="753228"/>
            <a:ext cx="9613860" cy="1080938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80318" y="4297503"/>
            <a:ext cx="304970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0318" y="2336873"/>
            <a:ext cx="3049705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80318" y="4873765"/>
            <a:ext cx="3049705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45471" y="4297503"/>
            <a:ext cx="306324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945470" y="2336873"/>
            <a:ext cx="3063240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3944117" y="4873764"/>
            <a:ext cx="3067297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230678" y="4297503"/>
            <a:ext cx="306350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230677" y="2336873"/>
            <a:ext cx="3063505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230553" y="4873762"/>
            <a:ext cx="3067563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3F9BB7-6511-47B2-BC30-9534FB9D76AA}" type="datetimeFigureOut">
              <a:rPr lang="ru-RU" smtClean="0"/>
              <a:t>06.09.2026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BA315C-18C2-4FE5-B75C-369592D4E24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203290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r"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3F9BB7-6511-47B2-BC30-9534FB9D76AA}" type="datetimeFigureOut">
              <a:rPr lang="ru-RU" smtClean="0"/>
              <a:t>06.09.2026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BA315C-18C2-4FE5-B75C-369592D4E24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737320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 rot="5400000">
            <a:off x="8116207" y="1869395"/>
            <a:ext cx="5106988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 rot="5400000">
            <a:off x="9868202" y="5372403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129231" y="609597"/>
            <a:ext cx="1073802" cy="4353760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0322" y="609597"/>
            <a:ext cx="8870004" cy="5326589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07126" y="5936187"/>
            <a:ext cx="2743200" cy="365125"/>
          </a:xfrm>
        </p:spPr>
        <p:txBody>
          <a:bodyPr/>
          <a:lstStyle/>
          <a:p>
            <a:fld id="{003F9BB7-6511-47B2-BC30-9534FB9D76AA}" type="datetimeFigureOut">
              <a:rPr lang="ru-RU" smtClean="0"/>
              <a:t>06.09.2026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0321" y="5936188"/>
            <a:ext cx="6126805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097550" y="5398633"/>
            <a:ext cx="1154151" cy="1090789"/>
          </a:xfrm>
        </p:spPr>
        <p:txBody>
          <a:bodyPr anchor="t"/>
          <a:lstStyle>
            <a:lvl1pPr algn="ctr">
              <a:defRPr/>
            </a:lvl1pPr>
          </a:lstStyle>
          <a:p>
            <a:fld id="{09BA315C-18C2-4FE5-B75C-369592D4E24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10181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6" name="Picture 15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" name="Rectangle 17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3F9BB7-6511-47B2-BC30-9534FB9D76AA}" type="datetimeFigureOut">
              <a:rPr lang="ru-RU" smtClean="0"/>
              <a:t>06.09.2026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BA315C-18C2-4FE5-B75C-369592D4E24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507623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4086907"/>
            <a:ext cx="10437812" cy="321164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4" y="4087901"/>
            <a:ext cx="1602997" cy="14427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-2" y="2726267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0585825" y="2726267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2869895"/>
            <a:ext cx="9613860" cy="1090788"/>
          </a:xfrm>
        </p:spPr>
        <p:txBody>
          <a:bodyPr anchor="ctr">
            <a:normAutofit/>
          </a:bodyPr>
          <a:lstStyle>
            <a:lvl1pPr algn="r"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0322" y="4232171"/>
            <a:ext cx="9613860" cy="1704017"/>
          </a:xfrm>
        </p:spPr>
        <p:txBody>
          <a:bodyPr>
            <a:normAutofit/>
          </a:bodyPr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3F9BB7-6511-47B2-BC30-9534FB9D76AA}" type="datetimeFigureOut">
              <a:rPr lang="ru-RU" smtClean="0"/>
              <a:t>06.09.2026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729455" y="2869895"/>
            <a:ext cx="1154151" cy="1090789"/>
          </a:xfrm>
        </p:spPr>
        <p:txBody>
          <a:bodyPr/>
          <a:lstStyle/>
          <a:p>
            <a:fld id="{09BA315C-18C2-4FE5-B75C-369592D4E24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254441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0320" y="2336873"/>
            <a:ext cx="4698358" cy="3599316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594123" y="2336873"/>
            <a:ext cx="4700058" cy="3599316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3F9BB7-6511-47B2-BC30-9534FB9D76AA}" type="datetimeFigureOut">
              <a:rPr lang="ru-RU" smtClean="0"/>
              <a:t>06.09.2026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BA315C-18C2-4FE5-B75C-369592D4E24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367658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1" name="Picture 10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3" name="Rectangle 12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19" y="753229"/>
            <a:ext cx="9613863" cy="1080937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06350" y="2336873"/>
            <a:ext cx="4472327" cy="69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0322" y="3030008"/>
            <a:ext cx="4698355" cy="2906179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820154" y="2336873"/>
            <a:ext cx="4474028" cy="69207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594123" y="3030008"/>
            <a:ext cx="4700059" cy="2906179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3F9BB7-6511-47B2-BC30-9534FB9D76AA}" type="datetimeFigureOut">
              <a:rPr lang="ru-RU" smtClean="0"/>
              <a:t>06.09.2026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BA315C-18C2-4FE5-B75C-369592D4E24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008852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7" name="Picture 6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3F9BB7-6511-47B2-BC30-9534FB9D76AA}" type="datetimeFigureOut">
              <a:rPr lang="ru-RU" smtClean="0"/>
              <a:t>06.09.2026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BA315C-18C2-4FE5-B75C-369592D4E24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198165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D-ShadowShor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3F9BB7-6511-47B2-BC30-9534FB9D76AA}" type="datetimeFigureOut">
              <a:rPr lang="ru-RU" smtClean="0"/>
              <a:t>06.09.2026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BA315C-18C2-4FE5-B75C-369592D4E24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518248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1" y="753227"/>
            <a:ext cx="9613859" cy="1080940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85846" y="2336873"/>
            <a:ext cx="5608336" cy="359931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2336872"/>
            <a:ext cx="3790078" cy="3599317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3F9BB7-6511-47B2-BC30-9534FB9D76AA}" type="datetimeFigureOut">
              <a:rPr lang="ru-RU" smtClean="0"/>
              <a:t>06.09.2026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BA315C-18C2-4FE5-B75C-369592D4E24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272865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3" y="753228"/>
            <a:ext cx="9613857" cy="1080938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868333" y="2336874"/>
            <a:ext cx="5425849" cy="3599312"/>
          </a:xfrm>
          <a:noFill/>
          <a:ln>
            <a:noFill/>
          </a:ln>
          <a:effectLst>
            <a:outerShdw blurRad="76200" dist="63500" dir="5040000" algn="tl" rotWithShape="0">
              <a:srgbClr val="000000">
                <a:alpha val="41000"/>
              </a:srgb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3" y="2336873"/>
            <a:ext cx="3876256" cy="3599315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3F9BB7-6511-47B2-BC30-9534FB9D76AA}" type="datetimeFigureOut">
              <a:rPr lang="ru-RU" smtClean="0"/>
              <a:t>06.09.2026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BA315C-18C2-4FE5-B75C-369592D4E24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270090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ashOverlay-FullResolve.png"/>
          <p:cNvPicPr>
            <a:picLocks noChangeAspect="1"/>
          </p:cNvPicPr>
          <p:nvPr/>
        </p:nvPicPr>
        <p:blipFill>
          <a:blip r:embed="rId19">
            <a:alphaModFix am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0321" y="753228"/>
            <a:ext cx="9613861" cy="10809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0321" y="2336873"/>
            <a:ext cx="9613861" cy="35993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550981" y="5936187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3F9BB7-6511-47B2-BC30-9534FB9D76AA}" type="datetimeFigureOut">
              <a:rPr lang="ru-RU" smtClean="0"/>
              <a:t>06.09.2026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0321" y="5936188"/>
            <a:ext cx="687066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729455" y="753227"/>
            <a:ext cx="1154151" cy="109078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BA315C-18C2-4FE5-B75C-369592D4E24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901950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  <p:sldLayoutId id="2147483690" r:id="rId12"/>
    <p:sldLayoutId id="2147483691" r:id="rId13"/>
    <p:sldLayoutId id="2147483692" r:id="rId14"/>
    <p:sldLayoutId id="2147483693" r:id="rId15"/>
    <p:sldLayoutId id="2147483694" r:id="rId16"/>
    <p:sldLayoutId id="2147483695" r:id="rId17"/>
  </p:sldLayoutIdLst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7" Type="http://schemas.openxmlformats.org/officeDocument/2006/relationships/image" Target="../media/image21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6" Type="http://schemas.openxmlformats.org/officeDocument/2006/relationships/slide" Target="slide6.xml"/><Relationship Id="rId5" Type="http://schemas.openxmlformats.org/officeDocument/2006/relationships/image" Target="../media/image41.svg"/><Relationship Id="rId4" Type="http://schemas.openxmlformats.org/officeDocument/2006/relationships/image" Target="../media/image39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13" Type="http://schemas.openxmlformats.org/officeDocument/2006/relationships/comments" Target="../comments/comment2.xml"/><Relationship Id="rId3" Type="http://schemas.openxmlformats.org/officeDocument/2006/relationships/image" Target="../media/image15.png"/><Relationship Id="rId7" Type="http://schemas.openxmlformats.org/officeDocument/2006/relationships/image" Target="../media/image42.png"/><Relationship Id="rId12" Type="http://schemas.openxmlformats.org/officeDocument/2006/relationships/image" Target="../media/image21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1.png"/><Relationship Id="rId11" Type="http://schemas.openxmlformats.org/officeDocument/2006/relationships/slide" Target="slide6.xml"/><Relationship Id="rId5" Type="http://schemas.openxmlformats.org/officeDocument/2006/relationships/image" Target="../media/image40.png"/><Relationship Id="rId10" Type="http://schemas.openxmlformats.org/officeDocument/2006/relationships/image" Target="../media/image38.png"/><Relationship Id="rId4" Type="http://schemas.openxmlformats.org/officeDocument/2006/relationships/image" Target="../media/image22.png"/><Relationship Id="rId9" Type="http://schemas.openxmlformats.org/officeDocument/2006/relationships/slide" Target="slide1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png"/><Relationship Id="rId13" Type="http://schemas.openxmlformats.org/officeDocument/2006/relationships/slide" Target="slide11.xml"/><Relationship Id="rId3" Type="http://schemas.openxmlformats.org/officeDocument/2006/relationships/image" Target="../media/image43.png"/><Relationship Id="rId7" Type="http://schemas.openxmlformats.org/officeDocument/2006/relationships/image" Target="../media/image47.png"/><Relationship Id="rId12" Type="http://schemas.openxmlformats.org/officeDocument/2006/relationships/image" Target="../media/image51.png"/><Relationship Id="rId2" Type="http://schemas.openxmlformats.org/officeDocument/2006/relationships/image" Target="../media/image15.png"/><Relationship Id="rId16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6.png"/><Relationship Id="rId11" Type="http://schemas.openxmlformats.org/officeDocument/2006/relationships/image" Target="../media/image50.png"/><Relationship Id="rId5" Type="http://schemas.openxmlformats.org/officeDocument/2006/relationships/image" Target="../media/image45.png"/><Relationship Id="rId15" Type="http://schemas.openxmlformats.org/officeDocument/2006/relationships/slide" Target="slide6.xml"/><Relationship Id="rId10" Type="http://schemas.openxmlformats.org/officeDocument/2006/relationships/image" Target="../media/image29.png"/><Relationship Id="rId4" Type="http://schemas.openxmlformats.org/officeDocument/2006/relationships/image" Target="../media/image44.png"/><Relationship Id="rId9" Type="http://schemas.openxmlformats.org/officeDocument/2006/relationships/image" Target="../media/image49.png"/><Relationship Id="rId14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8.png"/></Relationships>
</file>

<file path=ppt/slides/_rels/slide14.xml.rels><?xml version="1.0" encoding="UTF-8" standalone="yes"?>
<Relationships xmlns="http://schemas.openxmlformats.org/package/2006/relationships"><Relationship Id="rId8" Type="http://schemas.microsoft.com/office/2007/relationships/hdphoto" Target="../media/hdphoto6.wdp"/><Relationship Id="rId3" Type="http://schemas.openxmlformats.org/officeDocument/2006/relationships/image" Target="../media/image12.png"/><Relationship Id="rId7" Type="http://schemas.openxmlformats.org/officeDocument/2006/relationships/image" Target="../media/image54.png"/><Relationship Id="rId12" Type="http://schemas.microsoft.com/office/2007/relationships/hdphoto" Target="../media/hdphoto7.wdp"/><Relationship Id="rId2" Type="http://schemas.openxmlformats.org/officeDocument/2006/relationships/slide" Target="slide3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53.png"/><Relationship Id="rId11" Type="http://schemas.openxmlformats.org/officeDocument/2006/relationships/image" Target="../media/image57.png"/><Relationship Id="rId5" Type="http://schemas.microsoft.com/office/2007/relationships/hdphoto" Target="../media/hdphoto5.wdp"/><Relationship Id="rId10" Type="http://schemas.openxmlformats.org/officeDocument/2006/relationships/image" Target="../media/image56.png"/><Relationship Id="rId4" Type="http://schemas.openxmlformats.org/officeDocument/2006/relationships/image" Target="../media/image52.png"/><Relationship Id="rId9" Type="http://schemas.openxmlformats.org/officeDocument/2006/relationships/image" Target="../media/image5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" Target="slide3.xml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slide" Target="slide26.xml"/><Relationship Id="rId3" Type="http://schemas.openxmlformats.org/officeDocument/2006/relationships/image" Target="../media/image7.png"/><Relationship Id="rId7" Type="http://schemas.openxmlformats.org/officeDocument/2006/relationships/slide" Target="slide19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Relationship Id="rId6" Type="http://schemas.openxmlformats.org/officeDocument/2006/relationships/slide" Target="slide17.xml"/><Relationship Id="rId5" Type="http://schemas.openxmlformats.org/officeDocument/2006/relationships/image" Target="../media/image8.png"/><Relationship Id="rId10" Type="http://schemas.openxmlformats.org/officeDocument/2006/relationships/slide" Target="slide28.xml"/><Relationship Id="rId4" Type="http://schemas.openxmlformats.org/officeDocument/2006/relationships/slide" Target="slide2.xml"/><Relationship Id="rId9" Type="http://schemas.openxmlformats.org/officeDocument/2006/relationships/image" Target="../media/image58.gi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7" Type="http://schemas.openxmlformats.org/officeDocument/2006/relationships/image" Target="../media/image41.svg"/><Relationship Id="rId2" Type="http://schemas.openxmlformats.org/officeDocument/2006/relationships/slide" Target="slide18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60.png"/><Relationship Id="rId5" Type="http://schemas.openxmlformats.org/officeDocument/2006/relationships/slide" Target="slide16.xml"/><Relationship Id="rId4" Type="http://schemas.openxmlformats.org/officeDocument/2006/relationships/image" Target="../media/image12.sv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6.png"/><Relationship Id="rId3" Type="http://schemas.openxmlformats.org/officeDocument/2006/relationships/image" Target="../media/image61.png"/><Relationship Id="rId7" Type="http://schemas.openxmlformats.org/officeDocument/2006/relationships/image" Target="../media/image65.png"/><Relationship Id="rId2" Type="http://schemas.openxmlformats.org/officeDocument/2006/relationships/slide" Target="slide17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64.png"/><Relationship Id="rId11" Type="http://schemas.microsoft.com/office/2007/relationships/hdphoto" Target="../media/hdphoto8.wdp"/><Relationship Id="rId5" Type="http://schemas.openxmlformats.org/officeDocument/2006/relationships/image" Target="../media/image63.png"/><Relationship Id="rId10" Type="http://schemas.openxmlformats.org/officeDocument/2006/relationships/image" Target="../media/image68.png"/><Relationship Id="rId4" Type="http://schemas.openxmlformats.org/officeDocument/2006/relationships/image" Target="../media/image62.png"/><Relationship Id="rId9" Type="http://schemas.openxmlformats.org/officeDocument/2006/relationships/image" Target="../media/image67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slide" Target="slide16.xml"/><Relationship Id="rId3" Type="http://schemas.openxmlformats.org/officeDocument/2006/relationships/slide" Target="slide20.xml"/><Relationship Id="rId7" Type="http://schemas.openxmlformats.org/officeDocument/2006/relationships/image" Target="../media/image15.png"/><Relationship Id="rId12" Type="http://schemas.microsoft.com/office/2007/relationships/hdphoto" Target="../media/hdphoto9.wdp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3.png"/><Relationship Id="rId11" Type="http://schemas.openxmlformats.org/officeDocument/2006/relationships/image" Target="../media/image69.png"/><Relationship Id="rId5" Type="http://schemas.openxmlformats.org/officeDocument/2006/relationships/slide" Target="slide24.xml"/><Relationship Id="rId10" Type="http://schemas.openxmlformats.org/officeDocument/2006/relationships/image" Target="../media/image14.png"/><Relationship Id="rId4" Type="http://schemas.openxmlformats.org/officeDocument/2006/relationships/slide" Target="slide22.xml"/><Relationship Id="rId9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7" Type="http://schemas.microsoft.com/office/2007/relationships/hdphoto" Target="../media/hdphoto1.wdp"/><Relationship Id="rId2" Type="http://schemas.openxmlformats.org/officeDocument/2006/relationships/slide" Target="slide3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.png"/><Relationship Id="rId5" Type="http://schemas.openxmlformats.org/officeDocument/2006/relationships/slide" Target="slide41.xml"/><Relationship Id="rId4" Type="http://schemas.openxmlformats.org/officeDocument/2006/relationships/slide" Target="slide29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71.png"/><Relationship Id="rId3" Type="http://schemas.openxmlformats.org/officeDocument/2006/relationships/image" Target="../media/image18.png"/><Relationship Id="rId7" Type="http://schemas.openxmlformats.org/officeDocument/2006/relationships/image" Target="../media/image21.png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2.xml"/><Relationship Id="rId6" Type="http://schemas.openxmlformats.org/officeDocument/2006/relationships/slide" Target="slide19.xml"/><Relationship Id="rId5" Type="http://schemas.openxmlformats.org/officeDocument/2006/relationships/slide" Target="slide21.xml"/><Relationship Id="rId4" Type="http://schemas.openxmlformats.org/officeDocument/2006/relationships/image" Target="../media/image20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4.png"/><Relationship Id="rId3" Type="http://schemas.openxmlformats.org/officeDocument/2006/relationships/image" Target="../media/image18.png"/><Relationship Id="rId7" Type="http://schemas.openxmlformats.org/officeDocument/2006/relationships/image" Target="../media/image73.png"/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2.xml"/><Relationship Id="rId6" Type="http://schemas.openxmlformats.org/officeDocument/2006/relationships/slide" Target="slide19.xml"/><Relationship Id="rId5" Type="http://schemas.openxmlformats.org/officeDocument/2006/relationships/image" Target="../media/image12.png"/><Relationship Id="rId4" Type="http://schemas.openxmlformats.org/officeDocument/2006/relationships/slide" Target="slide20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5.png"/><Relationship Id="rId3" Type="http://schemas.openxmlformats.org/officeDocument/2006/relationships/image" Target="../media/image14.png"/><Relationship Id="rId7" Type="http://schemas.openxmlformats.org/officeDocument/2006/relationships/image" Target="../media/image21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Relationship Id="rId6" Type="http://schemas.openxmlformats.org/officeDocument/2006/relationships/slide" Target="slide19.xml"/><Relationship Id="rId5" Type="http://schemas.openxmlformats.org/officeDocument/2006/relationships/image" Target="../media/image38.png"/><Relationship Id="rId4" Type="http://schemas.openxmlformats.org/officeDocument/2006/relationships/slide" Target="slide23.xml"/><Relationship Id="rId9" Type="http://schemas.openxmlformats.org/officeDocument/2006/relationships/comments" Target="../comments/comment3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6.png"/><Relationship Id="rId3" Type="http://schemas.openxmlformats.org/officeDocument/2006/relationships/slide" Target="slide22.xml"/><Relationship Id="rId7" Type="http://schemas.openxmlformats.org/officeDocument/2006/relationships/image" Target="../media/image21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6" Type="http://schemas.openxmlformats.org/officeDocument/2006/relationships/slide" Target="slide19.xml"/><Relationship Id="rId5" Type="http://schemas.openxmlformats.org/officeDocument/2006/relationships/image" Target="../media/image41.svg"/><Relationship Id="rId4" Type="http://schemas.openxmlformats.org/officeDocument/2006/relationships/image" Target="../media/image39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7.png"/><Relationship Id="rId3" Type="http://schemas.openxmlformats.org/officeDocument/2006/relationships/image" Target="../media/image15.png"/><Relationship Id="rId7" Type="http://schemas.openxmlformats.org/officeDocument/2006/relationships/image" Target="../media/image21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Relationship Id="rId6" Type="http://schemas.openxmlformats.org/officeDocument/2006/relationships/slide" Target="slide19.xml"/><Relationship Id="rId5" Type="http://schemas.openxmlformats.org/officeDocument/2006/relationships/image" Target="../media/image38.png"/><Relationship Id="rId4" Type="http://schemas.openxmlformats.org/officeDocument/2006/relationships/slide" Target="slide25.xml"/><Relationship Id="rId9" Type="http://schemas.openxmlformats.org/officeDocument/2006/relationships/comments" Target="../comments/comment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7" Type="http://schemas.openxmlformats.org/officeDocument/2006/relationships/image" Target="../media/image21.png"/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2.xml"/><Relationship Id="rId6" Type="http://schemas.openxmlformats.org/officeDocument/2006/relationships/slide" Target="slide19.xml"/><Relationship Id="rId5" Type="http://schemas.openxmlformats.org/officeDocument/2006/relationships/image" Target="../media/image12.png"/><Relationship Id="rId4" Type="http://schemas.openxmlformats.org/officeDocument/2006/relationships/slide" Target="slide2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27.xml"/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8.pn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83.png"/><Relationship Id="rId3" Type="http://schemas.openxmlformats.org/officeDocument/2006/relationships/image" Target="../media/image80.png"/><Relationship Id="rId7" Type="http://schemas.microsoft.com/office/2007/relationships/hdphoto" Target="../media/hdphoto10.wdp"/><Relationship Id="rId2" Type="http://schemas.openxmlformats.org/officeDocument/2006/relationships/slide" Target="slide16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82.png"/><Relationship Id="rId11" Type="http://schemas.microsoft.com/office/2007/relationships/hdphoto" Target="../media/hdphoto11.wdp"/><Relationship Id="rId5" Type="http://schemas.openxmlformats.org/officeDocument/2006/relationships/image" Target="../media/image81.png"/><Relationship Id="rId10" Type="http://schemas.openxmlformats.org/officeDocument/2006/relationships/image" Target="../media/image85.png"/><Relationship Id="rId4" Type="http://schemas.openxmlformats.org/officeDocument/2006/relationships/image" Target="../media/image41.svg"/><Relationship Id="rId9" Type="http://schemas.openxmlformats.org/officeDocument/2006/relationships/image" Target="../media/image84.pn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slide" Target="slide16.xml"/><Relationship Id="rId3" Type="http://schemas.openxmlformats.org/officeDocument/2006/relationships/image" Target="../media/image87.png"/><Relationship Id="rId7" Type="http://schemas.openxmlformats.org/officeDocument/2006/relationships/image" Target="../media/image90.png"/><Relationship Id="rId2" Type="http://schemas.openxmlformats.org/officeDocument/2006/relationships/image" Target="../media/image8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9.png"/><Relationship Id="rId11" Type="http://schemas.openxmlformats.org/officeDocument/2006/relationships/image" Target="../media/image91.png"/><Relationship Id="rId5" Type="http://schemas.openxmlformats.org/officeDocument/2006/relationships/image" Target="../media/image88.png"/><Relationship Id="rId10" Type="http://schemas.openxmlformats.org/officeDocument/2006/relationships/image" Target="../media/image41.svg"/><Relationship Id="rId4" Type="http://schemas.microsoft.com/office/2007/relationships/hdphoto" Target="../media/hdphoto12.wdp"/><Relationship Id="rId9" Type="http://schemas.openxmlformats.org/officeDocument/2006/relationships/image" Target="../media/image60.pn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slide" Target="slide38.xml"/><Relationship Id="rId3" Type="http://schemas.openxmlformats.org/officeDocument/2006/relationships/image" Target="../media/image7.png"/><Relationship Id="rId7" Type="http://schemas.openxmlformats.org/officeDocument/2006/relationships/slide" Target="slide31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Relationship Id="rId6" Type="http://schemas.openxmlformats.org/officeDocument/2006/relationships/slide" Target="slide30.xml"/><Relationship Id="rId11" Type="http://schemas.microsoft.com/office/2007/relationships/hdphoto" Target="../media/hdphoto13.wdp"/><Relationship Id="rId5" Type="http://schemas.openxmlformats.org/officeDocument/2006/relationships/image" Target="../media/image8.png"/><Relationship Id="rId10" Type="http://schemas.openxmlformats.org/officeDocument/2006/relationships/image" Target="../media/image92.png"/><Relationship Id="rId4" Type="http://schemas.openxmlformats.org/officeDocument/2006/relationships/slide" Target="slide2.xml"/><Relationship Id="rId9" Type="http://schemas.openxmlformats.org/officeDocument/2006/relationships/slide" Target="slide40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13.xml"/><Relationship Id="rId3" Type="http://schemas.openxmlformats.org/officeDocument/2006/relationships/image" Target="../media/image6.png"/><Relationship Id="rId7" Type="http://schemas.openxmlformats.org/officeDocument/2006/relationships/slide" Target="slide15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Relationship Id="rId6" Type="http://schemas.openxmlformats.org/officeDocument/2006/relationships/slide" Target="slide6.xml"/><Relationship Id="rId5" Type="http://schemas.openxmlformats.org/officeDocument/2006/relationships/slide" Target="slide4.xml"/><Relationship Id="rId10" Type="http://schemas.openxmlformats.org/officeDocument/2006/relationships/image" Target="../media/image8.png"/><Relationship Id="rId4" Type="http://schemas.openxmlformats.org/officeDocument/2006/relationships/image" Target="../media/image7.png"/><Relationship Id="rId9" Type="http://schemas.openxmlformats.org/officeDocument/2006/relationships/slide" Target="slide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png"/><Relationship Id="rId7" Type="http://schemas.microsoft.com/office/2007/relationships/hdphoto" Target="../media/hdphoto14.wdp"/><Relationship Id="rId2" Type="http://schemas.openxmlformats.org/officeDocument/2006/relationships/slide" Target="slide29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94.png"/><Relationship Id="rId5" Type="http://schemas.openxmlformats.org/officeDocument/2006/relationships/image" Target="../media/image5.png"/><Relationship Id="rId4" Type="http://schemas.openxmlformats.org/officeDocument/2006/relationships/image" Target="../media/image41.sv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slide" Target="slide29.xml"/><Relationship Id="rId3" Type="http://schemas.openxmlformats.org/officeDocument/2006/relationships/slide" Target="slide32.xml"/><Relationship Id="rId7" Type="http://schemas.openxmlformats.org/officeDocument/2006/relationships/image" Target="../media/image15.png"/><Relationship Id="rId12" Type="http://schemas.microsoft.com/office/2007/relationships/hdphoto" Target="../media/hdphoto15.wdp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3.png"/><Relationship Id="rId11" Type="http://schemas.openxmlformats.org/officeDocument/2006/relationships/image" Target="../media/image95.png"/><Relationship Id="rId5" Type="http://schemas.openxmlformats.org/officeDocument/2006/relationships/slide" Target="slide36.xml"/><Relationship Id="rId10" Type="http://schemas.openxmlformats.org/officeDocument/2006/relationships/image" Target="../media/image14.png"/><Relationship Id="rId4" Type="http://schemas.openxmlformats.org/officeDocument/2006/relationships/slide" Target="slide34.xml"/><Relationship Id="rId9" Type="http://schemas.openxmlformats.org/officeDocument/2006/relationships/image" Target="../media/image12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5" Type="http://schemas.openxmlformats.org/officeDocument/2006/relationships/slide" Target="slide31.xml"/><Relationship Id="rId4" Type="http://schemas.openxmlformats.org/officeDocument/2006/relationships/slide" Target="slide33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" Target="slide32.xml"/><Relationship Id="rId7" Type="http://schemas.microsoft.com/office/2007/relationships/hdphoto" Target="../media/hdphoto16.wdp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6.png"/><Relationship Id="rId5" Type="http://schemas.openxmlformats.org/officeDocument/2006/relationships/slide" Target="slide31.xml"/><Relationship Id="rId4" Type="http://schemas.openxmlformats.org/officeDocument/2006/relationships/image" Target="../media/image12.png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7.png"/><Relationship Id="rId3" Type="http://schemas.openxmlformats.org/officeDocument/2006/relationships/image" Target="../media/image14.png"/><Relationship Id="rId7" Type="http://schemas.openxmlformats.org/officeDocument/2006/relationships/image" Target="../media/image21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Relationship Id="rId6" Type="http://schemas.openxmlformats.org/officeDocument/2006/relationships/slide" Target="slide31.xml"/><Relationship Id="rId5" Type="http://schemas.openxmlformats.org/officeDocument/2006/relationships/image" Target="../media/image38.png"/><Relationship Id="rId4" Type="http://schemas.openxmlformats.org/officeDocument/2006/relationships/slide" Target="slide35.xml"/><Relationship Id="rId9" Type="http://schemas.openxmlformats.org/officeDocument/2006/relationships/comments" Target="../comments/comment5.xml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14.png"/><Relationship Id="rId7" Type="http://schemas.openxmlformats.org/officeDocument/2006/relationships/slide" Target="slide31.xml"/><Relationship Id="rId2" Type="http://schemas.openxmlformats.org/officeDocument/2006/relationships/image" Target="../media/image9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1.svg"/><Relationship Id="rId5" Type="http://schemas.openxmlformats.org/officeDocument/2006/relationships/image" Target="../media/image39.png"/><Relationship Id="rId10" Type="http://schemas.openxmlformats.org/officeDocument/2006/relationships/image" Target="../media/image100.png"/><Relationship Id="rId4" Type="http://schemas.openxmlformats.org/officeDocument/2006/relationships/slide" Target="slide34.xml"/><Relationship Id="rId9" Type="http://schemas.openxmlformats.org/officeDocument/2006/relationships/image" Target="../media/image99.png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37.png"/><Relationship Id="rId7" Type="http://schemas.openxmlformats.org/officeDocument/2006/relationships/slide" Target="slide31.xml"/><Relationship Id="rId2" Type="http://schemas.openxmlformats.org/officeDocument/2006/relationships/image" Target="../media/image10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8.png"/><Relationship Id="rId5" Type="http://schemas.openxmlformats.org/officeDocument/2006/relationships/slide" Target="slide37.xml"/><Relationship Id="rId4" Type="http://schemas.openxmlformats.org/officeDocument/2006/relationships/image" Target="../media/image15.png"/><Relationship Id="rId9" Type="http://schemas.openxmlformats.org/officeDocument/2006/relationships/comments" Target="../comments/comment6.xml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2.png"/><Relationship Id="rId3" Type="http://schemas.openxmlformats.org/officeDocument/2006/relationships/image" Target="../media/image15.png"/><Relationship Id="rId7" Type="http://schemas.openxmlformats.org/officeDocument/2006/relationships/image" Target="../media/image21.png"/><Relationship Id="rId2" Type="http://schemas.openxmlformats.org/officeDocument/2006/relationships/image" Target="../media/image98.png"/><Relationship Id="rId1" Type="http://schemas.openxmlformats.org/officeDocument/2006/relationships/slideLayout" Target="../slideLayouts/slideLayout2.xml"/><Relationship Id="rId6" Type="http://schemas.openxmlformats.org/officeDocument/2006/relationships/slide" Target="slide31.xml"/><Relationship Id="rId5" Type="http://schemas.openxmlformats.org/officeDocument/2006/relationships/image" Target="../media/image12.png"/><Relationship Id="rId4" Type="http://schemas.openxmlformats.org/officeDocument/2006/relationships/slide" Target="slide36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" Target="slide39.xml"/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98.png"/><Relationship Id="rId4" Type="http://schemas.openxmlformats.org/officeDocument/2006/relationships/image" Target="../media/image38.png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5.png"/><Relationship Id="rId3" Type="http://schemas.openxmlformats.org/officeDocument/2006/relationships/slide" Target="slide29.xml"/><Relationship Id="rId7" Type="http://schemas.openxmlformats.org/officeDocument/2006/relationships/image" Target="../media/image104.png"/><Relationship Id="rId2" Type="http://schemas.openxmlformats.org/officeDocument/2006/relationships/image" Target="../media/image103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83.png"/><Relationship Id="rId5" Type="http://schemas.openxmlformats.org/officeDocument/2006/relationships/image" Target="../media/image41.svg"/><Relationship Id="rId4" Type="http://schemas.openxmlformats.org/officeDocument/2006/relationships/image" Target="../media/image80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" Target="slide3.xml"/><Relationship Id="rId3" Type="http://schemas.microsoft.com/office/2007/relationships/hdphoto" Target="../media/hdphoto2.wdp"/><Relationship Id="rId7" Type="http://schemas.openxmlformats.org/officeDocument/2006/relationships/image" Target="../media/image12.sv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1.png"/><Relationship Id="rId5" Type="http://schemas.openxmlformats.org/officeDocument/2006/relationships/slide" Target="slide5.xml"/><Relationship Id="rId4" Type="http://schemas.openxmlformats.org/officeDocument/2006/relationships/image" Target="../media/image10.png"/><Relationship Id="rId9" Type="http://schemas.openxmlformats.org/officeDocument/2006/relationships/image" Target="../media/image12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7" Type="http://schemas.microsoft.com/office/2007/relationships/hdphoto" Target="../media/hdphoto17.wdp"/><Relationship Id="rId2" Type="http://schemas.openxmlformats.org/officeDocument/2006/relationships/slide" Target="slide2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7.png"/><Relationship Id="rId5" Type="http://schemas.openxmlformats.org/officeDocument/2006/relationships/image" Target="../media/image106.png"/><Relationship Id="rId4" Type="http://schemas.openxmlformats.org/officeDocument/2006/relationships/image" Target="../media/image41.sv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hyperlink" Target="https://vklasse.online/7-klass/uchebniki/russkij-yazyk/mt-baranov-ta-ladyzhenskaya-la-trostentsova-2013" TargetMode="External"/><Relationship Id="rId2" Type="http://schemas.openxmlformats.org/officeDocument/2006/relationships/hyperlink" Target="https://www.liveinternet.ru/users/viva-scarlett/post241984614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gdzputina.info/reshebniki/7-klass/russkiy-yazyk/ladyzhenskaya-baranov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slide" Target="slide7.xml"/><Relationship Id="rId7" Type="http://schemas.openxmlformats.org/officeDocument/2006/relationships/image" Target="../media/image14.png"/><Relationship Id="rId12" Type="http://schemas.microsoft.com/office/2007/relationships/hdphoto" Target="../media/hdphoto3.wdp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3.png"/><Relationship Id="rId11" Type="http://schemas.openxmlformats.org/officeDocument/2006/relationships/image" Target="../media/image16.png"/><Relationship Id="rId5" Type="http://schemas.openxmlformats.org/officeDocument/2006/relationships/slide" Target="slide11.xml"/><Relationship Id="rId10" Type="http://schemas.openxmlformats.org/officeDocument/2006/relationships/image" Target="../media/image12.png"/><Relationship Id="rId4" Type="http://schemas.openxmlformats.org/officeDocument/2006/relationships/slide" Target="slide9.xml"/><Relationship Id="rId9" Type="http://schemas.openxmlformats.org/officeDocument/2006/relationships/slide" Target="slide3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18.png"/><Relationship Id="rId7" Type="http://schemas.openxmlformats.org/officeDocument/2006/relationships/slide" Target="slide6.xml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6" Type="http://schemas.openxmlformats.org/officeDocument/2006/relationships/slide" Target="slide8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13" Type="http://schemas.openxmlformats.org/officeDocument/2006/relationships/image" Target="../media/image32.png"/><Relationship Id="rId18" Type="http://schemas.openxmlformats.org/officeDocument/2006/relationships/image" Target="../media/image12.png"/><Relationship Id="rId3" Type="http://schemas.openxmlformats.org/officeDocument/2006/relationships/image" Target="../media/image18.png"/><Relationship Id="rId21" Type="http://schemas.microsoft.com/office/2007/relationships/hdphoto" Target="../media/hdphoto4.wdp"/><Relationship Id="rId7" Type="http://schemas.openxmlformats.org/officeDocument/2006/relationships/image" Target="../media/image26.png"/><Relationship Id="rId12" Type="http://schemas.openxmlformats.org/officeDocument/2006/relationships/image" Target="../media/image31.png"/><Relationship Id="rId17" Type="http://schemas.openxmlformats.org/officeDocument/2006/relationships/slide" Target="slide7.xml"/><Relationship Id="rId2" Type="http://schemas.openxmlformats.org/officeDocument/2006/relationships/image" Target="../media/image22.png"/><Relationship Id="rId16" Type="http://schemas.openxmlformats.org/officeDocument/2006/relationships/image" Target="../media/image35.png"/><Relationship Id="rId20" Type="http://schemas.openxmlformats.org/officeDocument/2006/relationships/image" Target="../media/image3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png"/><Relationship Id="rId11" Type="http://schemas.openxmlformats.org/officeDocument/2006/relationships/image" Target="../media/image30.png"/><Relationship Id="rId5" Type="http://schemas.openxmlformats.org/officeDocument/2006/relationships/image" Target="../media/image24.png"/><Relationship Id="rId15" Type="http://schemas.openxmlformats.org/officeDocument/2006/relationships/image" Target="../media/image34.png"/><Relationship Id="rId10" Type="http://schemas.openxmlformats.org/officeDocument/2006/relationships/image" Target="../media/image29.png"/><Relationship Id="rId19" Type="http://schemas.openxmlformats.org/officeDocument/2006/relationships/slide" Target="slide6.xml"/><Relationship Id="rId4" Type="http://schemas.openxmlformats.org/officeDocument/2006/relationships/image" Target="../media/image23.png"/><Relationship Id="rId9" Type="http://schemas.openxmlformats.org/officeDocument/2006/relationships/image" Target="../media/image28.png"/><Relationship Id="rId14" Type="http://schemas.openxmlformats.org/officeDocument/2006/relationships/image" Target="../media/image33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comments" Target="../comments/comment1.xml"/><Relationship Id="rId3" Type="http://schemas.openxmlformats.org/officeDocument/2006/relationships/image" Target="../media/image14.png"/><Relationship Id="rId7" Type="http://schemas.openxmlformats.org/officeDocument/2006/relationships/image" Target="../media/image21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Relationship Id="rId6" Type="http://schemas.openxmlformats.org/officeDocument/2006/relationships/slide" Target="slide6.xml"/><Relationship Id="rId5" Type="http://schemas.openxmlformats.org/officeDocument/2006/relationships/image" Target="../media/image38.png"/><Relationship Id="rId4" Type="http://schemas.openxmlformats.org/officeDocument/2006/relationships/slide" Target="slide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C09E0E4-17C5-428F-B05A-48174A4FDD4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80322" y="2604399"/>
            <a:ext cx="8144134" cy="1635091"/>
          </a:xfrm>
        </p:spPr>
        <p:txBody>
          <a:bodyPr/>
          <a:lstStyle/>
          <a:p>
            <a:r>
              <a:rPr lang="ru-RU" dirty="0"/>
              <a:t>Электронный учебник для 7 класса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5546B654-9B99-4EF8-85D3-5AB4E346E20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80322" y="4394039"/>
            <a:ext cx="8144134" cy="1117687"/>
          </a:xfrm>
        </p:spPr>
        <p:txBody>
          <a:bodyPr>
            <a:normAutofit/>
          </a:bodyPr>
          <a:lstStyle/>
          <a:p>
            <a:r>
              <a:rPr lang="ru-RU" sz="2400" dirty="0"/>
              <a:t>Тема: «Деепричастие»</a:t>
            </a:r>
          </a:p>
        </p:txBody>
      </p:sp>
    </p:spTree>
    <p:extLst>
      <p:ext uri="{BB962C8B-B14F-4D97-AF65-F5344CB8AC3E}">
        <p14:creationId xmlns:p14="http://schemas.microsoft.com/office/powerpoint/2010/main" val="7038344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61AFCF1-6498-41AF-B15D-4F171820D4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Задание 2. Проверь себя</a:t>
            </a:r>
          </a:p>
        </p:txBody>
      </p:sp>
      <p:cxnSp>
        <p:nvCxnSpPr>
          <p:cNvPr id="9" name="Прямая соединительная линия 8">
            <a:extLst>
              <a:ext uri="{FF2B5EF4-FFF2-40B4-BE49-F238E27FC236}">
                <a16:creationId xmlns:a16="http://schemas.microsoft.com/office/drawing/2014/main" id="{68EC76B3-4015-4115-8D1D-4C18AABD88AE}"/>
              </a:ext>
            </a:extLst>
          </p:cNvPr>
          <p:cNvCxnSpPr/>
          <p:nvPr/>
        </p:nvCxnSpPr>
        <p:spPr>
          <a:xfrm>
            <a:off x="2355273" y="3685309"/>
            <a:ext cx="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9919D69D-1E8C-43F8-9BF2-0C716A74951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56769" y="1071173"/>
            <a:ext cx="463336" cy="445047"/>
          </a:xfrm>
          <a:prstGeom prst="rect">
            <a:avLst/>
          </a:prstGeom>
        </p:spPr>
      </p:pic>
      <p:graphicFrame>
        <p:nvGraphicFramePr>
          <p:cNvPr id="10" name="Таблица 9">
            <a:extLst>
              <a:ext uri="{FF2B5EF4-FFF2-40B4-BE49-F238E27FC236}">
                <a16:creationId xmlns:a16="http://schemas.microsoft.com/office/drawing/2014/main" id="{FBA90F08-A5D4-44CF-8D45-FE0E6BF0110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78180970"/>
              </p:ext>
            </p:extLst>
          </p:nvPr>
        </p:nvGraphicFramePr>
        <p:xfrm>
          <a:off x="1885359" y="2363938"/>
          <a:ext cx="8568968" cy="2108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84484">
                  <a:extLst>
                    <a:ext uri="{9D8B030D-6E8A-4147-A177-3AD203B41FA5}">
                      <a16:colId xmlns:a16="http://schemas.microsoft.com/office/drawing/2014/main" val="345266071"/>
                    </a:ext>
                  </a:extLst>
                </a:gridCol>
                <a:gridCol w="4284484">
                  <a:extLst>
                    <a:ext uri="{9D8B030D-6E8A-4147-A177-3AD203B41FA5}">
                      <a16:colId xmlns:a16="http://schemas.microsoft.com/office/drawing/2014/main" val="144597613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solidFill>
                            <a:schemeClr val="tx1"/>
                          </a:solidFill>
                        </a:rPr>
                        <a:t>Основное действие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solidFill>
                            <a:schemeClr val="tx1"/>
                          </a:solidFill>
                        </a:rPr>
                        <a:t>Добавочное действие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2753081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/>
                        <a:t>Звенит</a:t>
                      </a:r>
                    </a:p>
                    <a:p>
                      <a:r>
                        <a:rPr lang="ru-RU" dirty="0"/>
                        <a:t>Ударил</a:t>
                      </a:r>
                    </a:p>
                    <a:p>
                      <a:r>
                        <a:rPr lang="ru-RU" dirty="0"/>
                        <a:t>Сучила</a:t>
                      </a:r>
                    </a:p>
                    <a:p>
                      <a:r>
                        <a:rPr lang="ru-RU" dirty="0"/>
                        <a:t>Не хочет иди спать</a:t>
                      </a:r>
                    </a:p>
                    <a:p>
                      <a:r>
                        <a:rPr lang="ru-RU" dirty="0"/>
                        <a:t>Попрощалась</a:t>
                      </a:r>
                    </a:p>
                    <a:p>
                      <a:r>
                        <a:rPr lang="ru-RU" dirty="0"/>
                        <a:t>Знал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Отряхая</a:t>
                      </a:r>
                    </a:p>
                    <a:p>
                      <a:r>
                        <a:rPr lang="ru-RU" dirty="0"/>
                        <a:t>Напугав</a:t>
                      </a:r>
                    </a:p>
                    <a:p>
                      <a:r>
                        <a:rPr lang="ru-RU" dirty="0"/>
                        <a:t>Сидя</a:t>
                      </a:r>
                    </a:p>
                    <a:p>
                      <a:r>
                        <a:rPr lang="ru-RU" dirty="0"/>
                        <a:t>Не простясь</a:t>
                      </a:r>
                    </a:p>
                    <a:p>
                      <a:r>
                        <a:rPr lang="ru-RU" dirty="0"/>
                        <a:t>Протянув</a:t>
                      </a:r>
                    </a:p>
                    <a:p>
                      <a:r>
                        <a:rPr lang="ru-RU" dirty="0"/>
                        <a:t>Прочитав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55012501"/>
                  </a:ext>
                </a:extLst>
              </a:tr>
            </a:tbl>
          </a:graphicData>
        </a:graphic>
      </p:graphicFrame>
      <p:sp>
        <p:nvSpPr>
          <p:cNvPr id="11" name="TextBox 10">
            <a:extLst>
              <a:ext uri="{FF2B5EF4-FFF2-40B4-BE49-F238E27FC236}">
                <a16:creationId xmlns:a16="http://schemas.microsoft.com/office/drawing/2014/main" id="{7CDC3F05-8AF8-4490-82B9-21C8D4B6DCEF}"/>
              </a:ext>
            </a:extLst>
          </p:cNvPr>
          <p:cNvSpPr txBox="1"/>
          <p:nvPr/>
        </p:nvSpPr>
        <p:spPr>
          <a:xfrm>
            <a:off x="1885359" y="4656841"/>
            <a:ext cx="856896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/>
              <a:t>Вывод: </a:t>
            </a:r>
          </a:p>
          <a:p>
            <a:r>
              <a:rPr lang="ru-RU" dirty="0"/>
              <a:t>Деепричастие обозначает дополнительное действие, которое связано с основным и помогает передать его в деталях. Благодаря деепричастиям наша речь становится более выразительной и понятной. </a:t>
            </a:r>
          </a:p>
        </p:txBody>
      </p:sp>
      <p:pic>
        <p:nvPicPr>
          <p:cNvPr id="13" name="Рисунок 12" descr="Возврат">
            <a:hlinkClick r:id="rId3" action="ppaction://hlinksldjump"/>
            <a:extLst>
              <a:ext uri="{FF2B5EF4-FFF2-40B4-BE49-F238E27FC236}">
                <a16:creationId xmlns:a16="http://schemas.microsoft.com/office/drawing/2014/main" id="{BA9EDE2B-6D26-4DE4-8A94-9075D175AEF0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11859705" y="6525705"/>
            <a:ext cx="332295" cy="332295"/>
          </a:xfrm>
          <a:prstGeom prst="rect">
            <a:avLst/>
          </a:prstGeom>
        </p:spPr>
      </p:pic>
      <p:pic>
        <p:nvPicPr>
          <p:cNvPr id="14" name="Рисунок 13">
            <a:hlinkClick r:id="rId6" action="ppaction://hlinksldjump"/>
            <a:extLst>
              <a:ext uri="{FF2B5EF4-FFF2-40B4-BE49-F238E27FC236}">
                <a16:creationId xmlns:a16="http://schemas.microsoft.com/office/drawing/2014/main" id="{5A0F0F88-818A-4582-A146-CD201C355BC2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6163" y="6528787"/>
            <a:ext cx="1030313" cy="3292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80882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" name="Рисунок 46">
            <a:extLst>
              <a:ext uri="{FF2B5EF4-FFF2-40B4-BE49-F238E27FC236}">
                <a16:creationId xmlns:a16="http://schemas.microsoft.com/office/drawing/2014/main" id="{C9F86000-29F8-457C-B71B-B47C746171F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41534" y="6422098"/>
            <a:ext cx="646232" cy="365792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61AFCF1-6498-41AF-B15D-4F171820D4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Задание 3. Сложность: высокая</a:t>
            </a:r>
          </a:p>
        </p:txBody>
      </p:sp>
      <p:cxnSp>
        <p:nvCxnSpPr>
          <p:cNvPr id="9" name="Прямая соединительная линия 8">
            <a:extLst>
              <a:ext uri="{FF2B5EF4-FFF2-40B4-BE49-F238E27FC236}">
                <a16:creationId xmlns:a16="http://schemas.microsoft.com/office/drawing/2014/main" id="{68EC76B3-4015-4115-8D1D-4C18AABD88AE}"/>
              </a:ext>
            </a:extLst>
          </p:cNvPr>
          <p:cNvCxnSpPr/>
          <p:nvPr/>
        </p:nvCxnSpPr>
        <p:spPr>
          <a:xfrm>
            <a:off x="2355273" y="3685309"/>
            <a:ext cx="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1A40177A-F005-42C6-BF02-97FE5905D7A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02950" y="1074222"/>
            <a:ext cx="463336" cy="43895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7D4DBD43-DC8E-443C-AF2B-880400EBCAAC}"/>
              </a:ext>
            </a:extLst>
          </p:cNvPr>
          <p:cNvSpPr txBox="1"/>
          <p:nvPr/>
        </p:nvSpPr>
        <p:spPr>
          <a:xfrm>
            <a:off x="1422399" y="2216726"/>
            <a:ext cx="900545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dirty="0"/>
              <a:t>Исправь в предложениях ошибки в употреблении деепричастий. Запиши в тетрадь правильный вариант. Обозначь графически, каким членом предложения является деепричастие.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440A18E3-974F-435F-8202-11619F75272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88540" y="3292703"/>
            <a:ext cx="8805641" cy="1989209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E5B3C635-DDF0-4A8E-BEF9-699FE4EFDA6A}"/>
              </a:ext>
            </a:extLst>
          </p:cNvPr>
          <p:cNvSpPr txBox="1"/>
          <p:nvPr/>
        </p:nvSpPr>
        <p:spPr>
          <a:xfrm>
            <a:off x="1522305" y="3357542"/>
            <a:ext cx="8805641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Пример:</a:t>
            </a:r>
          </a:p>
          <a:p>
            <a:r>
              <a:rPr lang="ru-RU" dirty="0"/>
              <a:t>Открывая дверь, она громко скрипнула. </a:t>
            </a:r>
          </a:p>
          <a:p>
            <a:endParaRPr lang="ru-RU" dirty="0"/>
          </a:p>
          <a:p>
            <a:r>
              <a:rPr lang="ru-RU" dirty="0"/>
              <a:t>Открываясь, дверь громко скрипнула. </a:t>
            </a:r>
          </a:p>
          <a:p>
            <a:endParaRPr lang="ru-RU" dirty="0"/>
          </a:p>
          <a:p>
            <a:r>
              <a:rPr lang="ru-RU" dirty="0"/>
              <a:t>Открывая дверь, я услышал, как она громко скрипнула</a:t>
            </a:r>
          </a:p>
        </p:txBody>
      </p:sp>
      <p:cxnSp>
        <p:nvCxnSpPr>
          <p:cNvPr id="12" name="Прямая соединительная линия 11">
            <a:extLst>
              <a:ext uri="{FF2B5EF4-FFF2-40B4-BE49-F238E27FC236}">
                <a16:creationId xmlns:a16="http://schemas.microsoft.com/office/drawing/2014/main" id="{B9F187F1-C854-4E15-BA6E-CC5F8C24B593}"/>
              </a:ext>
            </a:extLst>
          </p:cNvPr>
          <p:cNvCxnSpPr/>
          <p:nvPr/>
        </p:nvCxnSpPr>
        <p:spPr>
          <a:xfrm>
            <a:off x="2669309" y="4184073"/>
            <a:ext cx="2281382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5" name="Прямая со стрелкой 14">
            <a:extLst>
              <a:ext uri="{FF2B5EF4-FFF2-40B4-BE49-F238E27FC236}">
                <a16:creationId xmlns:a16="http://schemas.microsoft.com/office/drawing/2014/main" id="{D399DC16-6B37-404B-8A22-CBF70AD4F5AC}"/>
              </a:ext>
            </a:extLst>
          </p:cNvPr>
          <p:cNvCxnSpPr/>
          <p:nvPr/>
        </p:nvCxnSpPr>
        <p:spPr>
          <a:xfrm>
            <a:off x="2669309" y="4184073"/>
            <a:ext cx="0" cy="13854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>
            <a:extLst>
              <a:ext uri="{FF2B5EF4-FFF2-40B4-BE49-F238E27FC236}">
                <a16:creationId xmlns:a16="http://schemas.microsoft.com/office/drawing/2014/main" id="{76C62B5D-4810-4C47-967F-05EB24E5B8C7}"/>
              </a:ext>
            </a:extLst>
          </p:cNvPr>
          <p:cNvCxnSpPr/>
          <p:nvPr/>
        </p:nvCxnSpPr>
        <p:spPr>
          <a:xfrm flipV="1">
            <a:off x="4950691" y="4184073"/>
            <a:ext cx="0" cy="69273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2" name="TextBox 21">
            <a:extLst>
              <a:ext uri="{FF2B5EF4-FFF2-40B4-BE49-F238E27FC236}">
                <a16:creationId xmlns:a16="http://schemas.microsoft.com/office/drawing/2014/main" id="{D081B44C-FBB7-4A23-A646-04819215A501}"/>
              </a:ext>
            </a:extLst>
          </p:cNvPr>
          <p:cNvSpPr txBox="1"/>
          <p:nvPr/>
        </p:nvSpPr>
        <p:spPr>
          <a:xfrm>
            <a:off x="2272145" y="3955474"/>
            <a:ext cx="307570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dirty="0"/>
              <a:t>Что делая? Когда?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4E13AE97-1973-44A3-9D77-37D82D83BD41}"/>
              </a:ext>
            </a:extLst>
          </p:cNvPr>
          <p:cNvSpPr txBox="1"/>
          <p:nvPr/>
        </p:nvSpPr>
        <p:spPr>
          <a:xfrm>
            <a:off x="4950691" y="4080209"/>
            <a:ext cx="25861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/>
              <a:t>х</a:t>
            </a:r>
          </a:p>
        </p:txBody>
      </p:sp>
      <p:cxnSp>
        <p:nvCxnSpPr>
          <p:cNvPr id="26" name="Прямая соединительная линия 25">
            <a:extLst>
              <a:ext uri="{FF2B5EF4-FFF2-40B4-BE49-F238E27FC236}">
                <a16:creationId xmlns:a16="http://schemas.microsoft.com/office/drawing/2014/main" id="{E2EC8873-53A3-47F5-8215-ECA2E7E529F8}"/>
              </a:ext>
            </a:extLst>
          </p:cNvPr>
          <p:cNvCxnSpPr/>
          <p:nvPr/>
        </p:nvCxnSpPr>
        <p:spPr>
          <a:xfrm>
            <a:off x="4535055" y="4479636"/>
            <a:ext cx="119149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27" name="Рисунок 26">
            <a:extLst>
              <a:ext uri="{FF2B5EF4-FFF2-40B4-BE49-F238E27FC236}">
                <a16:creationId xmlns:a16="http://schemas.microsoft.com/office/drawing/2014/main" id="{9303A847-C619-4D8C-96A3-723039661FC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35055" y="4509855"/>
            <a:ext cx="1201016" cy="12193"/>
          </a:xfrm>
          <a:prstGeom prst="rect">
            <a:avLst/>
          </a:prstGeom>
        </p:spPr>
      </p:pic>
      <p:cxnSp>
        <p:nvCxnSpPr>
          <p:cNvPr id="29" name="Прямая соединительная линия 28">
            <a:extLst>
              <a:ext uri="{FF2B5EF4-FFF2-40B4-BE49-F238E27FC236}">
                <a16:creationId xmlns:a16="http://schemas.microsoft.com/office/drawing/2014/main" id="{4FE6E432-18E9-4A8F-AF1A-4736270C3515}"/>
              </a:ext>
            </a:extLst>
          </p:cNvPr>
          <p:cNvCxnSpPr/>
          <p:nvPr/>
        </p:nvCxnSpPr>
        <p:spPr>
          <a:xfrm>
            <a:off x="1607419" y="4509855"/>
            <a:ext cx="1280160" cy="12193"/>
          </a:xfrm>
          <a:prstGeom prst="line">
            <a:avLst/>
          </a:prstGeom>
          <a:ln>
            <a:prstDash val="lgDashDot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0" name="TextBox 29">
            <a:extLst>
              <a:ext uri="{FF2B5EF4-FFF2-40B4-BE49-F238E27FC236}">
                <a16:creationId xmlns:a16="http://schemas.microsoft.com/office/drawing/2014/main" id="{8308C07B-A78A-416A-83C0-61E881B5246D}"/>
              </a:ext>
            </a:extLst>
          </p:cNvPr>
          <p:cNvSpPr txBox="1"/>
          <p:nvPr/>
        </p:nvSpPr>
        <p:spPr>
          <a:xfrm>
            <a:off x="1437539" y="5601731"/>
            <a:ext cx="880564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1. Заканчивая чертеж, у меня сломался карандаш.</a:t>
            </a:r>
          </a:p>
          <a:p>
            <a:r>
              <a:rPr lang="ru-RU" dirty="0"/>
              <a:t>2. Возвращаясь домой шел дождь.</a:t>
            </a:r>
          </a:p>
          <a:p>
            <a:r>
              <a:rPr lang="ru-RU" dirty="0"/>
              <a:t>3. Прочитав рассказ, он показался мне слишком грустным.</a:t>
            </a:r>
          </a:p>
        </p:txBody>
      </p:sp>
      <p:cxnSp>
        <p:nvCxnSpPr>
          <p:cNvPr id="32" name="Прямая соединительная линия 31">
            <a:extLst>
              <a:ext uri="{FF2B5EF4-FFF2-40B4-BE49-F238E27FC236}">
                <a16:creationId xmlns:a16="http://schemas.microsoft.com/office/drawing/2014/main" id="{E521CE33-BE9F-45A7-9DF3-E5E22BC0FAB6}"/>
              </a:ext>
            </a:extLst>
          </p:cNvPr>
          <p:cNvCxnSpPr/>
          <p:nvPr/>
        </p:nvCxnSpPr>
        <p:spPr>
          <a:xfrm flipH="1">
            <a:off x="2177592" y="4741682"/>
            <a:ext cx="1781666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4" name="Прямая со стрелкой 33">
            <a:extLst>
              <a:ext uri="{FF2B5EF4-FFF2-40B4-BE49-F238E27FC236}">
                <a16:creationId xmlns:a16="http://schemas.microsoft.com/office/drawing/2014/main" id="{1943E09F-0C75-4193-A415-02F6F48C3797}"/>
              </a:ext>
            </a:extLst>
          </p:cNvPr>
          <p:cNvCxnSpPr/>
          <p:nvPr/>
        </p:nvCxnSpPr>
        <p:spPr>
          <a:xfrm>
            <a:off x="2177592" y="4746395"/>
            <a:ext cx="0" cy="11312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6" name="Прямая соединительная линия 35">
            <a:extLst>
              <a:ext uri="{FF2B5EF4-FFF2-40B4-BE49-F238E27FC236}">
                <a16:creationId xmlns:a16="http://schemas.microsoft.com/office/drawing/2014/main" id="{DAE10B6B-BB83-444A-9164-C87F06ED1D7B}"/>
              </a:ext>
            </a:extLst>
          </p:cNvPr>
          <p:cNvCxnSpPr/>
          <p:nvPr/>
        </p:nvCxnSpPr>
        <p:spPr>
          <a:xfrm flipV="1">
            <a:off x="2177592" y="4741682"/>
            <a:ext cx="0" cy="84842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8" name="Прямая соединительная линия 37">
            <a:extLst>
              <a:ext uri="{FF2B5EF4-FFF2-40B4-BE49-F238E27FC236}">
                <a16:creationId xmlns:a16="http://schemas.microsoft.com/office/drawing/2014/main" id="{F1803DC0-10F1-430E-A6F6-A746FC95F770}"/>
              </a:ext>
            </a:extLst>
          </p:cNvPr>
          <p:cNvCxnSpPr/>
          <p:nvPr/>
        </p:nvCxnSpPr>
        <p:spPr>
          <a:xfrm flipV="1">
            <a:off x="3959258" y="4741682"/>
            <a:ext cx="0" cy="84842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39" name="Рисунок 38">
            <a:extLst>
              <a:ext uri="{FF2B5EF4-FFF2-40B4-BE49-F238E27FC236}">
                <a16:creationId xmlns:a16="http://schemas.microsoft.com/office/drawing/2014/main" id="{FB64224C-E9D8-4A6C-8B18-8945CD22C66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532100" y="4501192"/>
            <a:ext cx="3072650" cy="329213"/>
          </a:xfrm>
          <a:prstGeom prst="rect">
            <a:avLst/>
          </a:prstGeom>
        </p:spPr>
      </p:pic>
      <p:cxnSp>
        <p:nvCxnSpPr>
          <p:cNvPr id="41" name="Прямая соединительная линия 40">
            <a:extLst>
              <a:ext uri="{FF2B5EF4-FFF2-40B4-BE49-F238E27FC236}">
                <a16:creationId xmlns:a16="http://schemas.microsoft.com/office/drawing/2014/main" id="{599D568E-433C-4C22-B9DA-D5548AEFC48A}"/>
              </a:ext>
            </a:extLst>
          </p:cNvPr>
          <p:cNvCxnSpPr/>
          <p:nvPr/>
        </p:nvCxnSpPr>
        <p:spPr>
          <a:xfrm>
            <a:off x="1607419" y="5024487"/>
            <a:ext cx="1061890" cy="0"/>
          </a:xfrm>
          <a:prstGeom prst="line">
            <a:avLst/>
          </a:prstGeom>
          <a:ln>
            <a:prstDash val="lgDashDot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3" name="Прямая соединительная линия 42">
            <a:extLst>
              <a:ext uri="{FF2B5EF4-FFF2-40B4-BE49-F238E27FC236}">
                <a16:creationId xmlns:a16="http://schemas.microsoft.com/office/drawing/2014/main" id="{1B254082-4D22-4083-BC5B-651270349616}"/>
              </a:ext>
            </a:extLst>
          </p:cNvPr>
          <p:cNvCxnSpPr/>
          <p:nvPr/>
        </p:nvCxnSpPr>
        <p:spPr>
          <a:xfrm>
            <a:off x="3667027" y="5024487"/>
            <a:ext cx="937723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44" name="Рисунок 43">
            <a:extLst>
              <a:ext uri="{FF2B5EF4-FFF2-40B4-BE49-F238E27FC236}">
                <a16:creationId xmlns:a16="http://schemas.microsoft.com/office/drawing/2014/main" id="{671D71F1-F3B5-4202-B33B-217B2E6F4964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672119" y="5081664"/>
            <a:ext cx="944962" cy="12193"/>
          </a:xfrm>
          <a:prstGeom prst="rect">
            <a:avLst/>
          </a:prstGeom>
        </p:spPr>
      </p:pic>
      <p:pic>
        <p:nvPicPr>
          <p:cNvPr id="45" name="Рисунок 44">
            <a:extLst>
              <a:ext uri="{FF2B5EF4-FFF2-40B4-BE49-F238E27FC236}">
                <a16:creationId xmlns:a16="http://schemas.microsoft.com/office/drawing/2014/main" id="{1F671756-38AF-41ED-AFC5-1E3774346CF0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959258" y="4624836"/>
            <a:ext cx="268247" cy="323116"/>
          </a:xfrm>
          <a:prstGeom prst="rect">
            <a:avLst/>
          </a:prstGeom>
        </p:spPr>
      </p:pic>
      <p:pic>
        <p:nvPicPr>
          <p:cNvPr id="46" name="Рисунок 45">
            <a:hlinkClick r:id="rId9" action="ppaction://hlinksldjump"/>
            <a:extLst>
              <a:ext uri="{FF2B5EF4-FFF2-40B4-BE49-F238E27FC236}">
                <a16:creationId xmlns:a16="http://schemas.microsoft.com/office/drawing/2014/main" id="{AA26999F-41FE-422A-994F-7B9B6CCB1775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1137301" y="6351988"/>
            <a:ext cx="1054699" cy="506012"/>
          </a:xfrm>
          <a:prstGeom prst="rect">
            <a:avLst/>
          </a:prstGeom>
        </p:spPr>
      </p:pic>
      <p:pic>
        <p:nvPicPr>
          <p:cNvPr id="48" name="Рисунок 47">
            <a:hlinkClick r:id="rId11" action="ppaction://hlinksldjump"/>
            <a:extLst>
              <a:ext uri="{FF2B5EF4-FFF2-40B4-BE49-F238E27FC236}">
                <a16:creationId xmlns:a16="http://schemas.microsoft.com/office/drawing/2014/main" id="{9FC05A5B-A6E3-413B-BA82-A3DDC7E12831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85016" y="6539814"/>
            <a:ext cx="1030313" cy="3292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89748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61AFCF1-6498-41AF-B15D-4F171820D4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Задание 3. Проверь себя</a:t>
            </a:r>
          </a:p>
        </p:txBody>
      </p:sp>
      <p:cxnSp>
        <p:nvCxnSpPr>
          <p:cNvPr id="9" name="Прямая соединительная линия 8">
            <a:extLst>
              <a:ext uri="{FF2B5EF4-FFF2-40B4-BE49-F238E27FC236}">
                <a16:creationId xmlns:a16="http://schemas.microsoft.com/office/drawing/2014/main" id="{68EC76B3-4015-4115-8D1D-4C18AABD88AE}"/>
              </a:ext>
            </a:extLst>
          </p:cNvPr>
          <p:cNvCxnSpPr/>
          <p:nvPr/>
        </p:nvCxnSpPr>
        <p:spPr>
          <a:xfrm>
            <a:off x="2355273" y="3685309"/>
            <a:ext cx="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173F3892-572F-467B-8775-64B14544A5C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93715" y="1074222"/>
            <a:ext cx="463336" cy="438950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16DD6D38-CAFF-4664-A4A6-864720B4821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0322" y="2240435"/>
            <a:ext cx="5494236" cy="2501248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6F7B916-1EE2-467C-9591-26ECFDEC9708}"/>
              </a:ext>
            </a:extLst>
          </p:cNvPr>
          <p:cNvSpPr txBox="1"/>
          <p:nvPr/>
        </p:nvSpPr>
        <p:spPr>
          <a:xfrm>
            <a:off x="854280" y="2476083"/>
            <a:ext cx="6796725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endParaRPr lang="ru-RU" dirty="0"/>
          </a:p>
          <a:p>
            <a:pPr marL="342900" indent="-342900">
              <a:buAutoNum type="arabicPeriod"/>
            </a:pPr>
            <a:r>
              <a:rPr lang="ru-RU" dirty="0"/>
              <a:t>Заканчивая чертеж, я сломал карандаш.</a:t>
            </a:r>
          </a:p>
          <a:p>
            <a:pPr marL="342900" indent="-342900">
              <a:buFont typeface="+mj-lt"/>
              <a:buAutoNum type="arabicPeriod"/>
            </a:pPr>
            <a:endParaRPr lang="ru-RU" dirty="0"/>
          </a:p>
          <a:p>
            <a:pPr marL="342900" indent="-342900">
              <a:buAutoNum type="arabicPeriod"/>
            </a:pPr>
            <a:r>
              <a:rPr lang="ru-RU" dirty="0"/>
              <a:t>Возвращаясь домой, я попал под дождь.</a:t>
            </a:r>
          </a:p>
          <a:p>
            <a:pPr marL="342900" indent="-342900">
              <a:buFont typeface="+mj-lt"/>
              <a:buAutoNum type="arabicPeriod"/>
            </a:pPr>
            <a:endParaRPr lang="ru-RU" dirty="0"/>
          </a:p>
          <a:p>
            <a:pPr marL="342900" indent="-342900">
              <a:buAutoNum type="arabicPeriod"/>
            </a:pPr>
            <a:r>
              <a:rPr lang="ru-RU" dirty="0"/>
              <a:t>Прочитав рассказ, я почувствовал грусть.</a:t>
            </a:r>
          </a:p>
        </p:txBody>
      </p:sp>
      <p:cxnSp>
        <p:nvCxnSpPr>
          <p:cNvPr id="10" name="Прямая соединительная линия 9">
            <a:extLst>
              <a:ext uri="{FF2B5EF4-FFF2-40B4-BE49-F238E27FC236}">
                <a16:creationId xmlns:a16="http://schemas.microsoft.com/office/drawing/2014/main" id="{459EAA9E-1C5A-4D74-A69D-2B7FEF0492F9}"/>
              </a:ext>
            </a:extLst>
          </p:cNvPr>
          <p:cNvCxnSpPr/>
          <p:nvPr/>
        </p:nvCxnSpPr>
        <p:spPr>
          <a:xfrm>
            <a:off x="2111605" y="2705492"/>
            <a:ext cx="1894787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CE96E50F-4653-4786-8F24-4947B28196D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31972" y="3269214"/>
            <a:ext cx="1902117" cy="12193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E3431F22-3142-433C-8E67-6171889CE2E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31972" y="3829826"/>
            <a:ext cx="1902117" cy="12193"/>
          </a:xfrm>
          <a:prstGeom prst="rect">
            <a:avLst/>
          </a:prstGeom>
        </p:spPr>
      </p:pic>
      <p:cxnSp>
        <p:nvCxnSpPr>
          <p:cNvPr id="18" name="Прямая со стрелкой 17">
            <a:extLst>
              <a:ext uri="{FF2B5EF4-FFF2-40B4-BE49-F238E27FC236}">
                <a16:creationId xmlns:a16="http://schemas.microsoft.com/office/drawing/2014/main" id="{20D3DFBA-3380-4D60-8731-8F86EE56EA98}"/>
              </a:ext>
            </a:extLst>
          </p:cNvPr>
          <p:cNvCxnSpPr>
            <a:cxnSpLocks/>
          </p:cNvCxnSpPr>
          <p:nvPr/>
        </p:nvCxnSpPr>
        <p:spPr>
          <a:xfrm>
            <a:off x="1931972" y="3266388"/>
            <a:ext cx="0" cy="16261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22" name="Рисунок 21">
            <a:extLst>
              <a:ext uri="{FF2B5EF4-FFF2-40B4-BE49-F238E27FC236}">
                <a16:creationId xmlns:a16="http://schemas.microsoft.com/office/drawing/2014/main" id="{A2CCB22B-F7D5-4141-87DA-2E57DD7F3ED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032350" y="2705492"/>
            <a:ext cx="158510" cy="243861"/>
          </a:xfrm>
          <a:prstGeom prst="rect">
            <a:avLst/>
          </a:prstGeom>
        </p:spPr>
      </p:pic>
      <p:pic>
        <p:nvPicPr>
          <p:cNvPr id="24" name="Рисунок 23">
            <a:extLst>
              <a:ext uri="{FF2B5EF4-FFF2-40B4-BE49-F238E27FC236}">
                <a16:creationId xmlns:a16="http://schemas.microsoft.com/office/drawing/2014/main" id="{9AD6E42F-377F-45C9-BCB0-4A4DE6B7E96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852717" y="3827511"/>
            <a:ext cx="158510" cy="243861"/>
          </a:xfrm>
          <a:prstGeom prst="rect">
            <a:avLst/>
          </a:prstGeom>
        </p:spPr>
      </p:pic>
      <p:cxnSp>
        <p:nvCxnSpPr>
          <p:cNvPr id="26" name="Прямая соединительная линия 25">
            <a:extLst>
              <a:ext uri="{FF2B5EF4-FFF2-40B4-BE49-F238E27FC236}">
                <a16:creationId xmlns:a16="http://schemas.microsoft.com/office/drawing/2014/main" id="{AB136173-9D2D-4373-A79D-58EEB623899F}"/>
              </a:ext>
            </a:extLst>
          </p:cNvPr>
          <p:cNvCxnSpPr/>
          <p:nvPr/>
        </p:nvCxnSpPr>
        <p:spPr>
          <a:xfrm>
            <a:off x="4006392" y="2705492"/>
            <a:ext cx="0" cy="12193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27" name="Рисунок 26">
            <a:extLst>
              <a:ext uri="{FF2B5EF4-FFF2-40B4-BE49-F238E27FC236}">
                <a16:creationId xmlns:a16="http://schemas.microsoft.com/office/drawing/2014/main" id="{E4614AE5-3712-47B5-83C7-298AC3CA246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815800" y="3822571"/>
            <a:ext cx="12193" cy="134124"/>
          </a:xfrm>
          <a:prstGeom prst="rect">
            <a:avLst/>
          </a:prstGeom>
        </p:spPr>
      </p:pic>
      <p:pic>
        <p:nvPicPr>
          <p:cNvPr id="28" name="Рисунок 27">
            <a:extLst>
              <a:ext uri="{FF2B5EF4-FFF2-40B4-BE49-F238E27FC236}">
                <a16:creationId xmlns:a16="http://schemas.microsoft.com/office/drawing/2014/main" id="{EC077B0A-5679-4E69-84AE-D7DE12D6237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827993" y="3268348"/>
            <a:ext cx="12193" cy="134124"/>
          </a:xfrm>
          <a:prstGeom prst="rect">
            <a:avLst/>
          </a:prstGeom>
        </p:spPr>
      </p:pic>
      <p:cxnSp>
        <p:nvCxnSpPr>
          <p:cNvPr id="30" name="Прямая соединительная линия 29">
            <a:extLst>
              <a:ext uri="{FF2B5EF4-FFF2-40B4-BE49-F238E27FC236}">
                <a16:creationId xmlns:a16="http://schemas.microsoft.com/office/drawing/2014/main" id="{2713C050-AC10-4BE0-A6EC-68E3FFC2C8C1}"/>
              </a:ext>
            </a:extLst>
          </p:cNvPr>
          <p:cNvCxnSpPr/>
          <p:nvPr/>
        </p:nvCxnSpPr>
        <p:spPr>
          <a:xfrm>
            <a:off x="1197204" y="3035431"/>
            <a:ext cx="1216058" cy="0"/>
          </a:xfrm>
          <a:prstGeom prst="line">
            <a:avLst/>
          </a:prstGeom>
          <a:ln>
            <a:prstDash val="lgDashDot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3" name="Прямая соединительная линия 32">
            <a:extLst>
              <a:ext uri="{FF2B5EF4-FFF2-40B4-BE49-F238E27FC236}">
                <a16:creationId xmlns:a16="http://schemas.microsoft.com/office/drawing/2014/main" id="{68D88DE4-D3AA-4C8A-AA7F-38EB1C277E87}"/>
              </a:ext>
            </a:extLst>
          </p:cNvPr>
          <p:cNvCxnSpPr/>
          <p:nvPr/>
        </p:nvCxnSpPr>
        <p:spPr>
          <a:xfrm>
            <a:off x="1197204" y="4138367"/>
            <a:ext cx="993656" cy="0"/>
          </a:xfrm>
          <a:prstGeom prst="line">
            <a:avLst/>
          </a:prstGeom>
          <a:ln>
            <a:prstDash val="lgDashDot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5" name="Прямая соединительная линия 34">
            <a:extLst>
              <a:ext uri="{FF2B5EF4-FFF2-40B4-BE49-F238E27FC236}">
                <a16:creationId xmlns:a16="http://schemas.microsoft.com/office/drawing/2014/main" id="{A164964D-83C9-42DF-AE0B-E0390B7165C5}"/>
              </a:ext>
            </a:extLst>
          </p:cNvPr>
          <p:cNvCxnSpPr/>
          <p:nvPr/>
        </p:nvCxnSpPr>
        <p:spPr>
          <a:xfrm>
            <a:off x="1197204" y="3629320"/>
            <a:ext cx="1357460" cy="0"/>
          </a:xfrm>
          <a:prstGeom prst="line">
            <a:avLst/>
          </a:prstGeom>
          <a:ln>
            <a:prstDash val="lgDashDot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7" name="Прямая соединительная линия 36">
            <a:extLst>
              <a:ext uri="{FF2B5EF4-FFF2-40B4-BE49-F238E27FC236}">
                <a16:creationId xmlns:a16="http://schemas.microsoft.com/office/drawing/2014/main" id="{C416FB3E-86B1-41D8-86BE-74313099680B}"/>
              </a:ext>
            </a:extLst>
          </p:cNvPr>
          <p:cNvCxnSpPr/>
          <p:nvPr/>
        </p:nvCxnSpPr>
        <p:spPr>
          <a:xfrm>
            <a:off x="3619893" y="3035431"/>
            <a:ext cx="744717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38" name="Рисунок 37">
            <a:extLst>
              <a:ext uri="{FF2B5EF4-FFF2-40B4-BE49-F238E27FC236}">
                <a16:creationId xmlns:a16="http://schemas.microsoft.com/office/drawing/2014/main" id="{D437DDF6-E3E0-4EEF-B7F8-8D53300089F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628407" y="3083342"/>
            <a:ext cx="755970" cy="12193"/>
          </a:xfrm>
          <a:prstGeom prst="rect">
            <a:avLst/>
          </a:prstGeom>
        </p:spPr>
      </p:pic>
      <p:cxnSp>
        <p:nvCxnSpPr>
          <p:cNvPr id="42" name="Прямая соединительная линия 41">
            <a:extLst>
              <a:ext uri="{FF2B5EF4-FFF2-40B4-BE49-F238E27FC236}">
                <a16:creationId xmlns:a16="http://schemas.microsoft.com/office/drawing/2014/main" id="{A0506CE9-F9FA-4B8B-8E07-4A775FABD1FB}"/>
              </a:ext>
            </a:extLst>
          </p:cNvPr>
          <p:cNvCxnSpPr>
            <a:cxnSpLocks/>
          </p:cNvCxnSpPr>
          <p:nvPr/>
        </p:nvCxnSpPr>
        <p:spPr>
          <a:xfrm>
            <a:off x="3393649" y="4138367"/>
            <a:ext cx="1432875" cy="18833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45" name="Рисунок 44">
            <a:extLst>
              <a:ext uri="{FF2B5EF4-FFF2-40B4-BE49-F238E27FC236}">
                <a16:creationId xmlns:a16="http://schemas.microsoft.com/office/drawing/2014/main" id="{D06C2573-8CFF-43F3-A00E-B5ACB27AAEA1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384599" y="4184404"/>
            <a:ext cx="1450974" cy="36579"/>
          </a:xfrm>
          <a:prstGeom prst="rect">
            <a:avLst/>
          </a:prstGeom>
        </p:spPr>
      </p:pic>
      <p:cxnSp>
        <p:nvCxnSpPr>
          <p:cNvPr id="47" name="Прямая соединительная линия 46">
            <a:extLst>
              <a:ext uri="{FF2B5EF4-FFF2-40B4-BE49-F238E27FC236}">
                <a16:creationId xmlns:a16="http://schemas.microsoft.com/office/drawing/2014/main" id="{73889229-D7AB-4D02-9029-8714965B15C8}"/>
              </a:ext>
            </a:extLst>
          </p:cNvPr>
          <p:cNvCxnSpPr/>
          <p:nvPr/>
        </p:nvCxnSpPr>
        <p:spPr>
          <a:xfrm>
            <a:off x="3628407" y="3629320"/>
            <a:ext cx="660789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48" name="Рисунок 47">
            <a:extLst>
              <a:ext uri="{FF2B5EF4-FFF2-40B4-BE49-F238E27FC236}">
                <a16:creationId xmlns:a16="http://schemas.microsoft.com/office/drawing/2014/main" id="{E5A6098C-AFE9-4D4E-BB42-BB16AE87F321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628407" y="3593056"/>
            <a:ext cx="670618" cy="12193"/>
          </a:xfrm>
          <a:prstGeom prst="rect">
            <a:avLst/>
          </a:prstGeom>
        </p:spPr>
      </p:pic>
      <p:pic>
        <p:nvPicPr>
          <p:cNvPr id="49" name="Рисунок 48">
            <a:extLst>
              <a:ext uri="{FF2B5EF4-FFF2-40B4-BE49-F238E27FC236}">
                <a16:creationId xmlns:a16="http://schemas.microsoft.com/office/drawing/2014/main" id="{73C48EC0-8800-4C0A-99D6-793E9B2DA530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984396" y="2607314"/>
            <a:ext cx="268247" cy="323116"/>
          </a:xfrm>
          <a:prstGeom prst="rect">
            <a:avLst/>
          </a:prstGeom>
        </p:spPr>
      </p:pic>
      <p:pic>
        <p:nvPicPr>
          <p:cNvPr id="50" name="Рисунок 49">
            <a:extLst>
              <a:ext uri="{FF2B5EF4-FFF2-40B4-BE49-F238E27FC236}">
                <a16:creationId xmlns:a16="http://schemas.microsoft.com/office/drawing/2014/main" id="{6CACBA74-64FC-4C9C-9401-621EB4084680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824677" y="3182396"/>
            <a:ext cx="268247" cy="323116"/>
          </a:xfrm>
          <a:prstGeom prst="rect">
            <a:avLst/>
          </a:prstGeom>
        </p:spPr>
      </p:pic>
      <p:pic>
        <p:nvPicPr>
          <p:cNvPr id="51" name="Рисунок 50">
            <a:extLst>
              <a:ext uri="{FF2B5EF4-FFF2-40B4-BE49-F238E27FC236}">
                <a16:creationId xmlns:a16="http://schemas.microsoft.com/office/drawing/2014/main" id="{8483ACC3-CF43-47A6-87FB-8743B8CA6264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834089" y="3700870"/>
            <a:ext cx="268247" cy="323116"/>
          </a:xfrm>
          <a:prstGeom prst="rect">
            <a:avLst/>
          </a:prstGeom>
        </p:spPr>
      </p:pic>
      <p:sp>
        <p:nvSpPr>
          <p:cNvPr id="52" name="TextBox 51">
            <a:extLst>
              <a:ext uri="{FF2B5EF4-FFF2-40B4-BE49-F238E27FC236}">
                <a16:creationId xmlns:a16="http://schemas.microsoft.com/office/drawing/2014/main" id="{B9CB9A53-063A-4239-8666-4A84FE709589}"/>
              </a:ext>
            </a:extLst>
          </p:cNvPr>
          <p:cNvSpPr txBox="1"/>
          <p:nvPr/>
        </p:nvSpPr>
        <p:spPr>
          <a:xfrm>
            <a:off x="2308269" y="2446996"/>
            <a:ext cx="163450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/>
              <a:t>Что делая? Когда?</a:t>
            </a:r>
          </a:p>
        </p:txBody>
      </p:sp>
      <p:pic>
        <p:nvPicPr>
          <p:cNvPr id="53" name="Рисунок 52">
            <a:extLst>
              <a:ext uri="{FF2B5EF4-FFF2-40B4-BE49-F238E27FC236}">
                <a16:creationId xmlns:a16="http://schemas.microsoft.com/office/drawing/2014/main" id="{0E391582-1690-4389-BFAC-348756E1F4D0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150170" y="3020838"/>
            <a:ext cx="1639966" cy="323116"/>
          </a:xfrm>
          <a:prstGeom prst="rect">
            <a:avLst/>
          </a:prstGeom>
        </p:spPr>
      </p:pic>
      <p:sp>
        <p:nvSpPr>
          <p:cNvPr id="54" name="TextBox 53">
            <a:extLst>
              <a:ext uri="{FF2B5EF4-FFF2-40B4-BE49-F238E27FC236}">
                <a16:creationId xmlns:a16="http://schemas.microsoft.com/office/drawing/2014/main" id="{FCEC74F7-C8AA-4104-9C51-052743A89E17}"/>
              </a:ext>
            </a:extLst>
          </p:cNvPr>
          <p:cNvSpPr txBox="1"/>
          <p:nvPr/>
        </p:nvSpPr>
        <p:spPr>
          <a:xfrm>
            <a:off x="2133911" y="3594808"/>
            <a:ext cx="164026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/>
              <a:t>Что сделав? Когда?</a:t>
            </a:r>
          </a:p>
        </p:txBody>
      </p:sp>
      <p:pic>
        <p:nvPicPr>
          <p:cNvPr id="2050" name="Picture 2" descr="https://www.pngarts.com/files/4/Timon-PNG-Transparent-Image.png">
            <a:extLst>
              <a:ext uri="{FF2B5EF4-FFF2-40B4-BE49-F238E27FC236}">
                <a16:creationId xmlns:a16="http://schemas.microsoft.com/office/drawing/2014/main" id="{E20BCEC9-37C5-4352-ACAA-AAFB9722843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00651" y="2711495"/>
            <a:ext cx="3284569" cy="41465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8" name="Рисунок 57">
            <a:hlinkClick r:id="rId13" action="ppaction://hlinksldjump"/>
            <a:extLst>
              <a:ext uri="{FF2B5EF4-FFF2-40B4-BE49-F238E27FC236}">
                <a16:creationId xmlns:a16="http://schemas.microsoft.com/office/drawing/2014/main" id="{2E691053-EBFD-4F68-AC5F-4CFAA616C057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11856691" y="6522691"/>
            <a:ext cx="335309" cy="335309"/>
          </a:xfrm>
          <a:prstGeom prst="rect">
            <a:avLst/>
          </a:prstGeom>
        </p:spPr>
      </p:pic>
      <p:pic>
        <p:nvPicPr>
          <p:cNvPr id="59" name="Рисунок 58">
            <a:hlinkClick r:id="rId15" action="ppaction://hlinksldjump"/>
            <a:extLst>
              <a:ext uri="{FF2B5EF4-FFF2-40B4-BE49-F238E27FC236}">
                <a16:creationId xmlns:a16="http://schemas.microsoft.com/office/drawing/2014/main" id="{B9B33428-F181-4401-9FC4-BAED043DF79A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66162" y="6528787"/>
            <a:ext cx="1030313" cy="3292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48143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43973893-D969-479A-83FD-5B922E16E5D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41534" y="6422369"/>
            <a:ext cx="646232" cy="365792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BEA4407-682E-4DBD-9BC5-F6E2F663B3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Деепричастие как часть речи. Тест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E8F1617-7C37-4C1D-BF1A-3B4D8C82A5BD}"/>
              </a:ext>
            </a:extLst>
          </p:cNvPr>
          <p:cNvSpPr txBox="1"/>
          <p:nvPr/>
        </p:nvSpPr>
        <p:spPr>
          <a:xfrm>
            <a:off x="11229970" y="970531"/>
            <a:ext cx="5634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/>
              <a:t>1</a:t>
            </a:r>
          </a:p>
        </p:txBody>
      </p:sp>
      <p:pic>
        <p:nvPicPr>
          <p:cNvPr id="6" name="Рисунок 5">
            <a:hlinkClick r:id="rId3" action="ppaction://hlinksldjump"/>
            <a:extLst>
              <a:ext uri="{FF2B5EF4-FFF2-40B4-BE49-F238E27FC236}">
                <a16:creationId xmlns:a16="http://schemas.microsoft.com/office/drawing/2014/main" id="{706CDA03-CCEA-41FD-A09A-39744FE0995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137301" y="6352259"/>
            <a:ext cx="1054699" cy="506012"/>
          </a:xfrm>
          <a:prstGeom prst="rect">
            <a:avLst/>
          </a:prstGeom>
        </p:spPr>
      </p:pic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75827239-5C73-4F50-9D2F-794040AFE1BB}"/>
              </a:ext>
            </a:extLst>
          </p:cNvPr>
          <p:cNvSpPr/>
          <p:nvPr/>
        </p:nvSpPr>
        <p:spPr>
          <a:xfrm>
            <a:off x="491785" y="2258040"/>
            <a:ext cx="3742442" cy="1241982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1. Изменяется ли деепричастие по числам, родам и падежам?</a:t>
            </a:r>
          </a:p>
          <a:p>
            <a:pPr algn="ctr"/>
            <a:r>
              <a:rPr lang="ru-RU" dirty="0">
                <a:solidFill>
                  <a:schemeClr val="tx1"/>
                </a:solidFill>
              </a:rPr>
              <a:t> </a:t>
            </a:r>
          </a:p>
          <a:p>
            <a:pPr algn="ctr"/>
            <a:r>
              <a:rPr lang="ru-RU" dirty="0">
                <a:solidFill>
                  <a:schemeClr val="tx1"/>
                </a:solidFill>
              </a:rPr>
              <a:t>А) Да  Б) Нет</a:t>
            </a:r>
          </a:p>
        </p:txBody>
      </p:sp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id="{0ECAD872-74BD-423C-941D-B8F2D5C91098}"/>
              </a:ext>
            </a:extLst>
          </p:cNvPr>
          <p:cNvSpPr/>
          <p:nvPr/>
        </p:nvSpPr>
        <p:spPr>
          <a:xfrm>
            <a:off x="491785" y="3753565"/>
            <a:ext cx="3742442" cy="1563151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4. Какое действие обозначает деепричастие?</a:t>
            </a:r>
          </a:p>
          <a:p>
            <a:pPr algn="ctr"/>
            <a:r>
              <a:rPr lang="ru-RU" dirty="0">
                <a:solidFill>
                  <a:schemeClr val="tx1"/>
                </a:solidFill>
              </a:rPr>
              <a:t> </a:t>
            </a:r>
          </a:p>
          <a:p>
            <a:pPr algn="ctr"/>
            <a:r>
              <a:rPr lang="ru-RU" dirty="0">
                <a:solidFill>
                  <a:schemeClr val="tx1"/>
                </a:solidFill>
              </a:rPr>
              <a:t>А) Добавочное  </a:t>
            </a:r>
          </a:p>
          <a:p>
            <a:pPr algn="ctr"/>
            <a:r>
              <a:rPr lang="ru-RU" dirty="0">
                <a:solidFill>
                  <a:schemeClr val="tx1"/>
                </a:solidFill>
              </a:rPr>
              <a:t>Б) Основное</a:t>
            </a:r>
          </a:p>
        </p:txBody>
      </p:sp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id="{7517CA8F-7B95-422F-9428-00E596D4FCD0}"/>
              </a:ext>
            </a:extLst>
          </p:cNvPr>
          <p:cNvSpPr/>
          <p:nvPr/>
        </p:nvSpPr>
        <p:spPr>
          <a:xfrm>
            <a:off x="4443186" y="2258040"/>
            <a:ext cx="3742442" cy="1241982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0" name="Прямоугольник 19">
            <a:extLst>
              <a:ext uri="{FF2B5EF4-FFF2-40B4-BE49-F238E27FC236}">
                <a16:creationId xmlns:a16="http://schemas.microsoft.com/office/drawing/2014/main" id="{A982D3BA-598C-43BE-A49F-811935703944}"/>
              </a:ext>
            </a:extLst>
          </p:cNvPr>
          <p:cNvSpPr/>
          <p:nvPr/>
        </p:nvSpPr>
        <p:spPr>
          <a:xfrm>
            <a:off x="8340701" y="2258040"/>
            <a:ext cx="3359514" cy="3058676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3. От каких частей речи образуется деепричастие?</a:t>
            </a:r>
          </a:p>
          <a:p>
            <a:pPr algn="ctr"/>
            <a:r>
              <a:rPr lang="ru-RU" dirty="0">
                <a:solidFill>
                  <a:schemeClr val="tx1"/>
                </a:solidFill>
              </a:rPr>
              <a:t> </a:t>
            </a:r>
          </a:p>
          <a:p>
            <a:pPr algn="ctr"/>
            <a:r>
              <a:rPr lang="ru-RU" dirty="0">
                <a:solidFill>
                  <a:schemeClr val="tx1"/>
                </a:solidFill>
              </a:rPr>
              <a:t>А) От прилагательных</a:t>
            </a:r>
          </a:p>
          <a:p>
            <a:pPr algn="ctr"/>
            <a:r>
              <a:rPr lang="ru-RU" dirty="0">
                <a:solidFill>
                  <a:schemeClr val="tx1"/>
                </a:solidFill>
              </a:rPr>
              <a:t>Б) От существительных</a:t>
            </a:r>
          </a:p>
          <a:p>
            <a:pPr algn="ctr"/>
            <a:r>
              <a:rPr lang="ru-RU" dirty="0">
                <a:solidFill>
                  <a:schemeClr val="tx1"/>
                </a:solidFill>
              </a:rPr>
              <a:t>В) От причастий</a:t>
            </a:r>
          </a:p>
          <a:p>
            <a:pPr algn="ctr"/>
            <a:r>
              <a:rPr lang="ru-RU" dirty="0">
                <a:solidFill>
                  <a:schemeClr val="tx1"/>
                </a:solidFill>
              </a:rPr>
              <a:t>Г) От глаголов</a:t>
            </a:r>
          </a:p>
          <a:p>
            <a:pPr algn="ctr"/>
            <a:r>
              <a:rPr lang="ru-RU" dirty="0">
                <a:solidFill>
                  <a:schemeClr val="tx1"/>
                </a:solidFill>
              </a:rPr>
              <a:t>Д) От наречий</a:t>
            </a:r>
          </a:p>
        </p:txBody>
      </p:sp>
      <p:sp>
        <p:nvSpPr>
          <p:cNvPr id="21" name="Прямоугольник 20">
            <a:extLst>
              <a:ext uri="{FF2B5EF4-FFF2-40B4-BE49-F238E27FC236}">
                <a16:creationId xmlns:a16="http://schemas.microsoft.com/office/drawing/2014/main" id="{35ED1934-8576-4DDE-B69C-40EC917CB62D}"/>
              </a:ext>
            </a:extLst>
          </p:cNvPr>
          <p:cNvSpPr/>
          <p:nvPr/>
        </p:nvSpPr>
        <p:spPr>
          <a:xfrm>
            <a:off x="4443186" y="3753566"/>
            <a:ext cx="3742442" cy="1563152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5. Признаки каких частей речи совмещает деепричастие?</a:t>
            </a:r>
          </a:p>
          <a:p>
            <a:pPr algn="ctr"/>
            <a:endParaRPr lang="ru-RU" dirty="0">
              <a:solidFill>
                <a:schemeClr val="tx1"/>
              </a:solidFill>
            </a:endParaRPr>
          </a:p>
          <a:p>
            <a:pPr algn="ctr"/>
            <a:r>
              <a:rPr lang="ru-RU" dirty="0">
                <a:solidFill>
                  <a:schemeClr val="tx1"/>
                </a:solidFill>
              </a:rPr>
              <a:t>А) Глагола и наречия  </a:t>
            </a:r>
          </a:p>
          <a:p>
            <a:pPr algn="ctr"/>
            <a:r>
              <a:rPr lang="ru-RU" dirty="0">
                <a:solidFill>
                  <a:schemeClr val="tx1"/>
                </a:solidFill>
              </a:rPr>
              <a:t>Б) Глагола и прилагательного</a:t>
            </a:r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D68ED0AF-E0C4-452A-B0E0-7E6FDBEA35BB}"/>
              </a:ext>
            </a:extLst>
          </p:cNvPr>
          <p:cNvSpPr/>
          <p:nvPr/>
        </p:nvSpPr>
        <p:spPr>
          <a:xfrm>
            <a:off x="4443186" y="2280674"/>
            <a:ext cx="374244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/>
              <a:t>2. Спрягается ли деепричастие?</a:t>
            </a:r>
          </a:p>
          <a:p>
            <a:pPr algn="ctr"/>
            <a:r>
              <a:rPr lang="ru-RU" dirty="0"/>
              <a:t> </a:t>
            </a:r>
          </a:p>
          <a:p>
            <a:pPr algn="ctr"/>
            <a:r>
              <a:rPr lang="ru-RU" dirty="0"/>
              <a:t>А) Да  Б) Нет</a:t>
            </a:r>
          </a:p>
        </p:txBody>
      </p:sp>
    </p:spTree>
    <p:extLst>
      <p:ext uri="{BB962C8B-B14F-4D97-AF65-F5344CB8AC3E}">
        <p14:creationId xmlns:p14="http://schemas.microsoft.com/office/powerpoint/2010/main" val="39829046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BEA4407-682E-4DBD-9BC5-F6E2F663B3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Ключ к тесту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E8F1617-7C37-4C1D-BF1A-3B4D8C82A5BD}"/>
              </a:ext>
            </a:extLst>
          </p:cNvPr>
          <p:cNvSpPr txBox="1"/>
          <p:nvPr/>
        </p:nvSpPr>
        <p:spPr>
          <a:xfrm>
            <a:off x="11229970" y="970531"/>
            <a:ext cx="5634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/>
              <a:t>1</a:t>
            </a:r>
          </a:p>
        </p:txBody>
      </p:sp>
      <p:pic>
        <p:nvPicPr>
          <p:cNvPr id="3" name="Рисунок 2">
            <a:hlinkClick r:id="rId2" action="ppaction://hlinksldjump"/>
            <a:extLst>
              <a:ext uri="{FF2B5EF4-FFF2-40B4-BE49-F238E27FC236}">
                <a16:creationId xmlns:a16="http://schemas.microsoft.com/office/drawing/2014/main" id="{445A5BFB-4FD7-41E3-AC61-28FA4CFD39E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856691" y="6522691"/>
            <a:ext cx="335309" cy="335309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6D803F42-D91C-419A-94F1-31F3CD4ACF4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9515" b="91978" l="7126" r="95724">
                        <a14:foregroundMark x1="24941" y1="88806" x2="13302" y2="91978"/>
                        <a14:foregroundMark x1="13302" y1="91978" x2="24703" y2="89179"/>
                        <a14:foregroundMark x1="24703" y1="89179" x2="23278" y2="87313"/>
                        <a14:foregroundMark x1="90024" y1="27425" x2="92162" y2="36754"/>
                        <a14:foregroundMark x1="92162" y1="36754" x2="91983" y2="29463"/>
                        <a14:foregroundMark x1="91686" y1="29851" x2="93213" y2="30127"/>
                        <a14:foregroundMark x1="10926" y1="39366" x2="11401" y2="40112"/>
                        <a14:foregroundMark x1="10451" y1="38433" x2="7126" y2="36007"/>
                        <a14:foregroundMark x1="93824" y1="30410" x2="95724" y2="31343"/>
                        <a14:backgroundMark x1="90024" y1="26493" x2="89311" y2="26306"/>
                        <a14:backgroundMark x1="93587" y1="28358" x2="89786" y2="2630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4443" y="3099787"/>
            <a:ext cx="2688512" cy="3422904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347B5C08-0BC8-4560-88C0-7A8726892979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18247" t="41100" r="18660" b="26744"/>
          <a:stretch/>
        </p:blipFill>
        <p:spPr>
          <a:xfrm>
            <a:off x="2782955" y="2580912"/>
            <a:ext cx="8918290" cy="2556696"/>
          </a:xfrm>
          <a:prstGeom prst="rect">
            <a:avLst/>
          </a:prstGeom>
        </p:spPr>
      </p:pic>
      <p:pic>
        <p:nvPicPr>
          <p:cNvPr id="3076" name="Picture 4" descr="https://www.abdosenaccelere.com/wp-content/uploads/2015/05/redcircle.png">
            <a:extLst>
              <a:ext uri="{FF2B5EF4-FFF2-40B4-BE49-F238E27FC236}">
                <a16:creationId xmlns:a16="http://schemas.microsoft.com/office/drawing/2014/main" id="{38042360-FFDC-4907-9638-D672985BE11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hqprint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artisticCutout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34331" y="3245862"/>
            <a:ext cx="819459" cy="3782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s://www.abdosenaccelere.com/wp-content/uploads/2015/05/redcircle.png">
            <a:extLst>
              <a:ext uri="{FF2B5EF4-FFF2-40B4-BE49-F238E27FC236}">
                <a16:creationId xmlns:a16="http://schemas.microsoft.com/office/drawing/2014/main" id="{90D0F4CF-D05F-4043-B669-33A1C4B8FBE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hq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24626" y="3078773"/>
            <a:ext cx="819459" cy="3221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s://www.abdosenaccelere.com/wp-content/uploads/2015/05/redcircle.png">
            <a:extLst>
              <a:ext uri="{FF2B5EF4-FFF2-40B4-BE49-F238E27FC236}">
                <a16:creationId xmlns:a16="http://schemas.microsoft.com/office/drawing/2014/main" id="{73E78253-62E2-46F1-A87A-A7F8F52A78D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08472" y="4432968"/>
            <a:ext cx="1547990" cy="3782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2" name="Picture 10" descr="https://www.abdosenaccelere.com/wp-content/uploads/2015/05/redcircle.png">
            <a:extLst>
              <a:ext uri="{FF2B5EF4-FFF2-40B4-BE49-F238E27FC236}">
                <a16:creationId xmlns:a16="http://schemas.microsoft.com/office/drawing/2014/main" id="{D607579B-D143-4484-8E40-6D1DDE5555C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artisticGlowEdges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5686" y="4453450"/>
            <a:ext cx="2464323" cy="3577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4" name="Picture 12" descr="https://www.abdosenaccelere.com/wp-content/uploads/2015/05/redcircle.png">
            <a:extLst>
              <a:ext uri="{FF2B5EF4-FFF2-40B4-BE49-F238E27FC236}">
                <a16:creationId xmlns:a16="http://schemas.microsoft.com/office/drawing/2014/main" id="{7C2A5C9A-3A03-4F77-AF92-121AE340B9A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artisticGlowEdges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80320" y="4176074"/>
            <a:ext cx="1749650" cy="3879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895720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BEA4407-682E-4DBD-9BC5-F6E2F663B3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Творческое задание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E8F1617-7C37-4C1D-BF1A-3B4D8C82A5BD}"/>
              </a:ext>
            </a:extLst>
          </p:cNvPr>
          <p:cNvSpPr txBox="1"/>
          <p:nvPr/>
        </p:nvSpPr>
        <p:spPr>
          <a:xfrm>
            <a:off x="11229970" y="970531"/>
            <a:ext cx="5634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/>
              <a:t>1</a:t>
            </a:r>
          </a:p>
        </p:txBody>
      </p:sp>
      <p:pic>
        <p:nvPicPr>
          <p:cNvPr id="8" name="Рисунок 7">
            <a:hlinkClick r:id="rId2" action="ppaction://hlinksldjump"/>
            <a:extLst>
              <a:ext uri="{FF2B5EF4-FFF2-40B4-BE49-F238E27FC236}">
                <a16:creationId xmlns:a16="http://schemas.microsoft.com/office/drawing/2014/main" id="{10B346F2-F469-45AF-9AD6-5453020988D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166" y="6434402"/>
            <a:ext cx="1274174" cy="359695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65C30E6F-311C-4EF7-85A6-8B87847DBCC6}"/>
              </a:ext>
            </a:extLst>
          </p:cNvPr>
          <p:cNvSpPr txBox="1"/>
          <p:nvPr/>
        </p:nvSpPr>
        <p:spPr>
          <a:xfrm>
            <a:off x="680321" y="2336800"/>
            <a:ext cx="1054964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Спиши текст. Продолжи его, </a:t>
            </a:r>
            <a:r>
              <a:rPr lang="ru-RU" i="1" dirty="0">
                <a:solidFill>
                  <a:srgbClr val="FF0000"/>
                </a:solidFill>
              </a:rPr>
              <a:t>используя</a:t>
            </a:r>
            <a:r>
              <a:rPr lang="ru-RU" dirty="0"/>
              <a:t> деепричастия.</a:t>
            </a:r>
          </a:p>
          <a:p>
            <a:endParaRPr lang="ru-RU" dirty="0"/>
          </a:p>
          <a:p>
            <a:r>
              <a:rPr lang="ru-RU" dirty="0"/>
              <a:t>  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1306A92-BA4E-4691-A39F-FFE96C30CC10}"/>
              </a:ext>
            </a:extLst>
          </p:cNvPr>
          <p:cNvSpPr txBox="1"/>
          <p:nvPr/>
        </p:nvSpPr>
        <p:spPr>
          <a:xfrm>
            <a:off x="680321" y="3429000"/>
            <a:ext cx="9719824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Почему деепричастие получило такое наименование? Оказывается, деепричастие связано с основным действием, причастно ему. Если говорить точнее, слово </a:t>
            </a:r>
            <a:r>
              <a:rPr lang="ru-RU" i="1" dirty="0"/>
              <a:t>деепричастие – </a:t>
            </a:r>
            <a:r>
              <a:rPr lang="ru-RU" dirty="0"/>
              <a:t>от слов </a:t>
            </a:r>
            <a:r>
              <a:rPr lang="ru-RU" i="1" dirty="0"/>
              <a:t>причастие </a:t>
            </a:r>
            <a:r>
              <a:rPr lang="ru-RU" dirty="0"/>
              <a:t>и</a:t>
            </a:r>
            <a:r>
              <a:rPr lang="ru-RU" i="1" dirty="0"/>
              <a:t> действие. </a:t>
            </a:r>
            <a:r>
              <a:rPr lang="ru-RU" dirty="0"/>
              <a:t>Оно обозначает дополнительно действие, которое связано с основным</a:t>
            </a:r>
            <a:r>
              <a:rPr lang="ru-RU" i="1" dirty="0"/>
              <a:t>.</a:t>
            </a:r>
          </a:p>
          <a:p>
            <a:endParaRPr lang="ru-RU" i="1" dirty="0"/>
          </a:p>
          <a:p>
            <a:r>
              <a:rPr lang="ru-RU" i="1" dirty="0"/>
              <a:t>…</a:t>
            </a:r>
          </a:p>
          <a:p>
            <a:endParaRPr lang="ru-RU" i="1" dirty="0"/>
          </a:p>
        </p:txBody>
      </p:sp>
    </p:spTree>
    <p:extLst>
      <p:ext uri="{BB962C8B-B14F-4D97-AF65-F5344CB8AC3E}">
        <p14:creationId xmlns:p14="http://schemas.microsoft.com/office/powerpoint/2010/main" val="1405746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CBEBB3A5-A836-4E8E-BFAB-DEB05A46C91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41904" y="2363356"/>
            <a:ext cx="4450466" cy="75597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BEA4407-682E-4DBD-9BC5-F6E2F663B3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Деепричастный оборот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094E7610-A5D7-4FA4-BB6D-7AE38A9B41AC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70000"/>
          </a:blip>
          <a:stretch>
            <a:fillRect/>
          </a:stretch>
        </p:blipFill>
        <p:spPr>
          <a:xfrm>
            <a:off x="5921239" y="3548801"/>
            <a:ext cx="4450466" cy="75597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7E8F1617-7C37-4C1D-BF1A-3B4D8C82A5BD}"/>
              </a:ext>
            </a:extLst>
          </p:cNvPr>
          <p:cNvSpPr txBox="1"/>
          <p:nvPr/>
        </p:nvSpPr>
        <p:spPr>
          <a:xfrm>
            <a:off x="11229970" y="970531"/>
            <a:ext cx="5634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/>
              <a:t>2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57DD9E47-4ECE-468E-AC66-CE719A96582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41904" y="5825584"/>
            <a:ext cx="4450466" cy="755970"/>
          </a:xfrm>
          <a:prstGeom prst="rect">
            <a:avLst/>
          </a:prstGeom>
        </p:spPr>
      </p:pic>
      <p:pic>
        <p:nvPicPr>
          <p:cNvPr id="8" name="Рисунок 7">
            <a:hlinkClick r:id="rId4" action="ppaction://hlinksldjump"/>
            <a:extLst>
              <a:ext uri="{FF2B5EF4-FFF2-40B4-BE49-F238E27FC236}">
                <a16:creationId xmlns:a16="http://schemas.microsoft.com/office/drawing/2014/main" id="{10B346F2-F469-45AF-9AD6-5453020988D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1166" y="6434402"/>
            <a:ext cx="1274174" cy="359695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1D180E9D-295F-4ABD-8FE5-EED2EF274D8D}"/>
              </a:ext>
            </a:extLst>
          </p:cNvPr>
          <p:cNvSpPr txBox="1"/>
          <p:nvPr/>
        </p:nvSpPr>
        <p:spPr>
          <a:xfrm>
            <a:off x="5941904" y="2484582"/>
            <a:ext cx="443345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>
                <a:hlinkClick r:id="rId6" action="ppaction://hlinksldjump"/>
              </a:rPr>
              <a:t>Теория</a:t>
            </a:r>
            <a:endParaRPr lang="ru-RU" sz="2400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28345A03-B848-4EFA-8EB6-A6A16C4BBD64}"/>
              </a:ext>
            </a:extLst>
          </p:cNvPr>
          <p:cNvSpPr txBox="1"/>
          <p:nvPr/>
        </p:nvSpPr>
        <p:spPr>
          <a:xfrm>
            <a:off x="5941904" y="3642909"/>
            <a:ext cx="44504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>
                <a:hlinkClick r:id="rId7" action="ppaction://hlinksldjump"/>
              </a:rPr>
              <a:t>Практика</a:t>
            </a:r>
            <a:endParaRPr lang="ru-RU" sz="2400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221451C8-EE37-423E-83D2-911A66FDDA11}"/>
              </a:ext>
            </a:extLst>
          </p:cNvPr>
          <p:cNvSpPr txBox="1"/>
          <p:nvPr/>
        </p:nvSpPr>
        <p:spPr>
          <a:xfrm>
            <a:off x="5921239" y="5972737"/>
            <a:ext cx="44711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>
                <a:hlinkClick r:id="rId8" action="ppaction://hlinksldjump"/>
              </a:rPr>
              <a:t>Тестирование</a:t>
            </a:r>
            <a:endParaRPr lang="ru-RU" sz="2400" dirty="0"/>
          </a:p>
        </p:txBody>
      </p:sp>
      <p:pic>
        <p:nvPicPr>
          <p:cNvPr id="1028" name="Picture 4" descr="http://multiki-kartinki.narod.ru/korol-lev/Lion-King6.gif">
            <a:extLst>
              <a:ext uri="{FF2B5EF4-FFF2-40B4-BE49-F238E27FC236}">
                <a16:creationId xmlns:a16="http://schemas.microsoft.com/office/drawing/2014/main" id="{0BECAF1E-412C-4283-8626-C69F007A4C7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45340" y="2278804"/>
            <a:ext cx="3254369" cy="43313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28CC6F13-3129-4FDD-AE34-02442F45435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21239" y="4687192"/>
            <a:ext cx="4450466" cy="75597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DD86A644-83B6-4D13-AAC2-E25EC8947985}"/>
              </a:ext>
            </a:extLst>
          </p:cNvPr>
          <p:cNvSpPr txBox="1"/>
          <p:nvPr/>
        </p:nvSpPr>
        <p:spPr>
          <a:xfrm>
            <a:off x="5921239" y="4834344"/>
            <a:ext cx="44504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>
                <a:hlinkClick r:id="rId10" action="ppaction://hlinksldjump"/>
              </a:rPr>
              <a:t>Творческое задание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42235950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BEA4407-682E-4DBD-9BC5-F6E2F663B3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Деепричастный оборот. Теория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E8F1617-7C37-4C1D-BF1A-3B4D8C82A5BD}"/>
              </a:ext>
            </a:extLst>
          </p:cNvPr>
          <p:cNvSpPr txBox="1"/>
          <p:nvPr/>
        </p:nvSpPr>
        <p:spPr>
          <a:xfrm>
            <a:off x="11229970" y="970531"/>
            <a:ext cx="5634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/>
              <a:t>2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0D4E486-001A-46FF-963B-D19A92C24CF9}"/>
              </a:ext>
            </a:extLst>
          </p:cNvPr>
          <p:cNvSpPr txBox="1"/>
          <p:nvPr/>
        </p:nvSpPr>
        <p:spPr>
          <a:xfrm>
            <a:off x="680320" y="2068945"/>
            <a:ext cx="9738297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/>
              <a:t>Деепричастие может иметь при себе зависимые слова. Вместе с ними оно образует </a:t>
            </a:r>
            <a:r>
              <a:rPr lang="ru-RU" sz="2400" b="1" dirty="0"/>
              <a:t>деепричастный оборот. </a:t>
            </a:r>
            <a:endParaRPr lang="ru-RU" sz="2400" dirty="0"/>
          </a:p>
          <a:p>
            <a:r>
              <a:rPr lang="ru-RU" sz="2400" dirty="0"/>
              <a:t>В предложении деепричастный оборот является одним членом предложения – обстоятельством.</a:t>
            </a:r>
          </a:p>
          <a:p>
            <a:endParaRPr lang="ru-RU" sz="2400" dirty="0"/>
          </a:p>
          <a:p>
            <a:r>
              <a:rPr lang="ru-RU" sz="2400" dirty="0"/>
              <a:t>Например: Суда в море не выходили, оставаясь в гавани. </a:t>
            </a:r>
          </a:p>
          <a:p>
            <a:r>
              <a:rPr lang="ru-RU" sz="2400" dirty="0"/>
              <a:t>При деепричастии есть зависимые слова: оставаясь </a:t>
            </a:r>
            <a:r>
              <a:rPr lang="ru-RU" sz="2400" i="1" dirty="0"/>
              <a:t>(Где?) </a:t>
            </a:r>
            <a:r>
              <a:rPr lang="ru-RU" sz="2400" dirty="0"/>
              <a:t>в гавани. Следовательно, перед нами деепричастный оборот.</a:t>
            </a:r>
          </a:p>
        </p:txBody>
      </p:sp>
      <p:pic>
        <p:nvPicPr>
          <p:cNvPr id="7" name="Рисунок 6" descr="Диск">
            <a:hlinkClick r:id="rId2" action="ppaction://hlinksldjump"/>
            <a:extLst>
              <a:ext uri="{FF2B5EF4-FFF2-40B4-BE49-F238E27FC236}">
                <a16:creationId xmlns:a16="http://schemas.microsoft.com/office/drawing/2014/main" id="{1593A062-F8E2-4E94-9C4A-CC6D8C7F4A38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680320" y="5922354"/>
            <a:ext cx="364836" cy="364836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37220363-BEF8-4119-8380-662EA7BCC0D3}"/>
              </a:ext>
            </a:extLst>
          </p:cNvPr>
          <p:cNvSpPr txBox="1"/>
          <p:nvPr/>
        </p:nvSpPr>
        <p:spPr>
          <a:xfrm>
            <a:off x="1154545" y="5922354"/>
            <a:ext cx="76107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hlinkClick r:id="rId2" action="ppaction://hlinksldjump"/>
              </a:rPr>
              <a:t>Обособление деепричастия и деепричастного оборота.</a:t>
            </a:r>
            <a:endParaRPr lang="ru-RU" dirty="0"/>
          </a:p>
        </p:txBody>
      </p:sp>
      <p:pic>
        <p:nvPicPr>
          <p:cNvPr id="16" name="Рисунок 15" descr="Возврат">
            <a:hlinkClick r:id="rId5" action="ppaction://hlinksldjump"/>
            <a:extLst>
              <a:ext uri="{FF2B5EF4-FFF2-40B4-BE49-F238E27FC236}">
                <a16:creationId xmlns:a16="http://schemas.microsoft.com/office/drawing/2014/main" id="{B42852DC-66D5-48B4-954D-CDEAC91C891C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>
            <a:off x="11734800" y="6400800"/>
            <a:ext cx="457200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34979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BEA4407-682E-4DBD-9BC5-F6E2F663B3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Деепричастный оборот. Теория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E8F1617-7C37-4C1D-BF1A-3B4D8C82A5BD}"/>
              </a:ext>
            </a:extLst>
          </p:cNvPr>
          <p:cNvSpPr txBox="1"/>
          <p:nvPr/>
        </p:nvSpPr>
        <p:spPr>
          <a:xfrm>
            <a:off x="11229970" y="970531"/>
            <a:ext cx="5634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/>
              <a:t>2</a:t>
            </a:r>
          </a:p>
        </p:txBody>
      </p:sp>
      <p:pic>
        <p:nvPicPr>
          <p:cNvPr id="3" name="Рисунок 2">
            <a:hlinkClick r:id="rId2" action="ppaction://hlinksldjump"/>
            <a:extLst>
              <a:ext uri="{FF2B5EF4-FFF2-40B4-BE49-F238E27FC236}">
                <a16:creationId xmlns:a16="http://schemas.microsoft.com/office/drawing/2014/main" id="{F57E3BAE-3F49-487A-888E-1FB9AC2A21A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734760" y="6400760"/>
            <a:ext cx="457240" cy="457240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31AE27BD-E08F-4822-AD88-C29A8399BCD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0321" y="2167411"/>
            <a:ext cx="9766006" cy="1261589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CB20B9DE-8A57-4A24-804F-7163A29B39D5}"/>
              </a:ext>
            </a:extLst>
          </p:cNvPr>
          <p:cNvSpPr txBox="1"/>
          <p:nvPr/>
        </p:nvSpPr>
        <p:spPr>
          <a:xfrm>
            <a:off x="680321" y="2323564"/>
            <a:ext cx="976600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/>
              <a:t>На письме </a:t>
            </a:r>
            <a:r>
              <a:rPr lang="ru-RU" b="1" dirty="0"/>
              <a:t>деепричастие и деепричастный оборот </a:t>
            </a:r>
            <a:r>
              <a:rPr lang="ru-RU" dirty="0"/>
              <a:t>с обеих сторон выделяются запятыми, если находятся внутри предложения, и одной запятой, если стоят в начале или в конце предложения!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1DB3677-9832-444B-8D3F-2A5DF792F125}"/>
              </a:ext>
            </a:extLst>
          </p:cNvPr>
          <p:cNvSpPr txBox="1"/>
          <p:nvPr/>
        </p:nvSpPr>
        <p:spPr>
          <a:xfrm>
            <a:off x="680321" y="3681824"/>
            <a:ext cx="6216073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Примеры:</a:t>
            </a:r>
          </a:p>
          <a:p>
            <a:endParaRPr lang="ru-RU" dirty="0"/>
          </a:p>
          <a:p>
            <a:r>
              <a:rPr lang="ru-RU" dirty="0"/>
              <a:t>Кончив плясать, бабушка села к самовару.</a:t>
            </a:r>
          </a:p>
          <a:p>
            <a:endParaRPr lang="ru-RU" dirty="0"/>
          </a:p>
          <a:p>
            <a:r>
              <a:rPr lang="ru-RU" dirty="0"/>
              <a:t>Бабушка, кончив плясать, села к самовару.</a:t>
            </a:r>
          </a:p>
          <a:p>
            <a:endParaRPr lang="ru-RU" dirty="0"/>
          </a:p>
          <a:p>
            <a:r>
              <a:rPr lang="ru-RU" dirty="0"/>
              <a:t>Бабушка села к самовару, кончив плясать.</a:t>
            </a:r>
          </a:p>
          <a:p>
            <a:endParaRPr lang="ru-RU" dirty="0"/>
          </a:p>
        </p:txBody>
      </p:sp>
      <p:cxnSp>
        <p:nvCxnSpPr>
          <p:cNvPr id="9" name="Прямая соединительная линия 8">
            <a:extLst>
              <a:ext uri="{FF2B5EF4-FFF2-40B4-BE49-F238E27FC236}">
                <a16:creationId xmlns:a16="http://schemas.microsoft.com/office/drawing/2014/main" id="{513E2469-71C8-49CF-B81C-36D81BA7A65A}"/>
              </a:ext>
            </a:extLst>
          </p:cNvPr>
          <p:cNvCxnSpPr/>
          <p:nvPr/>
        </p:nvCxnSpPr>
        <p:spPr>
          <a:xfrm>
            <a:off x="1801091" y="5089236"/>
            <a:ext cx="1653309" cy="0"/>
          </a:xfrm>
          <a:prstGeom prst="line">
            <a:avLst/>
          </a:prstGeom>
          <a:ln>
            <a:prstDash val="lgDashDot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F796E938-5AD4-4432-A87D-A4ECF043243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628988" y="5648866"/>
            <a:ext cx="1664352" cy="12193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7011A770-39FC-4447-8B62-CD1242521F7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88806" y="4535885"/>
            <a:ext cx="1664352" cy="12193"/>
          </a:xfrm>
          <a:prstGeom prst="rect">
            <a:avLst/>
          </a:prstGeom>
        </p:spPr>
      </p:pic>
      <p:cxnSp>
        <p:nvCxnSpPr>
          <p:cNvPr id="14" name="Прямая соединительная линия 13">
            <a:extLst>
              <a:ext uri="{FF2B5EF4-FFF2-40B4-BE49-F238E27FC236}">
                <a16:creationId xmlns:a16="http://schemas.microsoft.com/office/drawing/2014/main" id="{DBEE240A-08CE-46CB-A1F4-AE40FEDDEE2B}"/>
              </a:ext>
            </a:extLst>
          </p:cNvPr>
          <p:cNvCxnSpPr/>
          <p:nvPr/>
        </p:nvCxnSpPr>
        <p:spPr>
          <a:xfrm>
            <a:off x="3537527" y="4535885"/>
            <a:ext cx="498764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E807FC12-D9F6-4F82-A365-7D8C3749330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772928" y="5618202"/>
            <a:ext cx="506012" cy="12193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8D860CEC-3C9E-4BF9-A1DA-31B59DFEF6E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772928" y="5648866"/>
            <a:ext cx="506012" cy="12193"/>
          </a:xfrm>
          <a:prstGeom prst="rect">
            <a:avLst/>
          </a:prstGeom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8632E21B-5CFE-4D26-98C5-A1D79376E24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599291" y="5127594"/>
            <a:ext cx="506012" cy="12193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EBD1D1BC-66DD-4F7F-A1DC-DE5A6F5CBAA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27000" y="5100716"/>
            <a:ext cx="506012" cy="12193"/>
          </a:xfrm>
          <a:prstGeom prst="rect">
            <a:avLst/>
          </a:prstGeom>
        </p:spPr>
      </p:pic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95648A52-BE72-4B29-8AAB-BC37214CB6D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537527" y="4552567"/>
            <a:ext cx="506012" cy="12193"/>
          </a:xfrm>
          <a:prstGeom prst="rect">
            <a:avLst/>
          </a:prstGeom>
        </p:spPr>
      </p:pic>
      <p:cxnSp>
        <p:nvCxnSpPr>
          <p:cNvPr id="21" name="Прямая со стрелкой 20">
            <a:extLst>
              <a:ext uri="{FF2B5EF4-FFF2-40B4-BE49-F238E27FC236}">
                <a16:creationId xmlns:a16="http://schemas.microsoft.com/office/drawing/2014/main" id="{F5DBC030-CE8A-4010-A675-8F921EBDE837}"/>
              </a:ext>
            </a:extLst>
          </p:cNvPr>
          <p:cNvCxnSpPr>
            <a:cxnSpLocks/>
          </p:cNvCxnSpPr>
          <p:nvPr/>
        </p:nvCxnSpPr>
        <p:spPr>
          <a:xfrm>
            <a:off x="1800183" y="4239491"/>
            <a:ext cx="0" cy="12090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24" name="Рисунок 23">
            <a:extLst>
              <a:ext uri="{FF2B5EF4-FFF2-40B4-BE49-F238E27FC236}">
                <a16:creationId xmlns:a16="http://schemas.microsoft.com/office/drawing/2014/main" id="{94BA754E-AC3B-479B-829B-A0B8125993B9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008582" y="5321269"/>
            <a:ext cx="158510" cy="201185"/>
          </a:xfrm>
          <a:prstGeom prst="rect">
            <a:avLst/>
          </a:prstGeom>
        </p:spPr>
      </p:pic>
      <p:pic>
        <p:nvPicPr>
          <p:cNvPr id="25" name="Рисунок 24">
            <a:extLst>
              <a:ext uri="{FF2B5EF4-FFF2-40B4-BE49-F238E27FC236}">
                <a16:creationId xmlns:a16="http://schemas.microsoft.com/office/drawing/2014/main" id="{E3B9D087-2B92-4F41-8F6A-7C919EF0E1D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627745" y="4761639"/>
            <a:ext cx="158510" cy="201185"/>
          </a:xfrm>
          <a:prstGeom prst="rect">
            <a:avLst/>
          </a:prstGeom>
        </p:spPr>
      </p:pic>
      <p:cxnSp>
        <p:nvCxnSpPr>
          <p:cNvPr id="31" name="Прямая соединительная линия 30">
            <a:extLst>
              <a:ext uri="{FF2B5EF4-FFF2-40B4-BE49-F238E27FC236}">
                <a16:creationId xmlns:a16="http://schemas.microsoft.com/office/drawing/2014/main" id="{488C1CE6-57F6-4B11-974F-F8AD3801CF7A}"/>
              </a:ext>
            </a:extLst>
          </p:cNvPr>
          <p:cNvCxnSpPr/>
          <p:nvPr/>
        </p:nvCxnSpPr>
        <p:spPr>
          <a:xfrm>
            <a:off x="2707000" y="4761639"/>
            <a:ext cx="1173006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3" name="Прямая соединительная линия 32">
            <a:extLst>
              <a:ext uri="{FF2B5EF4-FFF2-40B4-BE49-F238E27FC236}">
                <a16:creationId xmlns:a16="http://schemas.microsoft.com/office/drawing/2014/main" id="{A4D64EFC-16C9-4D23-BE25-6262BF6D75A7}"/>
              </a:ext>
            </a:extLst>
          </p:cNvPr>
          <p:cNvCxnSpPr/>
          <p:nvPr/>
        </p:nvCxnSpPr>
        <p:spPr>
          <a:xfrm flipH="1">
            <a:off x="2025934" y="5321269"/>
            <a:ext cx="2061903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5" name="Прямая соединительная линия 34">
            <a:extLst>
              <a:ext uri="{FF2B5EF4-FFF2-40B4-BE49-F238E27FC236}">
                <a16:creationId xmlns:a16="http://schemas.microsoft.com/office/drawing/2014/main" id="{6EB45FB9-F960-495C-A327-6F1D2495B69B}"/>
              </a:ext>
            </a:extLst>
          </p:cNvPr>
          <p:cNvCxnSpPr/>
          <p:nvPr/>
        </p:nvCxnSpPr>
        <p:spPr>
          <a:xfrm flipV="1">
            <a:off x="2025934" y="5321269"/>
            <a:ext cx="0" cy="100592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36" name="Рисунок 35">
            <a:extLst>
              <a:ext uri="{FF2B5EF4-FFF2-40B4-BE49-F238E27FC236}">
                <a16:creationId xmlns:a16="http://schemas.microsoft.com/office/drawing/2014/main" id="{6B61FCE7-DC34-4A0A-BA9C-B2C0A7154161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577954" y="4242786"/>
            <a:ext cx="12193" cy="109738"/>
          </a:xfrm>
          <a:prstGeom prst="rect">
            <a:avLst/>
          </a:prstGeom>
        </p:spPr>
      </p:pic>
      <p:pic>
        <p:nvPicPr>
          <p:cNvPr id="37" name="Рисунок 36">
            <a:extLst>
              <a:ext uri="{FF2B5EF4-FFF2-40B4-BE49-F238E27FC236}">
                <a16:creationId xmlns:a16="http://schemas.microsoft.com/office/drawing/2014/main" id="{6C5507DA-6D47-4897-8FAD-9C64C9F5C5A0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867813" y="4752493"/>
            <a:ext cx="12193" cy="109738"/>
          </a:xfrm>
          <a:prstGeom prst="rect">
            <a:avLst/>
          </a:prstGeom>
        </p:spPr>
      </p:pic>
      <p:sp>
        <p:nvSpPr>
          <p:cNvPr id="38" name="TextBox 37">
            <a:extLst>
              <a:ext uri="{FF2B5EF4-FFF2-40B4-BE49-F238E27FC236}">
                <a16:creationId xmlns:a16="http://schemas.microsoft.com/office/drawing/2014/main" id="{64D31BA8-442E-44D0-A638-42BAFEE0FD5E}"/>
              </a:ext>
            </a:extLst>
          </p:cNvPr>
          <p:cNvSpPr txBox="1"/>
          <p:nvPr/>
        </p:nvSpPr>
        <p:spPr>
          <a:xfrm>
            <a:off x="3848424" y="4682402"/>
            <a:ext cx="22167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/>
              <a:t>х</a:t>
            </a:r>
            <a:endParaRPr lang="ru-RU" dirty="0"/>
          </a:p>
        </p:txBody>
      </p:sp>
      <p:pic>
        <p:nvPicPr>
          <p:cNvPr id="39" name="Рисунок 38">
            <a:extLst>
              <a:ext uri="{FF2B5EF4-FFF2-40B4-BE49-F238E27FC236}">
                <a16:creationId xmlns:a16="http://schemas.microsoft.com/office/drawing/2014/main" id="{D694FB4E-24AE-4F7D-B102-55E79BDBEA0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812555" y="5221562"/>
            <a:ext cx="268247" cy="329213"/>
          </a:xfrm>
          <a:prstGeom prst="rect">
            <a:avLst/>
          </a:prstGeom>
        </p:spPr>
      </p:pic>
      <p:pic>
        <p:nvPicPr>
          <p:cNvPr id="40" name="Рисунок 39">
            <a:extLst>
              <a:ext uri="{FF2B5EF4-FFF2-40B4-BE49-F238E27FC236}">
                <a16:creationId xmlns:a16="http://schemas.microsoft.com/office/drawing/2014/main" id="{A4AC47D1-A955-4B70-916A-155C432BDE6A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556341" y="4129503"/>
            <a:ext cx="268247" cy="329213"/>
          </a:xfrm>
          <a:prstGeom prst="rect">
            <a:avLst/>
          </a:prstGeom>
        </p:spPr>
      </p:pic>
      <p:cxnSp>
        <p:nvCxnSpPr>
          <p:cNvPr id="42" name="Прямая соединительная линия 41">
            <a:extLst>
              <a:ext uri="{FF2B5EF4-FFF2-40B4-BE49-F238E27FC236}">
                <a16:creationId xmlns:a16="http://schemas.microsoft.com/office/drawing/2014/main" id="{C57D4164-91BF-401B-B545-F382EC7F7424}"/>
              </a:ext>
            </a:extLst>
          </p:cNvPr>
          <p:cNvCxnSpPr/>
          <p:nvPr/>
        </p:nvCxnSpPr>
        <p:spPr>
          <a:xfrm>
            <a:off x="1800183" y="4239491"/>
            <a:ext cx="1783867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5122" name="Picture 2" descr="http://kissthemgoodbye.net/animation/albums/The%20Lion%20King%2015/TLK_1_5_0900.jpg">
            <a:extLst>
              <a:ext uri="{FF2B5EF4-FFF2-40B4-BE49-F238E27FC236}">
                <a16:creationId xmlns:a16="http://schemas.microsoft.com/office/drawing/2014/main" id="{B792A130-D13A-4242-9656-6D06B591BB6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10000" b="98889" l="10000" r="90000">
                        <a14:foregroundMark x1="54323" y1="88796" x2="53333" y2="96852"/>
                        <a14:foregroundMark x1="53333" y1="96852" x2="54427" y2="89630"/>
                        <a14:foregroundMark x1="54427" y1="89630" x2="41667" y2="88426"/>
                        <a14:foregroundMark x1="41667" y1="88426" x2="37708" y2="88704"/>
                        <a14:foregroundMark x1="37708" y1="88704" x2="35938" y2="95741"/>
                        <a14:foregroundMark x1="35938" y1="95741" x2="40208" y2="98148"/>
                        <a14:foregroundMark x1="40208" y1="98148" x2="47604" y2="92222"/>
                        <a14:foregroundMark x1="47604" y1="92222" x2="51042" y2="96019"/>
                        <a14:foregroundMark x1="51042" y1="96019" x2="45417" y2="98889"/>
                        <a14:foregroundMark x1="45417" y1="98889" x2="41719" y2="94444"/>
                        <a14:foregroundMark x1="57961" y1="24905" x2="55000" y2="25093"/>
                        <a14:foregroundMark x1="55000" y1="25093" x2="50104" y2="22315"/>
                        <a14:foregroundMark x1="50104" y1="22315" x2="45469" y2="21944"/>
                        <a14:foregroundMark x1="45469" y1="21944" x2="39659" y2="23935"/>
                        <a14:foregroundMark x1="59323" y1="26111" x2="59323" y2="26389"/>
                        <a14:foregroundMark x1="58239" y1="23374" x2="57656" y2="23056"/>
                        <a14:foregroundMark x1="58712" y1="23633" x2="58369" y2="23446"/>
                        <a14:foregroundMark x1="56510" y1="19537" x2="55260" y2="19537"/>
                        <a14:foregroundMark x1="49781" y1="17568" x2="48958" y2="18056"/>
                        <a14:foregroundMark x1="43437" y1="20757" x2="42969" y2="21944"/>
                        <a14:foregroundMark x1="49948" y1="17870" x2="50833" y2="17130"/>
                        <a14:foregroundMark x1="43021" y1="21111" x2="43698" y2="19907"/>
                        <a14:foregroundMark x1="39844" y1="23796" x2="39948" y2="23704"/>
                        <a14:foregroundMark x1="40208" y1="23981" x2="40521" y2="22778"/>
                        <a14:backgroundMark x1="39688" y1="23981" x2="36823" y2="27870"/>
                        <a14:backgroundMark x1="37135" y1="25093" x2="36719" y2="25556"/>
                        <a14:backgroundMark x1="36615" y1="25278" x2="37656" y2="24630"/>
                        <a14:backgroundMark x1="40990" y1="23148" x2="40124" y2="24687"/>
                        <a14:backgroundMark x1="59635" y1="25463" x2="60052" y2="25185"/>
                        <a14:backgroundMark x1="59479" y1="26944" x2="59010" y2="26574"/>
                        <a14:backgroundMark x1="50990" y1="18333" x2="50442" y2="18528"/>
                        <a14:backgroundMark x1="44219" y1="19815" x2="43646" y2="21019"/>
                        <a14:backgroundMark x1="55677" y1="20741" x2="54688" y2="20648"/>
                        <a14:backgroundMark x1="58490" y1="24352" x2="58698" y2="24259"/>
                        <a14:backgroundMark x1="49792" y1="18704" x2="50000" y2="18611"/>
                        <a14:backgroundMark x1="46302" y1="18611" x2="46458" y2="18333"/>
                        <a14:backgroundMark x1="49167" y1="18981" x2="49323" y2="18889"/>
                        <a14:backgroundMark x1="58021" y1="23981" x2="58177" y2="23981"/>
                        <a14:backgroundMark x1="57448" y1="20093" x2="57448" y2="20093"/>
                        <a14:backgroundMark x1="51042" y1="17870" x2="51354" y2="1787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225323" y="2522866"/>
            <a:ext cx="7678348" cy="43190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243025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BEA4407-682E-4DBD-9BC5-F6E2F663B3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Деепричастный оборот. Практика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E8F1617-7C37-4C1D-BF1A-3B4D8C82A5BD}"/>
              </a:ext>
            </a:extLst>
          </p:cNvPr>
          <p:cNvSpPr txBox="1"/>
          <p:nvPr/>
        </p:nvSpPr>
        <p:spPr>
          <a:xfrm>
            <a:off x="11229970" y="970531"/>
            <a:ext cx="5634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/>
              <a:t>2</a:t>
            </a:r>
          </a:p>
        </p:txBody>
      </p:sp>
      <p:graphicFrame>
        <p:nvGraphicFramePr>
          <p:cNvPr id="5" name="Таблица 4">
            <a:extLst>
              <a:ext uri="{FF2B5EF4-FFF2-40B4-BE49-F238E27FC236}">
                <a16:creationId xmlns:a16="http://schemas.microsoft.com/office/drawing/2014/main" id="{700A6DF9-C7E4-4BDA-A57F-71123E01F5C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66825460"/>
              </p:ext>
            </p:extLst>
          </p:nvPr>
        </p:nvGraphicFramePr>
        <p:xfrm>
          <a:off x="680321" y="2299084"/>
          <a:ext cx="9415024" cy="18288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534998">
                  <a:extLst>
                    <a:ext uri="{9D8B030D-6E8A-4147-A177-3AD203B41FA5}">
                      <a16:colId xmlns:a16="http://schemas.microsoft.com/office/drawing/2014/main" val="1989658614"/>
                    </a:ext>
                  </a:extLst>
                </a:gridCol>
                <a:gridCol w="3880026">
                  <a:extLst>
                    <a:ext uri="{9D8B030D-6E8A-4147-A177-3AD203B41FA5}">
                      <a16:colId xmlns:a16="http://schemas.microsoft.com/office/drawing/2014/main" val="279150740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2400" dirty="0">
                          <a:hlinkClick r:id="rId3" action="ppaction://hlinksldjump"/>
                        </a:rPr>
                        <a:t>Задание 1. </a:t>
                      </a:r>
                      <a:r>
                        <a:rPr lang="ru-RU" sz="2400" dirty="0"/>
                        <a:t>Уровень сложности: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729829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2400" dirty="0">
                          <a:hlinkClick r:id="rId4" action="ppaction://hlinksldjump"/>
                        </a:rPr>
                        <a:t>Задание 2. </a:t>
                      </a:r>
                      <a:r>
                        <a:rPr lang="ru-RU" sz="2400" dirty="0"/>
                        <a:t>Уровень сложности: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865047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2400" dirty="0">
                          <a:hlinkClick r:id="rId5" action="ppaction://hlinksldjump"/>
                        </a:rPr>
                        <a:t>Задание 3. </a:t>
                      </a:r>
                      <a:r>
                        <a:rPr lang="ru-RU" sz="2400" dirty="0"/>
                        <a:t>Уровень сложности: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64034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74199435"/>
                  </a:ext>
                </a:extLst>
              </a:tr>
            </a:tbl>
          </a:graphicData>
        </a:graphic>
      </p:graphicFrame>
      <p:pic>
        <p:nvPicPr>
          <p:cNvPr id="18" name="Рисунок 17">
            <a:hlinkClick r:id="rId3" action="ppaction://hlinksldjump"/>
            <a:extLst>
              <a:ext uri="{FF2B5EF4-FFF2-40B4-BE49-F238E27FC236}">
                <a16:creationId xmlns:a16="http://schemas.microsoft.com/office/drawing/2014/main" id="{DE722DF7-78C4-4248-8143-785756168C7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577472" y="2301085"/>
            <a:ext cx="445047" cy="445047"/>
          </a:xfrm>
          <a:prstGeom prst="rect">
            <a:avLst/>
          </a:prstGeom>
        </p:spPr>
      </p:pic>
      <p:pic>
        <p:nvPicPr>
          <p:cNvPr id="22" name="Рисунок 21">
            <a:hlinkClick r:id="rId5" action="ppaction://hlinksldjump"/>
            <a:extLst>
              <a:ext uri="{FF2B5EF4-FFF2-40B4-BE49-F238E27FC236}">
                <a16:creationId xmlns:a16="http://schemas.microsoft.com/office/drawing/2014/main" id="{AF971933-856E-4730-BA0D-F92DB91C4E3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577472" y="3225833"/>
            <a:ext cx="463336" cy="438950"/>
          </a:xfrm>
          <a:prstGeom prst="rect">
            <a:avLst/>
          </a:prstGeom>
        </p:spPr>
      </p:pic>
      <p:pic>
        <p:nvPicPr>
          <p:cNvPr id="26" name="Рисунок 25">
            <a:hlinkClick r:id="rId8" action="ppaction://hlinksldjump"/>
            <a:extLst>
              <a:ext uri="{FF2B5EF4-FFF2-40B4-BE49-F238E27FC236}">
                <a16:creationId xmlns:a16="http://schemas.microsoft.com/office/drawing/2014/main" id="{3B6CEF1F-8175-49E4-A0A2-54BE9B0F88D9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1856691" y="6522691"/>
            <a:ext cx="335309" cy="335309"/>
          </a:xfrm>
          <a:prstGeom prst="rect">
            <a:avLst/>
          </a:prstGeom>
        </p:spPr>
      </p:pic>
      <p:pic>
        <p:nvPicPr>
          <p:cNvPr id="19" name="Рисунок 18">
            <a:hlinkClick r:id="rId4" action="ppaction://hlinksldjump"/>
            <a:extLst>
              <a:ext uri="{FF2B5EF4-FFF2-40B4-BE49-F238E27FC236}">
                <a16:creationId xmlns:a16="http://schemas.microsoft.com/office/drawing/2014/main" id="{3284E305-71E5-4AD5-8230-99A65D847A7E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577472" y="2754818"/>
            <a:ext cx="463336" cy="445047"/>
          </a:xfrm>
          <a:prstGeom prst="rect">
            <a:avLst/>
          </a:prstGeom>
        </p:spPr>
      </p:pic>
      <p:pic>
        <p:nvPicPr>
          <p:cNvPr id="6150" name="Picture 6" descr="http://3.bp.blogspot.com/-BBLd4XtU8WI/T5lwOvMnk9I/AAAAAAAAAsU/5HRgn9RCHTY/s1600/The+lion+king+(El+rey+le%C3%B3n)+%5BEnglish+-+Latin+Spanish%5D+%5BIchibanmovies.blogspot.mx%5D.mkv_snapshot_00.45.10_%5B2012.04.26_10.52.35%5D.png">
            <a:extLst>
              <a:ext uri="{FF2B5EF4-FFF2-40B4-BE49-F238E27FC236}">
                <a16:creationId xmlns:a16="http://schemas.microsoft.com/office/drawing/2014/main" id="{12364DE1-89B5-48CE-BCF5-8A218B5E080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10000" b="99778" l="10000" r="90000">
                        <a14:foregroundMark x1="45125" y1="89333" x2="46063" y2="96444"/>
                        <a14:foregroundMark x1="46063" y1="96444" x2="49750" y2="99778"/>
                        <a14:foregroundMark x1="49750" y1="99778" x2="54438" y2="99778"/>
                        <a14:foregroundMark x1="54438" y1="99778" x2="58688" y2="99889"/>
                        <a14:foregroundMark x1="58688" y1="99889" x2="58313" y2="92444"/>
                        <a14:foregroundMark x1="58313" y1="92444" x2="54563" y2="90111"/>
                        <a14:foregroundMark x1="54563" y1="90111" x2="45125" y2="90000"/>
                        <a14:foregroundMark x1="45750" y1="94667" x2="58688" y2="94667"/>
                        <a14:foregroundMark x1="58688" y1="94667" x2="56125" y2="99889"/>
                        <a14:foregroundMark x1="56125" y1="99889" x2="46625" y2="99778"/>
                        <a14:foregroundMark x1="46625" y1="99778" x2="53688" y2="99556"/>
                        <a14:foregroundMark x1="55437" y1="18556" x2="53312" y2="16556"/>
                        <a14:foregroundMark x1="67000" y1="43667" x2="67250" y2="44000"/>
                        <a14:foregroundMark x1="66313" y1="43000" x2="63938" y2="48778"/>
                        <a14:foregroundMark x1="63938" y1="48778" x2="61813" y2="47222"/>
                        <a14:foregroundMark x1="64000" y1="48667" x2="62813" y2="48667"/>
                        <a14:backgroundMark x1="58125" y1="19667" x2="59000" y2="22111"/>
                        <a14:backgroundMark x1="55625" y1="17667" x2="56125" y2="18222"/>
                        <a14:backgroundMark x1="52625" y1="17111" x2="53813" y2="17556"/>
                        <a14:backgroundMark x1="65125" y1="38111" x2="66125" y2="39556"/>
                        <a14:backgroundMark x1="55750" y1="51667" x2="71875" y2="58667"/>
                        <a14:backgroundMark x1="71875" y1="58667" x2="73750" y2="51667"/>
                        <a14:backgroundMark x1="73750" y1="51667" x2="70500" y2="47000"/>
                        <a14:backgroundMark x1="62841" y1="48746" x2="58313" y2="49778"/>
                        <a14:backgroundMark x1="70500" y1="47000" x2="65514" y2="48137"/>
                        <a14:backgroundMark x1="58313" y1="49778" x2="55500" y2="51889"/>
                        <a14:backgroundMark x1="42750" y1="77333" x2="42938" y2="78222"/>
                        <a14:backgroundMark x1="71813" y1="74222" x2="71813" y2="71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-201" r="22145"/>
          <a:stretch/>
        </p:blipFill>
        <p:spPr bwMode="auto">
          <a:xfrm>
            <a:off x="4230255" y="1937905"/>
            <a:ext cx="7195127" cy="49200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69750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EDCA871-A71C-4B33-BF5A-EB6184235A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Содержание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DDC23FA-FF7B-4860-9192-ABAE9AD4DF4F}"/>
              </a:ext>
            </a:extLst>
          </p:cNvPr>
          <p:cNvSpPr txBox="1"/>
          <p:nvPr/>
        </p:nvSpPr>
        <p:spPr>
          <a:xfrm>
            <a:off x="680321" y="2068946"/>
            <a:ext cx="64562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/>
              <a:t>1. </a:t>
            </a:r>
            <a:r>
              <a:rPr lang="ru-RU" sz="2400" dirty="0">
                <a:hlinkClick r:id="rId2" action="ppaction://hlinksldjump"/>
              </a:rPr>
              <a:t>Деепричастие как часть речи </a:t>
            </a:r>
            <a:endParaRPr lang="ru-RU" sz="2400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DCE5502-94E3-4BC9-B729-DCE57FE4BB4A}"/>
              </a:ext>
            </a:extLst>
          </p:cNvPr>
          <p:cNvSpPr txBox="1"/>
          <p:nvPr/>
        </p:nvSpPr>
        <p:spPr>
          <a:xfrm>
            <a:off x="680320" y="2562443"/>
            <a:ext cx="65702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/>
              <a:t>2. </a:t>
            </a:r>
            <a:r>
              <a:rPr lang="ru-RU" sz="2400" dirty="0">
                <a:hlinkClick r:id="rId3" action="ppaction://hlinksldjump"/>
              </a:rPr>
              <a:t>Деепричастный оборот</a:t>
            </a:r>
            <a:endParaRPr lang="ru-RU" sz="24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EA28106-FDFF-4640-B5DF-4E7F71DB3CF1}"/>
              </a:ext>
            </a:extLst>
          </p:cNvPr>
          <p:cNvSpPr txBox="1"/>
          <p:nvPr/>
        </p:nvSpPr>
        <p:spPr>
          <a:xfrm>
            <a:off x="680320" y="3058888"/>
            <a:ext cx="713047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/>
              <a:t>3. </a:t>
            </a:r>
            <a:r>
              <a:rPr lang="ru-RU" sz="2400" dirty="0">
                <a:hlinkClick r:id="rId4" action="ppaction://hlinksldjump"/>
              </a:rPr>
              <a:t>Раздельное написание не с деепричастиями</a:t>
            </a:r>
            <a:endParaRPr lang="ru-RU" sz="240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DF48E62-8E8F-4FD0-A3D6-82D3690F561E}"/>
              </a:ext>
            </a:extLst>
          </p:cNvPr>
          <p:cNvSpPr txBox="1"/>
          <p:nvPr/>
        </p:nvSpPr>
        <p:spPr>
          <a:xfrm>
            <a:off x="680320" y="3552960"/>
            <a:ext cx="70135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/>
              <a:t>4. Деепричастие несовершенного вида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A03DE97-1E8F-463A-871E-A52FE2A02E50}"/>
              </a:ext>
            </a:extLst>
          </p:cNvPr>
          <p:cNvSpPr txBox="1"/>
          <p:nvPr/>
        </p:nvSpPr>
        <p:spPr>
          <a:xfrm>
            <a:off x="680320" y="4049405"/>
            <a:ext cx="59759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/>
              <a:t>5. Деепричастия совершенного вида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897CBE1-CE1D-4B9A-A2DE-BCAF86098681}"/>
              </a:ext>
            </a:extLst>
          </p:cNvPr>
          <p:cNvSpPr txBox="1"/>
          <p:nvPr/>
        </p:nvSpPr>
        <p:spPr>
          <a:xfrm>
            <a:off x="680320" y="4545850"/>
            <a:ext cx="759546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/>
              <a:t>6. Морфологический разбор деепричастия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68922D5-CE9C-4FA2-BB5F-D77A9DBDF4DB}"/>
              </a:ext>
            </a:extLst>
          </p:cNvPr>
          <p:cNvSpPr txBox="1"/>
          <p:nvPr/>
        </p:nvSpPr>
        <p:spPr>
          <a:xfrm>
            <a:off x="680320" y="5022702"/>
            <a:ext cx="51723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/>
              <a:t>7. </a:t>
            </a:r>
            <a:r>
              <a:rPr lang="ru-RU" sz="2400" dirty="0">
                <a:hlinkClick r:id="rId5" action="ppaction://hlinksldjump"/>
              </a:rPr>
              <a:t>Источники</a:t>
            </a:r>
            <a:endParaRPr lang="ru-RU" sz="2400" dirty="0"/>
          </a:p>
        </p:txBody>
      </p:sp>
      <p:pic>
        <p:nvPicPr>
          <p:cNvPr id="1028" name="Picture 4" descr="http://img01.deviantart.net/1587/i/2015/222/5/c/i_m_glad_we_had_this_talk__by_xrandomgurl-d94x4ty.png">
            <a:extLst>
              <a:ext uri="{FF2B5EF4-FFF2-40B4-BE49-F238E27FC236}">
                <a16:creationId xmlns:a16="http://schemas.microsoft.com/office/drawing/2014/main" id="{8426F935-776E-4743-A654-E5DFBEB424C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9990" b="99584" l="10000" r="99667">
                        <a14:foregroundMark x1="57889" y1="16441" x2="68556" y2="18835"/>
                        <a14:foregroundMark x1="68556" y1="18835" x2="57889" y2="18210"/>
                        <a14:foregroundMark x1="88556" y1="54631" x2="89333" y2="55151"/>
                        <a14:foregroundMark x1="88778" y1="55567" x2="89333" y2="55671"/>
                        <a14:foregroundMark x1="89556" y1="55671" x2="90889" y2="57752"/>
                        <a14:foregroundMark x1="57333" y1="17170" x2="56333" y2="15505"/>
                        <a14:foregroundMark x1="55889" y1="19667" x2="55778" y2="19667"/>
                        <a14:foregroundMark x1="55889" y1="21020" x2="55333" y2="21332"/>
                        <a14:foregroundMark x1="50111" y1="88866" x2="46000" y2="97399"/>
                        <a14:foregroundMark x1="46000" y1="97399" x2="56333" y2="99896"/>
                        <a14:foregroundMark x1="56333" y1="99896" x2="67222" y2="99376"/>
                        <a14:foregroundMark x1="67222" y1="99376" x2="78000" y2="99792"/>
                        <a14:foregroundMark x1="78000" y1="99792" x2="97444" y2="89178"/>
                        <a14:foregroundMark x1="97444" y1="89178" x2="98889" y2="79501"/>
                        <a14:foregroundMark x1="98889" y1="79501" x2="79667" y2="89178"/>
                        <a14:foregroundMark x1="79667" y1="89178" x2="58222" y2="90843"/>
                        <a14:foregroundMark x1="58222" y1="90843" x2="90111" y2="84807"/>
                        <a14:foregroundMark x1="90111" y1="84807" x2="88778" y2="98023"/>
                        <a14:foregroundMark x1="88778" y1="98023" x2="90889" y2="87929"/>
                        <a14:foregroundMark x1="90889" y1="87929" x2="81000" y2="90010"/>
                        <a14:foregroundMark x1="81000" y1="90010" x2="95000" y2="83663"/>
                        <a14:foregroundMark x1="95000" y1="83663" x2="87667" y2="91988"/>
                        <a14:foregroundMark x1="87667" y1="91988" x2="75111" y2="98855"/>
                        <a14:foregroundMark x1="75111" y1="98855" x2="67111" y2="91675"/>
                        <a14:foregroundMark x1="67111" y1="91675" x2="58111" y2="95838"/>
                        <a14:foregroundMark x1="58111" y1="95838" x2="49444" y2="90739"/>
                        <a14:foregroundMark x1="49444" y1="90739" x2="57778" y2="98127"/>
                        <a14:foregroundMark x1="57778" y1="98127" x2="65333" y2="91259"/>
                        <a14:foregroundMark x1="65333" y1="91259" x2="73556" y2="99376"/>
                        <a14:foregroundMark x1="73556" y1="99376" x2="78444" y2="90323"/>
                        <a14:foregroundMark x1="78444" y1="90323" x2="79333" y2="99688"/>
                        <a14:foregroundMark x1="79333" y1="99688" x2="67222" y2="99063"/>
                        <a14:foregroundMark x1="67222" y1="99063" x2="61444" y2="91363"/>
                        <a14:foregroundMark x1="61444" y1="91363" x2="59667" y2="92404"/>
                        <a14:foregroundMark x1="94000" y1="86993" x2="99111" y2="78564"/>
                        <a14:foregroundMark x1="99111" y1="78564" x2="96333" y2="87929"/>
                        <a14:foregroundMark x1="96333" y1="87929" x2="93222" y2="86681"/>
                        <a14:foregroundMark x1="99000" y1="79188" x2="99667" y2="78772"/>
                        <a14:foregroundMark x1="85778" y1="95734" x2="52778" y2="98855"/>
                        <a14:foregroundMark x1="52778" y1="98855" x2="85000" y2="94901"/>
                        <a14:foregroundMark x1="85000" y1="94901" x2="85778" y2="95525"/>
                        <a14:foregroundMark x1="44667" y1="96982" x2="74111" y2="93757"/>
                        <a14:foregroundMark x1="74111" y1="93757" x2="84222" y2="96462"/>
                        <a14:foregroundMark x1="84222" y1="96462" x2="84444" y2="99584"/>
                        <a14:backgroundMark x1="81778" y1="77003" x2="74333" y2="84391"/>
                        <a14:backgroundMark x1="74333" y1="84391" x2="84444" y2="84287"/>
                        <a14:backgroundMark x1="84444" y1="84287" x2="80556" y2="77003"/>
                        <a14:backgroundMark x1="80000" y1="80645" x2="79444" y2="81686"/>
                        <a14:backgroundMark x1="81889" y1="80125" x2="84889" y2="80229"/>
                        <a14:backgroundMark x1="86000" y1="82310" x2="75889" y2="81894"/>
                        <a14:backgroundMark x1="75889" y1="81894" x2="84667" y2="82310"/>
                        <a14:backgroundMark x1="80222" y1="79396" x2="79222" y2="79396"/>
                        <a14:backgroundMark x1="82333" y1="80957" x2="80556" y2="7950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35273" y="1779141"/>
            <a:ext cx="4756727" cy="50788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615936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Рисунок 26">
            <a:extLst>
              <a:ext uri="{FF2B5EF4-FFF2-40B4-BE49-F238E27FC236}">
                <a16:creationId xmlns:a16="http://schemas.microsoft.com/office/drawing/2014/main" id="{1999AEFA-072C-47F8-93C4-94EE9AF23DF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71781" y="2649252"/>
            <a:ext cx="8765309" cy="1261981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61AFCF1-6498-41AF-B15D-4F171820D4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Задание 1. Сложность: лёгкое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E3A364A1-F3DB-47F0-B391-8C0405B2942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47440" y="1071173"/>
            <a:ext cx="445047" cy="445047"/>
          </a:xfrm>
          <a:prstGeom prst="rect">
            <a:avLst/>
          </a:prstGeom>
        </p:spPr>
      </p:pic>
      <p:cxnSp>
        <p:nvCxnSpPr>
          <p:cNvPr id="9" name="Прямая соединительная линия 8">
            <a:extLst>
              <a:ext uri="{FF2B5EF4-FFF2-40B4-BE49-F238E27FC236}">
                <a16:creationId xmlns:a16="http://schemas.microsoft.com/office/drawing/2014/main" id="{68EC76B3-4015-4115-8D1D-4C18AABD88AE}"/>
              </a:ext>
            </a:extLst>
          </p:cNvPr>
          <p:cNvCxnSpPr/>
          <p:nvPr/>
        </p:nvCxnSpPr>
        <p:spPr>
          <a:xfrm>
            <a:off x="2355273" y="3685309"/>
            <a:ext cx="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46" name="Рисунок 45">
            <a:extLst>
              <a:ext uri="{FF2B5EF4-FFF2-40B4-BE49-F238E27FC236}">
                <a16:creationId xmlns:a16="http://schemas.microsoft.com/office/drawing/2014/main" id="{56A7474B-FD24-4AC9-8C11-9ABC2D458E9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331019" y="6442501"/>
            <a:ext cx="650449" cy="369332"/>
          </a:xfrm>
          <a:prstGeom prst="rect">
            <a:avLst/>
          </a:prstGeom>
        </p:spPr>
      </p:pic>
      <p:sp>
        <p:nvSpPr>
          <p:cNvPr id="45" name="TextBox 44">
            <a:hlinkClick r:id="rId5" action="ppaction://hlinksldjump"/>
            <a:extLst>
              <a:ext uri="{FF2B5EF4-FFF2-40B4-BE49-F238E27FC236}">
                <a16:creationId xmlns:a16="http://schemas.microsoft.com/office/drawing/2014/main" id="{B1CC8E22-78B6-4B82-B447-649286D430BA}"/>
              </a:ext>
            </a:extLst>
          </p:cNvPr>
          <p:cNvSpPr txBox="1"/>
          <p:nvPr/>
        </p:nvSpPr>
        <p:spPr>
          <a:xfrm>
            <a:off x="11137715" y="6396335"/>
            <a:ext cx="10542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dirty="0"/>
              <a:t>Проверь себя!</a:t>
            </a:r>
          </a:p>
        </p:txBody>
      </p:sp>
      <p:pic>
        <p:nvPicPr>
          <p:cNvPr id="47" name="Рисунок 46">
            <a:hlinkClick r:id="rId6" action="ppaction://hlinksldjump"/>
            <a:extLst>
              <a:ext uri="{FF2B5EF4-FFF2-40B4-BE49-F238E27FC236}">
                <a16:creationId xmlns:a16="http://schemas.microsoft.com/office/drawing/2014/main" id="{0D44DC40-5642-48E3-989C-15708D730687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2984" y="6515689"/>
            <a:ext cx="1030313" cy="329213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7C9201D2-7E13-4B24-8971-B83620F9FE6E}"/>
              </a:ext>
            </a:extLst>
          </p:cNvPr>
          <p:cNvSpPr txBox="1"/>
          <p:nvPr/>
        </p:nvSpPr>
        <p:spPr>
          <a:xfrm>
            <a:off x="1671781" y="2225963"/>
            <a:ext cx="8765309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Выпиши глаголы с относящимися к ним деепричастными оборотами.</a:t>
            </a:r>
          </a:p>
          <a:p>
            <a:endParaRPr lang="ru-RU" dirty="0"/>
          </a:p>
          <a:p>
            <a:r>
              <a:rPr lang="ru-RU" dirty="0"/>
              <a:t>Пример: С минуту дед молчал, закрыв глаза.</a:t>
            </a:r>
          </a:p>
          <a:p>
            <a:r>
              <a:rPr lang="ru-RU" dirty="0"/>
              <a:t>              </a:t>
            </a:r>
          </a:p>
          <a:p>
            <a:r>
              <a:rPr lang="ru-RU" dirty="0"/>
              <a:t>              Молчал, закрыв глаза.</a:t>
            </a:r>
          </a:p>
        </p:txBody>
      </p:sp>
      <p:cxnSp>
        <p:nvCxnSpPr>
          <p:cNvPr id="7" name="Прямая соединительная линия 6">
            <a:extLst>
              <a:ext uri="{FF2B5EF4-FFF2-40B4-BE49-F238E27FC236}">
                <a16:creationId xmlns:a16="http://schemas.microsoft.com/office/drawing/2014/main" id="{1F572E5B-E627-4269-A768-24262E227985}"/>
              </a:ext>
            </a:extLst>
          </p:cNvPr>
          <p:cNvCxnSpPr/>
          <p:nvPr/>
        </p:nvCxnSpPr>
        <p:spPr>
          <a:xfrm>
            <a:off x="3694545" y="3611418"/>
            <a:ext cx="1440873" cy="0"/>
          </a:xfrm>
          <a:prstGeom prst="line">
            <a:avLst/>
          </a:prstGeom>
          <a:ln>
            <a:prstDash val="lgDashDot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>
            <a:extLst>
              <a:ext uri="{FF2B5EF4-FFF2-40B4-BE49-F238E27FC236}">
                <a16:creationId xmlns:a16="http://schemas.microsoft.com/office/drawing/2014/main" id="{0EF46BF7-4159-4453-8564-64A001A7CAC0}"/>
              </a:ext>
            </a:extLst>
          </p:cNvPr>
          <p:cNvCxnSpPr/>
          <p:nvPr/>
        </p:nvCxnSpPr>
        <p:spPr>
          <a:xfrm>
            <a:off x="2697018" y="3611418"/>
            <a:ext cx="905164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AFA43C1C-C3B9-4B63-AB91-61C6549E34E2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697018" y="3672040"/>
            <a:ext cx="914479" cy="12193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AEF55090-A3A8-4434-AA8F-A81C6DF34745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237305" y="3280243"/>
            <a:ext cx="914479" cy="12193"/>
          </a:xfrm>
          <a:prstGeom prst="rect">
            <a:avLst/>
          </a:prstGeom>
        </p:spPr>
      </p:pic>
      <p:cxnSp>
        <p:nvCxnSpPr>
          <p:cNvPr id="24" name="Прямая со стрелкой 23">
            <a:extLst>
              <a:ext uri="{FF2B5EF4-FFF2-40B4-BE49-F238E27FC236}">
                <a16:creationId xmlns:a16="http://schemas.microsoft.com/office/drawing/2014/main" id="{252F8376-F113-4B03-8CD4-3CC95B337F89}"/>
              </a:ext>
            </a:extLst>
          </p:cNvPr>
          <p:cNvCxnSpPr>
            <a:cxnSpLocks/>
          </p:cNvCxnSpPr>
          <p:nvPr/>
        </p:nvCxnSpPr>
        <p:spPr>
          <a:xfrm>
            <a:off x="4151784" y="3280243"/>
            <a:ext cx="0" cy="14266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6" name="Прямая соединительная линия 25">
            <a:extLst>
              <a:ext uri="{FF2B5EF4-FFF2-40B4-BE49-F238E27FC236}">
                <a16:creationId xmlns:a16="http://schemas.microsoft.com/office/drawing/2014/main" id="{3D2F3D9B-B6C7-4593-87D7-DD9D2865CA7E}"/>
              </a:ext>
            </a:extLst>
          </p:cNvPr>
          <p:cNvCxnSpPr/>
          <p:nvPr/>
        </p:nvCxnSpPr>
        <p:spPr>
          <a:xfrm>
            <a:off x="3237305" y="3280243"/>
            <a:ext cx="0" cy="7133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8" name="Прямоугольник 27">
            <a:extLst>
              <a:ext uri="{FF2B5EF4-FFF2-40B4-BE49-F238E27FC236}">
                <a16:creationId xmlns:a16="http://schemas.microsoft.com/office/drawing/2014/main" id="{C523F5A3-9F1D-469F-B615-AA8690C82C49}"/>
              </a:ext>
            </a:extLst>
          </p:cNvPr>
          <p:cNvSpPr/>
          <p:nvPr/>
        </p:nvSpPr>
        <p:spPr>
          <a:xfrm>
            <a:off x="1671780" y="4171078"/>
            <a:ext cx="8765309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1. Надо мною звенит хвойный лес, отряхая с зеленых лап капли росы.</a:t>
            </a:r>
          </a:p>
          <a:p>
            <a:r>
              <a:rPr lang="ru-RU" dirty="0"/>
              <a:t>2. Где-то близко ударил гром, напугав всех.</a:t>
            </a:r>
          </a:p>
          <a:p>
            <a:r>
              <a:rPr lang="ru-RU" dirty="0"/>
              <a:t>3. Сидя у окна, бабушка сучила нитки для кружев.</a:t>
            </a:r>
          </a:p>
          <a:p>
            <a:r>
              <a:rPr lang="ru-RU" dirty="0"/>
              <a:t>4. Девочка капризничает, не хочет идти спать, не простясь со мной.</a:t>
            </a:r>
          </a:p>
          <a:p>
            <a:r>
              <a:rPr lang="ru-RU" dirty="0"/>
              <a:t>5. Она попрощалась со мной, протянув свою маленькую руку.</a:t>
            </a:r>
          </a:p>
          <a:p>
            <a:r>
              <a:rPr lang="ru-RU" dirty="0"/>
              <a:t>6. Прочитав сказки Пушкина несколько раз, я уже знал их на память.</a:t>
            </a:r>
          </a:p>
        </p:txBody>
      </p:sp>
    </p:spTree>
    <p:extLst>
      <p:ext uri="{BB962C8B-B14F-4D97-AF65-F5344CB8AC3E}">
        <p14:creationId xmlns:p14="http://schemas.microsoft.com/office/powerpoint/2010/main" val="8347550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217B2635-690C-4AD1-953B-93E3634E221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0320" y="2167019"/>
            <a:ext cx="9713221" cy="4270726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61AFCF1-6498-41AF-B15D-4F171820D4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Задание 1. Проверь себя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E3A364A1-F3DB-47F0-B391-8C0405B2942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47440" y="1071173"/>
            <a:ext cx="445047" cy="445047"/>
          </a:xfrm>
          <a:prstGeom prst="rect">
            <a:avLst/>
          </a:prstGeom>
        </p:spPr>
      </p:pic>
      <p:cxnSp>
        <p:nvCxnSpPr>
          <p:cNvPr id="9" name="Прямая соединительная линия 8">
            <a:extLst>
              <a:ext uri="{FF2B5EF4-FFF2-40B4-BE49-F238E27FC236}">
                <a16:creationId xmlns:a16="http://schemas.microsoft.com/office/drawing/2014/main" id="{68EC76B3-4015-4115-8D1D-4C18AABD88AE}"/>
              </a:ext>
            </a:extLst>
          </p:cNvPr>
          <p:cNvCxnSpPr/>
          <p:nvPr/>
        </p:nvCxnSpPr>
        <p:spPr>
          <a:xfrm>
            <a:off x="2355273" y="3685309"/>
            <a:ext cx="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3" name="Прямая соединительная линия 92">
            <a:extLst>
              <a:ext uri="{FF2B5EF4-FFF2-40B4-BE49-F238E27FC236}">
                <a16:creationId xmlns:a16="http://schemas.microsoft.com/office/drawing/2014/main" id="{351EB22A-11BC-4F53-9562-1FD9B658BAC5}"/>
              </a:ext>
            </a:extLst>
          </p:cNvPr>
          <p:cNvCxnSpPr>
            <a:cxnSpLocks/>
          </p:cNvCxnSpPr>
          <p:nvPr/>
        </p:nvCxnSpPr>
        <p:spPr>
          <a:xfrm>
            <a:off x="2875285" y="3926679"/>
            <a:ext cx="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119" name="Рисунок 118">
            <a:hlinkClick r:id="rId4" action="ppaction://hlinksldjump"/>
            <a:extLst>
              <a:ext uri="{FF2B5EF4-FFF2-40B4-BE49-F238E27FC236}">
                <a16:creationId xmlns:a16="http://schemas.microsoft.com/office/drawing/2014/main" id="{D7BF057E-697D-4F75-A013-4CB3857F7F8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856691" y="6522691"/>
            <a:ext cx="335309" cy="335309"/>
          </a:xfrm>
          <a:prstGeom prst="rect">
            <a:avLst/>
          </a:prstGeom>
        </p:spPr>
      </p:pic>
      <p:sp>
        <p:nvSpPr>
          <p:cNvPr id="122" name="Прямоугольник 121">
            <a:hlinkClick r:id="rId6" action="ppaction://hlinksldjump"/>
            <a:extLst>
              <a:ext uri="{FF2B5EF4-FFF2-40B4-BE49-F238E27FC236}">
                <a16:creationId xmlns:a16="http://schemas.microsoft.com/office/drawing/2014/main" id="{650E345D-6F69-4BCD-B46F-53A20DA98839}"/>
              </a:ext>
            </a:extLst>
          </p:cNvPr>
          <p:cNvSpPr/>
          <p:nvPr/>
        </p:nvSpPr>
        <p:spPr>
          <a:xfrm>
            <a:off x="86590" y="6576998"/>
            <a:ext cx="1018094" cy="22669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/>
              <a:t>К </a:t>
            </a:r>
            <a:r>
              <a:rPr lang="ru-RU" sz="1200" dirty="0">
                <a:solidFill>
                  <a:schemeClr val="bg1"/>
                </a:solidFill>
              </a:rPr>
              <a:t>заданиям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39B2EBC3-C4E0-43C4-9911-E24285ACBE0F}"/>
              </a:ext>
            </a:extLst>
          </p:cNvPr>
          <p:cNvSpPr/>
          <p:nvPr/>
        </p:nvSpPr>
        <p:spPr>
          <a:xfrm>
            <a:off x="1256146" y="2208795"/>
            <a:ext cx="6096000" cy="3416320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dirty="0"/>
          </a:p>
          <a:p>
            <a:r>
              <a:rPr lang="ru-RU" dirty="0"/>
              <a:t>Звенит, отряхая с зеленых лап капли росы.</a:t>
            </a:r>
          </a:p>
          <a:p>
            <a:endParaRPr lang="ru-RU" dirty="0"/>
          </a:p>
          <a:p>
            <a:r>
              <a:rPr lang="ru-RU" dirty="0"/>
              <a:t>Ударил, напугав всех.</a:t>
            </a:r>
          </a:p>
          <a:p>
            <a:endParaRPr lang="ru-RU" dirty="0"/>
          </a:p>
          <a:p>
            <a:r>
              <a:rPr lang="ru-RU" dirty="0"/>
              <a:t>Сидя у окна, сучила.</a:t>
            </a:r>
          </a:p>
          <a:p>
            <a:endParaRPr lang="ru-RU" dirty="0"/>
          </a:p>
          <a:p>
            <a:r>
              <a:rPr lang="ru-RU" dirty="0"/>
              <a:t>Не хочет идти спать, не простясь со мной.</a:t>
            </a:r>
          </a:p>
          <a:p>
            <a:endParaRPr lang="ru-RU" dirty="0"/>
          </a:p>
          <a:p>
            <a:r>
              <a:rPr lang="ru-RU" dirty="0"/>
              <a:t>Попрощалась, протянув свою маленькую руку.</a:t>
            </a:r>
          </a:p>
          <a:p>
            <a:endParaRPr lang="ru-RU" dirty="0"/>
          </a:p>
          <a:p>
            <a:r>
              <a:rPr lang="ru-RU" dirty="0"/>
              <a:t>Прочитав сказки Пушкина несколько раз, знал.</a:t>
            </a:r>
          </a:p>
        </p:txBody>
      </p:sp>
      <p:cxnSp>
        <p:nvCxnSpPr>
          <p:cNvPr id="14" name="Прямая соединительная линия 13">
            <a:extLst>
              <a:ext uri="{FF2B5EF4-FFF2-40B4-BE49-F238E27FC236}">
                <a16:creationId xmlns:a16="http://schemas.microsoft.com/office/drawing/2014/main" id="{7EF1694B-4242-45F7-B27C-CB09A61DD34D}"/>
              </a:ext>
            </a:extLst>
          </p:cNvPr>
          <p:cNvCxnSpPr/>
          <p:nvPr/>
        </p:nvCxnSpPr>
        <p:spPr>
          <a:xfrm>
            <a:off x="2225964" y="2807855"/>
            <a:ext cx="3694545" cy="0"/>
          </a:xfrm>
          <a:prstGeom prst="line">
            <a:avLst/>
          </a:prstGeom>
          <a:ln>
            <a:prstDash val="lgDashDot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>
            <a:extLst>
              <a:ext uri="{FF2B5EF4-FFF2-40B4-BE49-F238E27FC236}">
                <a16:creationId xmlns:a16="http://schemas.microsoft.com/office/drawing/2014/main" id="{AAC39051-C28B-428C-AB87-19E86334867F}"/>
              </a:ext>
            </a:extLst>
          </p:cNvPr>
          <p:cNvCxnSpPr/>
          <p:nvPr/>
        </p:nvCxnSpPr>
        <p:spPr>
          <a:xfrm>
            <a:off x="2318327" y="3364345"/>
            <a:ext cx="1330036" cy="0"/>
          </a:xfrm>
          <a:prstGeom prst="line">
            <a:avLst/>
          </a:prstGeom>
          <a:ln>
            <a:prstDash val="lgDashDot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>
            <a:extLst>
              <a:ext uri="{FF2B5EF4-FFF2-40B4-BE49-F238E27FC236}">
                <a16:creationId xmlns:a16="http://schemas.microsoft.com/office/drawing/2014/main" id="{D6D69A06-94CD-4CE9-9582-5BFCDB3B9C78}"/>
              </a:ext>
            </a:extLst>
          </p:cNvPr>
          <p:cNvCxnSpPr/>
          <p:nvPr/>
        </p:nvCxnSpPr>
        <p:spPr>
          <a:xfrm>
            <a:off x="1394691" y="3897745"/>
            <a:ext cx="1228436" cy="0"/>
          </a:xfrm>
          <a:prstGeom prst="line">
            <a:avLst/>
          </a:prstGeom>
          <a:ln>
            <a:prstDash val="lgDashDot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>
            <a:extLst>
              <a:ext uri="{FF2B5EF4-FFF2-40B4-BE49-F238E27FC236}">
                <a16:creationId xmlns:a16="http://schemas.microsoft.com/office/drawing/2014/main" id="{F04939B5-802D-4134-932D-40C221739B5D}"/>
              </a:ext>
            </a:extLst>
          </p:cNvPr>
          <p:cNvCxnSpPr/>
          <p:nvPr/>
        </p:nvCxnSpPr>
        <p:spPr>
          <a:xfrm>
            <a:off x="3648363" y="4470400"/>
            <a:ext cx="2272146" cy="0"/>
          </a:xfrm>
          <a:prstGeom prst="line">
            <a:avLst/>
          </a:prstGeom>
          <a:ln>
            <a:prstDash val="lgDashDot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6" name="Прямая соединительная линия 25">
            <a:extLst>
              <a:ext uri="{FF2B5EF4-FFF2-40B4-BE49-F238E27FC236}">
                <a16:creationId xmlns:a16="http://schemas.microsoft.com/office/drawing/2014/main" id="{4AB6682B-512D-4DFA-B873-2F11D72644CC}"/>
              </a:ext>
            </a:extLst>
          </p:cNvPr>
          <p:cNvCxnSpPr/>
          <p:nvPr/>
        </p:nvCxnSpPr>
        <p:spPr>
          <a:xfrm>
            <a:off x="2909455" y="5023835"/>
            <a:ext cx="3352800" cy="0"/>
          </a:xfrm>
          <a:prstGeom prst="line">
            <a:avLst/>
          </a:prstGeom>
          <a:ln>
            <a:solidFill>
              <a:schemeClr val="tx1"/>
            </a:solidFill>
            <a:prstDash val="lgDashDot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8" name="Прямая соединительная линия 27">
            <a:extLst>
              <a:ext uri="{FF2B5EF4-FFF2-40B4-BE49-F238E27FC236}">
                <a16:creationId xmlns:a16="http://schemas.microsoft.com/office/drawing/2014/main" id="{06E930ED-1B62-4ED3-82B8-5E5D0CAE3B51}"/>
              </a:ext>
            </a:extLst>
          </p:cNvPr>
          <p:cNvCxnSpPr/>
          <p:nvPr/>
        </p:nvCxnSpPr>
        <p:spPr>
          <a:xfrm>
            <a:off x="1394691" y="5560291"/>
            <a:ext cx="4359564" cy="0"/>
          </a:xfrm>
          <a:prstGeom prst="line">
            <a:avLst/>
          </a:prstGeom>
          <a:ln>
            <a:solidFill>
              <a:schemeClr val="tx1"/>
            </a:solidFill>
            <a:prstDash val="lg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единительная линия 29">
            <a:extLst>
              <a:ext uri="{FF2B5EF4-FFF2-40B4-BE49-F238E27FC236}">
                <a16:creationId xmlns:a16="http://schemas.microsoft.com/office/drawing/2014/main" id="{9DC16B61-52BE-4353-A332-92E076512137}"/>
              </a:ext>
            </a:extLst>
          </p:cNvPr>
          <p:cNvCxnSpPr/>
          <p:nvPr/>
        </p:nvCxnSpPr>
        <p:spPr>
          <a:xfrm>
            <a:off x="1256146" y="2807855"/>
            <a:ext cx="831273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35" name="Рисунок 34">
            <a:extLst>
              <a:ext uri="{FF2B5EF4-FFF2-40B4-BE49-F238E27FC236}">
                <a16:creationId xmlns:a16="http://schemas.microsoft.com/office/drawing/2014/main" id="{67BAF0E9-31C2-4717-AB39-D8A30717CD3B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246098" y="2849632"/>
            <a:ext cx="841321" cy="12193"/>
          </a:xfrm>
          <a:prstGeom prst="rect">
            <a:avLst/>
          </a:prstGeom>
        </p:spPr>
      </p:pic>
      <p:pic>
        <p:nvPicPr>
          <p:cNvPr id="36" name="Рисунок 35">
            <a:extLst>
              <a:ext uri="{FF2B5EF4-FFF2-40B4-BE49-F238E27FC236}">
                <a16:creationId xmlns:a16="http://schemas.microsoft.com/office/drawing/2014/main" id="{AF461F75-A1D3-4534-8DA3-1D17D1D05392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377798" y="3373688"/>
            <a:ext cx="841321" cy="12193"/>
          </a:xfrm>
          <a:prstGeom prst="rect">
            <a:avLst/>
          </a:prstGeom>
        </p:spPr>
      </p:pic>
      <p:pic>
        <p:nvPicPr>
          <p:cNvPr id="37" name="Рисунок 36">
            <a:extLst>
              <a:ext uri="{FF2B5EF4-FFF2-40B4-BE49-F238E27FC236}">
                <a16:creationId xmlns:a16="http://schemas.microsoft.com/office/drawing/2014/main" id="{960B5510-7B71-4C24-ACFF-396132AD17F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733152" y="3958642"/>
            <a:ext cx="841321" cy="12193"/>
          </a:xfrm>
          <a:prstGeom prst="rect">
            <a:avLst/>
          </a:prstGeom>
        </p:spPr>
      </p:pic>
      <p:pic>
        <p:nvPicPr>
          <p:cNvPr id="38" name="Рисунок 37">
            <a:extLst>
              <a:ext uri="{FF2B5EF4-FFF2-40B4-BE49-F238E27FC236}">
                <a16:creationId xmlns:a16="http://schemas.microsoft.com/office/drawing/2014/main" id="{3754B748-25E8-4569-9C0D-AD9A7B6FAA4B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377797" y="3427657"/>
            <a:ext cx="841321" cy="12193"/>
          </a:xfrm>
          <a:prstGeom prst="rect">
            <a:avLst/>
          </a:prstGeom>
        </p:spPr>
      </p:pic>
      <p:pic>
        <p:nvPicPr>
          <p:cNvPr id="39" name="Рисунок 38">
            <a:extLst>
              <a:ext uri="{FF2B5EF4-FFF2-40B4-BE49-F238E27FC236}">
                <a16:creationId xmlns:a16="http://schemas.microsoft.com/office/drawing/2014/main" id="{1D46EBF7-1C4B-4947-9367-AB8DAB8C96F7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733152" y="3904673"/>
            <a:ext cx="841321" cy="12193"/>
          </a:xfrm>
          <a:prstGeom prst="rect">
            <a:avLst/>
          </a:prstGeom>
        </p:spPr>
      </p:pic>
      <p:cxnSp>
        <p:nvCxnSpPr>
          <p:cNvPr id="46" name="Прямая соединительная линия 45">
            <a:extLst>
              <a:ext uri="{FF2B5EF4-FFF2-40B4-BE49-F238E27FC236}">
                <a16:creationId xmlns:a16="http://schemas.microsoft.com/office/drawing/2014/main" id="{902D1487-FF7D-449F-88CB-69BC86232005}"/>
              </a:ext>
            </a:extLst>
          </p:cNvPr>
          <p:cNvCxnSpPr>
            <a:cxnSpLocks/>
          </p:cNvCxnSpPr>
          <p:nvPr/>
        </p:nvCxnSpPr>
        <p:spPr>
          <a:xfrm>
            <a:off x="1377797" y="4470400"/>
            <a:ext cx="2196676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2" name="Прямая соединительная линия 91">
            <a:extLst>
              <a:ext uri="{FF2B5EF4-FFF2-40B4-BE49-F238E27FC236}">
                <a16:creationId xmlns:a16="http://schemas.microsoft.com/office/drawing/2014/main" id="{17D49267-625E-4D43-83C3-3833A3B5D005}"/>
              </a:ext>
            </a:extLst>
          </p:cNvPr>
          <p:cNvCxnSpPr>
            <a:cxnSpLocks/>
          </p:cNvCxnSpPr>
          <p:nvPr/>
        </p:nvCxnSpPr>
        <p:spPr>
          <a:xfrm>
            <a:off x="1394691" y="4539673"/>
            <a:ext cx="2196676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4" name="Прямая соединительная линия 93">
            <a:extLst>
              <a:ext uri="{FF2B5EF4-FFF2-40B4-BE49-F238E27FC236}">
                <a16:creationId xmlns:a16="http://schemas.microsoft.com/office/drawing/2014/main" id="{89D6FF80-B4AB-48D2-8EDB-9F08D848E2A7}"/>
              </a:ext>
            </a:extLst>
          </p:cNvPr>
          <p:cNvCxnSpPr>
            <a:cxnSpLocks/>
          </p:cNvCxnSpPr>
          <p:nvPr/>
        </p:nvCxnSpPr>
        <p:spPr>
          <a:xfrm>
            <a:off x="1377797" y="5009980"/>
            <a:ext cx="142544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51" name="Рисунок 50">
            <a:extLst>
              <a:ext uri="{FF2B5EF4-FFF2-40B4-BE49-F238E27FC236}">
                <a16:creationId xmlns:a16="http://schemas.microsoft.com/office/drawing/2014/main" id="{E0634A95-0831-4767-8F10-675BD77A176C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371077" y="5060880"/>
            <a:ext cx="1432684" cy="12193"/>
          </a:xfrm>
          <a:prstGeom prst="rect">
            <a:avLst/>
          </a:prstGeom>
        </p:spPr>
      </p:pic>
      <p:cxnSp>
        <p:nvCxnSpPr>
          <p:cNvPr id="55" name="Прямая соединительная линия 54">
            <a:extLst>
              <a:ext uri="{FF2B5EF4-FFF2-40B4-BE49-F238E27FC236}">
                <a16:creationId xmlns:a16="http://schemas.microsoft.com/office/drawing/2014/main" id="{85328A04-4EF8-46D9-80A1-491373CB3F7A}"/>
              </a:ext>
            </a:extLst>
          </p:cNvPr>
          <p:cNvCxnSpPr/>
          <p:nvPr/>
        </p:nvCxnSpPr>
        <p:spPr>
          <a:xfrm>
            <a:off x="5842000" y="5560291"/>
            <a:ext cx="50800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8" name="Прямая соединительная линия 97">
            <a:extLst>
              <a:ext uri="{FF2B5EF4-FFF2-40B4-BE49-F238E27FC236}">
                <a16:creationId xmlns:a16="http://schemas.microsoft.com/office/drawing/2014/main" id="{D525BCC8-57CE-4F92-8A0C-3ACD0288EFB9}"/>
              </a:ext>
            </a:extLst>
          </p:cNvPr>
          <p:cNvCxnSpPr/>
          <p:nvPr/>
        </p:nvCxnSpPr>
        <p:spPr>
          <a:xfrm>
            <a:off x="5842000" y="5620497"/>
            <a:ext cx="50800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3" name="Прямая соединительная линия 102">
            <a:extLst>
              <a:ext uri="{FF2B5EF4-FFF2-40B4-BE49-F238E27FC236}">
                <a16:creationId xmlns:a16="http://schemas.microsoft.com/office/drawing/2014/main" id="{14C0D6D1-8729-4CE4-BF20-9B1EE5D8875D}"/>
              </a:ext>
            </a:extLst>
          </p:cNvPr>
          <p:cNvCxnSpPr>
            <a:cxnSpLocks/>
          </p:cNvCxnSpPr>
          <p:nvPr/>
        </p:nvCxnSpPr>
        <p:spPr>
          <a:xfrm>
            <a:off x="2318327" y="5223164"/>
            <a:ext cx="3680691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5" name="Прямая соединительная линия 104">
            <a:extLst>
              <a:ext uri="{FF2B5EF4-FFF2-40B4-BE49-F238E27FC236}">
                <a16:creationId xmlns:a16="http://schemas.microsoft.com/office/drawing/2014/main" id="{2BFA6E4B-BBFD-4E53-9E10-7945D11B858A}"/>
              </a:ext>
            </a:extLst>
          </p:cNvPr>
          <p:cNvCxnSpPr>
            <a:cxnSpLocks/>
          </p:cNvCxnSpPr>
          <p:nvPr/>
        </p:nvCxnSpPr>
        <p:spPr>
          <a:xfrm>
            <a:off x="2346036" y="4659746"/>
            <a:ext cx="111760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6" name="Прямая соединительная линия 105">
            <a:extLst>
              <a:ext uri="{FF2B5EF4-FFF2-40B4-BE49-F238E27FC236}">
                <a16:creationId xmlns:a16="http://schemas.microsoft.com/office/drawing/2014/main" id="{E3721A5D-B381-4006-8E36-01F4C9B05DED}"/>
              </a:ext>
            </a:extLst>
          </p:cNvPr>
          <p:cNvCxnSpPr>
            <a:cxnSpLocks/>
          </p:cNvCxnSpPr>
          <p:nvPr/>
        </p:nvCxnSpPr>
        <p:spPr>
          <a:xfrm>
            <a:off x="2225964" y="4105564"/>
            <a:ext cx="2207491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7" name="Прямая соединительная линия 106">
            <a:extLst>
              <a:ext uri="{FF2B5EF4-FFF2-40B4-BE49-F238E27FC236}">
                <a16:creationId xmlns:a16="http://schemas.microsoft.com/office/drawing/2014/main" id="{2B2A747C-9D80-4E97-B0D6-0581A1B78736}"/>
              </a:ext>
            </a:extLst>
          </p:cNvPr>
          <p:cNvCxnSpPr>
            <a:cxnSpLocks/>
          </p:cNvCxnSpPr>
          <p:nvPr/>
        </p:nvCxnSpPr>
        <p:spPr>
          <a:xfrm>
            <a:off x="1671783" y="3579091"/>
            <a:ext cx="1403926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8" name="Прямая соединительная линия 107">
            <a:extLst>
              <a:ext uri="{FF2B5EF4-FFF2-40B4-BE49-F238E27FC236}">
                <a16:creationId xmlns:a16="http://schemas.microsoft.com/office/drawing/2014/main" id="{C74B2972-69CC-47AA-B111-869B5638752E}"/>
              </a:ext>
            </a:extLst>
          </p:cNvPr>
          <p:cNvCxnSpPr>
            <a:cxnSpLocks/>
          </p:cNvCxnSpPr>
          <p:nvPr/>
        </p:nvCxnSpPr>
        <p:spPr>
          <a:xfrm>
            <a:off x="1794245" y="3024909"/>
            <a:ext cx="828882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11" name="Прямая соединительная линия 110">
            <a:extLst>
              <a:ext uri="{FF2B5EF4-FFF2-40B4-BE49-F238E27FC236}">
                <a16:creationId xmlns:a16="http://schemas.microsoft.com/office/drawing/2014/main" id="{1CAC33E4-8A56-4AA0-B8E5-16F43C75B2D6}"/>
              </a:ext>
            </a:extLst>
          </p:cNvPr>
          <p:cNvCxnSpPr>
            <a:cxnSpLocks/>
          </p:cNvCxnSpPr>
          <p:nvPr/>
        </p:nvCxnSpPr>
        <p:spPr>
          <a:xfrm>
            <a:off x="1794245" y="2443018"/>
            <a:ext cx="938907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15" name="Прямая соединительная линия 114">
            <a:extLst>
              <a:ext uri="{FF2B5EF4-FFF2-40B4-BE49-F238E27FC236}">
                <a16:creationId xmlns:a16="http://schemas.microsoft.com/office/drawing/2014/main" id="{1F058ED0-6937-463E-A816-3C9654665764}"/>
              </a:ext>
            </a:extLst>
          </p:cNvPr>
          <p:cNvCxnSpPr>
            <a:cxnSpLocks/>
          </p:cNvCxnSpPr>
          <p:nvPr/>
        </p:nvCxnSpPr>
        <p:spPr>
          <a:xfrm>
            <a:off x="1794245" y="2441362"/>
            <a:ext cx="4618" cy="133927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16" name="Прямая соединительная линия 115">
            <a:extLst>
              <a:ext uri="{FF2B5EF4-FFF2-40B4-BE49-F238E27FC236}">
                <a16:creationId xmlns:a16="http://schemas.microsoft.com/office/drawing/2014/main" id="{177C49DB-E1BA-4F20-8A2B-7A2C078465B2}"/>
              </a:ext>
            </a:extLst>
          </p:cNvPr>
          <p:cNvCxnSpPr>
            <a:cxnSpLocks/>
          </p:cNvCxnSpPr>
          <p:nvPr/>
        </p:nvCxnSpPr>
        <p:spPr>
          <a:xfrm>
            <a:off x="1794245" y="3011055"/>
            <a:ext cx="4618" cy="133927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20" name="Прямая соединительная линия 119">
            <a:extLst>
              <a:ext uri="{FF2B5EF4-FFF2-40B4-BE49-F238E27FC236}">
                <a16:creationId xmlns:a16="http://schemas.microsoft.com/office/drawing/2014/main" id="{8A336BDC-319F-4775-A8D8-0233AD580B83}"/>
              </a:ext>
            </a:extLst>
          </p:cNvPr>
          <p:cNvCxnSpPr>
            <a:cxnSpLocks/>
          </p:cNvCxnSpPr>
          <p:nvPr/>
        </p:nvCxnSpPr>
        <p:spPr>
          <a:xfrm>
            <a:off x="1676400" y="3594938"/>
            <a:ext cx="0" cy="90023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21" name="Прямая соединительная линия 120">
            <a:extLst>
              <a:ext uri="{FF2B5EF4-FFF2-40B4-BE49-F238E27FC236}">
                <a16:creationId xmlns:a16="http://schemas.microsoft.com/office/drawing/2014/main" id="{12BE2885-0D2F-46DB-8ED5-BD27FF4DF77C}"/>
              </a:ext>
            </a:extLst>
          </p:cNvPr>
          <p:cNvCxnSpPr>
            <a:cxnSpLocks/>
          </p:cNvCxnSpPr>
          <p:nvPr/>
        </p:nvCxnSpPr>
        <p:spPr>
          <a:xfrm>
            <a:off x="2341419" y="4666066"/>
            <a:ext cx="4617" cy="81595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23" name="Прямая соединительная линия 122">
            <a:extLst>
              <a:ext uri="{FF2B5EF4-FFF2-40B4-BE49-F238E27FC236}">
                <a16:creationId xmlns:a16="http://schemas.microsoft.com/office/drawing/2014/main" id="{130DC7F9-C27A-4683-987B-429B8C4183B8}"/>
              </a:ext>
            </a:extLst>
          </p:cNvPr>
          <p:cNvCxnSpPr>
            <a:cxnSpLocks/>
          </p:cNvCxnSpPr>
          <p:nvPr/>
        </p:nvCxnSpPr>
        <p:spPr>
          <a:xfrm>
            <a:off x="2318327" y="5215166"/>
            <a:ext cx="0" cy="12766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24" name="Прямая соединительная линия 123">
            <a:extLst>
              <a:ext uri="{FF2B5EF4-FFF2-40B4-BE49-F238E27FC236}">
                <a16:creationId xmlns:a16="http://schemas.microsoft.com/office/drawing/2014/main" id="{8BEDC2BB-4DF5-44B1-9792-883A5E1AED62}"/>
              </a:ext>
            </a:extLst>
          </p:cNvPr>
          <p:cNvCxnSpPr>
            <a:cxnSpLocks/>
          </p:cNvCxnSpPr>
          <p:nvPr/>
        </p:nvCxnSpPr>
        <p:spPr>
          <a:xfrm>
            <a:off x="2214013" y="4101320"/>
            <a:ext cx="4618" cy="133927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1" name="Прямая со стрелкой 80">
            <a:extLst>
              <a:ext uri="{FF2B5EF4-FFF2-40B4-BE49-F238E27FC236}">
                <a16:creationId xmlns:a16="http://schemas.microsoft.com/office/drawing/2014/main" id="{9BA87175-280A-4DFA-B35F-F2FBFB2EB70B}"/>
              </a:ext>
            </a:extLst>
          </p:cNvPr>
          <p:cNvCxnSpPr/>
          <p:nvPr/>
        </p:nvCxnSpPr>
        <p:spPr>
          <a:xfrm>
            <a:off x="2733152" y="2441362"/>
            <a:ext cx="0" cy="13392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25" name="Прямая со стрелкой 124">
            <a:extLst>
              <a:ext uri="{FF2B5EF4-FFF2-40B4-BE49-F238E27FC236}">
                <a16:creationId xmlns:a16="http://schemas.microsoft.com/office/drawing/2014/main" id="{7068081B-3E87-46A0-A76E-DD7D1A9675C0}"/>
              </a:ext>
            </a:extLst>
          </p:cNvPr>
          <p:cNvCxnSpPr/>
          <p:nvPr/>
        </p:nvCxnSpPr>
        <p:spPr>
          <a:xfrm>
            <a:off x="5999018" y="5223164"/>
            <a:ext cx="0" cy="13392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26" name="Прямая со стрелкой 125">
            <a:extLst>
              <a:ext uri="{FF2B5EF4-FFF2-40B4-BE49-F238E27FC236}">
                <a16:creationId xmlns:a16="http://schemas.microsoft.com/office/drawing/2014/main" id="{8E987A5D-701B-4393-8CEA-553138E3B192}"/>
              </a:ext>
            </a:extLst>
          </p:cNvPr>
          <p:cNvCxnSpPr/>
          <p:nvPr/>
        </p:nvCxnSpPr>
        <p:spPr>
          <a:xfrm>
            <a:off x="3463636" y="4680697"/>
            <a:ext cx="0" cy="13392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27" name="Прямая со стрелкой 126">
            <a:extLst>
              <a:ext uri="{FF2B5EF4-FFF2-40B4-BE49-F238E27FC236}">
                <a16:creationId xmlns:a16="http://schemas.microsoft.com/office/drawing/2014/main" id="{AE6931AB-8760-46A1-81C2-0B542546333D}"/>
              </a:ext>
            </a:extLst>
          </p:cNvPr>
          <p:cNvCxnSpPr/>
          <p:nvPr/>
        </p:nvCxnSpPr>
        <p:spPr>
          <a:xfrm>
            <a:off x="4433455" y="4101320"/>
            <a:ext cx="0" cy="13392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28" name="Прямая со стрелкой 127">
            <a:extLst>
              <a:ext uri="{FF2B5EF4-FFF2-40B4-BE49-F238E27FC236}">
                <a16:creationId xmlns:a16="http://schemas.microsoft.com/office/drawing/2014/main" id="{16399630-81DD-4180-8C93-A5E1E84020BB}"/>
              </a:ext>
            </a:extLst>
          </p:cNvPr>
          <p:cNvCxnSpPr/>
          <p:nvPr/>
        </p:nvCxnSpPr>
        <p:spPr>
          <a:xfrm>
            <a:off x="2622315" y="3032489"/>
            <a:ext cx="0" cy="13392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29" name="Прямая со стрелкой 128">
            <a:extLst>
              <a:ext uri="{FF2B5EF4-FFF2-40B4-BE49-F238E27FC236}">
                <a16:creationId xmlns:a16="http://schemas.microsoft.com/office/drawing/2014/main" id="{383C7797-90B6-4F4F-BB12-92F914ABA18E}"/>
              </a:ext>
            </a:extLst>
          </p:cNvPr>
          <p:cNvCxnSpPr/>
          <p:nvPr/>
        </p:nvCxnSpPr>
        <p:spPr>
          <a:xfrm>
            <a:off x="3075709" y="3579091"/>
            <a:ext cx="0" cy="13392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334230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0B3DFB73-D549-4A73-A7EB-4391DD9B95B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41534" y="6422098"/>
            <a:ext cx="646232" cy="365792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61AFCF1-6498-41AF-B15D-4F171820D4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Задание 2. Сложность: средняя</a:t>
            </a:r>
          </a:p>
        </p:txBody>
      </p:sp>
      <p:cxnSp>
        <p:nvCxnSpPr>
          <p:cNvPr id="9" name="Прямая соединительная линия 8">
            <a:extLst>
              <a:ext uri="{FF2B5EF4-FFF2-40B4-BE49-F238E27FC236}">
                <a16:creationId xmlns:a16="http://schemas.microsoft.com/office/drawing/2014/main" id="{68EC76B3-4015-4115-8D1D-4C18AABD88AE}"/>
              </a:ext>
            </a:extLst>
          </p:cNvPr>
          <p:cNvCxnSpPr/>
          <p:nvPr/>
        </p:nvCxnSpPr>
        <p:spPr>
          <a:xfrm>
            <a:off x="2355273" y="3685309"/>
            <a:ext cx="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57AD6E61-1FDE-4439-B0F9-3439C7E3161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66005" y="1071173"/>
            <a:ext cx="463336" cy="445047"/>
          </a:xfrm>
          <a:prstGeom prst="rect">
            <a:avLst/>
          </a:prstGeom>
        </p:spPr>
      </p:pic>
      <p:pic>
        <p:nvPicPr>
          <p:cNvPr id="12" name="Рисунок 11">
            <a:hlinkClick r:id="rId4" action="ppaction://hlinksldjump"/>
            <a:extLst>
              <a:ext uri="{FF2B5EF4-FFF2-40B4-BE49-F238E27FC236}">
                <a16:creationId xmlns:a16="http://schemas.microsoft.com/office/drawing/2014/main" id="{F3018B72-1763-4C4F-890F-ED21F052300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137301" y="6351988"/>
            <a:ext cx="1054699" cy="506012"/>
          </a:xfrm>
          <a:prstGeom prst="rect">
            <a:avLst/>
          </a:prstGeom>
        </p:spPr>
      </p:pic>
      <p:pic>
        <p:nvPicPr>
          <p:cNvPr id="15" name="Рисунок 14">
            <a:hlinkClick r:id="rId6" action="ppaction://hlinksldjump"/>
            <a:extLst>
              <a:ext uri="{FF2B5EF4-FFF2-40B4-BE49-F238E27FC236}">
                <a16:creationId xmlns:a16="http://schemas.microsoft.com/office/drawing/2014/main" id="{B0A5A719-EE34-4511-AEDE-32F29DDD4DA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5590" y="6528787"/>
            <a:ext cx="1030313" cy="329213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462AEF24-BD68-4509-A9A2-20226F705FB8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105903" y="3429000"/>
            <a:ext cx="9488206" cy="211011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4FB459F8-2FCC-4907-8F37-8D8836480277}"/>
              </a:ext>
            </a:extLst>
          </p:cNvPr>
          <p:cNvSpPr txBox="1"/>
          <p:nvPr/>
        </p:nvSpPr>
        <p:spPr>
          <a:xfrm>
            <a:off x="1036916" y="2317163"/>
            <a:ext cx="94186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Спиши, выделяя деепричастные обороты запятыми. Подчеркни деепричастия и деепричастные обороты как члены предложения.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AEA74373-B1FB-414E-AD3C-A1D1781E3A07}"/>
              </a:ext>
            </a:extLst>
          </p:cNvPr>
          <p:cNvSpPr txBox="1"/>
          <p:nvPr/>
        </p:nvSpPr>
        <p:spPr>
          <a:xfrm>
            <a:off x="1374987" y="3731875"/>
            <a:ext cx="921912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ru-RU" dirty="0"/>
              <a:t>Волк ночью думая залезть в овчарню попал на псарню.</a:t>
            </a:r>
          </a:p>
          <a:p>
            <a:pPr marL="342900" indent="-342900">
              <a:buAutoNum type="arabicPeriod"/>
            </a:pPr>
            <a:r>
              <a:rPr lang="ru-RU" dirty="0" err="1"/>
              <a:t>Почуя</a:t>
            </a:r>
            <a:r>
              <a:rPr lang="ru-RU" dirty="0"/>
              <a:t> серого так близко забияку псы залились в хлевах.</a:t>
            </a:r>
          </a:p>
          <a:p>
            <a:pPr marL="342900" indent="-342900">
              <a:buAutoNum type="arabicPeriod"/>
            </a:pPr>
            <a:r>
              <a:rPr lang="ru-RU" dirty="0"/>
              <a:t>На ель Ворона </a:t>
            </a:r>
            <a:r>
              <a:rPr lang="ru-RU" dirty="0" err="1"/>
              <a:t>взгромоздясь</a:t>
            </a:r>
            <a:r>
              <a:rPr lang="ru-RU" dirty="0"/>
              <a:t> позавтракать совсем уж было собралась.</a:t>
            </a:r>
          </a:p>
          <a:p>
            <a:pPr marL="342900" indent="-342900">
              <a:buAutoNum type="arabicPeriod"/>
            </a:pPr>
            <a:r>
              <a:rPr lang="ru-RU" dirty="0"/>
              <a:t>Лягушка ну лугу увидевши Вола затеяла сама в дородстве с ним сравняться.</a:t>
            </a:r>
          </a:p>
          <a:p>
            <a:pPr marL="342900" indent="-342900">
              <a:buAutoNum type="arabicPeriod"/>
            </a:pPr>
            <a:r>
              <a:rPr lang="ru-RU" dirty="0"/>
              <a:t>Уединения любя Чиж робкий на заре чирикал про себя.</a:t>
            </a:r>
          </a:p>
          <a:p>
            <a:pPr marL="342900" indent="-342900">
              <a:buAutoNum type="arabicPeriod"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415332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61AFCF1-6498-41AF-B15D-4F171820D4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Задание 2. Проверь себя</a:t>
            </a:r>
          </a:p>
        </p:txBody>
      </p:sp>
      <p:cxnSp>
        <p:nvCxnSpPr>
          <p:cNvPr id="9" name="Прямая соединительная линия 8">
            <a:extLst>
              <a:ext uri="{FF2B5EF4-FFF2-40B4-BE49-F238E27FC236}">
                <a16:creationId xmlns:a16="http://schemas.microsoft.com/office/drawing/2014/main" id="{68EC76B3-4015-4115-8D1D-4C18AABD88AE}"/>
              </a:ext>
            </a:extLst>
          </p:cNvPr>
          <p:cNvCxnSpPr/>
          <p:nvPr/>
        </p:nvCxnSpPr>
        <p:spPr>
          <a:xfrm>
            <a:off x="2355273" y="3685309"/>
            <a:ext cx="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9919D69D-1E8C-43F8-9BF2-0C716A74951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56769" y="1071173"/>
            <a:ext cx="463336" cy="445047"/>
          </a:xfrm>
          <a:prstGeom prst="rect">
            <a:avLst/>
          </a:prstGeom>
        </p:spPr>
      </p:pic>
      <p:pic>
        <p:nvPicPr>
          <p:cNvPr id="13" name="Рисунок 12" descr="Возврат">
            <a:hlinkClick r:id="rId3" action="ppaction://hlinksldjump"/>
            <a:extLst>
              <a:ext uri="{FF2B5EF4-FFF2-40B4-BE49-F238E27FC236}">
                <a16:creationId xmlns:a16="http://schemas.microsoft.com/office/drawing/2014/main" id="{BA9EDE2B-6D26-4DE4-8A94-9075D175AEF0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11859705" y="6525705"/>
            <a:ext cx="332295" cy="332295"/>
          </a:xfrm>
          <a:prstGeom prst="rect">
            <a:avLst/>
          </a:prstGeom>
        </p:spPr>
      </p:pic>
      <p:pic>
        <p:nvPicPr>
          <p:cNvPr id="14" name="Рисунок 13">
            <a:hlinkClick r:id="rId6" action="ppaction://hlinksldjump"/>
            <a:extLst>
              <a:ext uri="{FF2B5EF4-FFF2-40B4-BE49-F238E27FC236}">
                <a16:creationId xmlns:a16="http://schemas.microsoft.com/office/drawing/2014/main" id="{5A0F0F88-818A-4582-A146-CD201C355BC2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6163" y="6528787"/>
            <a:ext cx="1030313" cy="329213"/>
          </a:xfrm>
          <a:prstGeom prst="rect">
            <a:avLst/>
          </a:prstGeom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DAE0D5DC-42C2-42C3-88BF-CFC5C892C669}"/>
              </a:ext>
            </a:extLst>
          </p:cNvPr>
          <p:cNvSpPr/>
          <p:nvPr/>
        </p:nvSpPr>
        <p:spPr>
          <a:xfrm>
            <a:off x="803562" y="2348775"/>
            <a:ext cx="9613861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/>
          </a:p>
          <a:p>
            <a:r>
              <a:rPr lang="ru-RU" dirty="0"/>
              <a:t>Волк ночью, думая залезть в овчарню, </a:t>
            </a:r>
            <a:r>
              <a:rPr lang="ru-RU" b="1" dirty="0"/>
              <a:t>попал</a:t>
            </a:r>
            <a:r>
              <a:rPr lang="ru-RU" dirty="0"/>
              <a:t> на псарню.</a:t>
            </a:r>
          </a:p>
          <a:p>
            <a:endParaRPr lang="ru-RU" dirty="0"/>
          </a:p>
          <a:p>
            <a:r>
              <a:rPr lang="ru-RU" dirty="0" err="1"/>
              <a:t>Почуя</a:t>
            </a:r>
            <a:r>
              <a:rPr lang="ru-RU" dirty="0"/>
              <a:t> серого так близко забияку, псы </a:t>
            </a:r>
            <a:r>
              <a:rPr lang="ru-RU" b="1" dirty="0"/>
              <a:t>залились</a:t>
            </a:r>
            <a:r>
              <a:rPr lang="ru-RU" dirty="0"/>
              <a:t> в хлевах.</a:t>
            </a:r>
          </a:p>
          <a:p>
            <a:endParaRPr lang="ru-RU" dirty="0"/>
          </a:p>
          <a:p>
            <a:r>
              <a:rPr lang="ru-RU" dirty="0"/>
              <a:t>На ель Ворона </a:t>
            </a:r>
            <a:r>
              <a:rPr lang="ru-RU" dirty="0" err="1"/>
              <a:t>взгромоздясь</a:t>
            </a:r>
            <a:r>
              <a:rPr lang="ru-RU" dirty="0"/>
              <a:t>, </a:t>
            </a:r>
            <a:r>
              <a:rPr lang="ru-RU" b="1" dirty="0"/>
              <a:t>позавтракать</a:t>
            </a:r>
            <a:r>
              <a:rPr lang="ru-RU" dirty="0"/>
              <a:t> совсем уж было собралась.</a:t>
            </a:r>
          </a:p>
          <a:p>
            <a:endParaRPr lang="ru-RU" dirty="0"/>
          </a:p>
          <a:p>
            <a:r>
              <a:rPr lang="ru-RU" dirty="0"/>
              <a:t>Лягушка ну лугу, увидевши Вола, </a:t>
            </a:r>
            <a:r>
              <a:rPr lang="ru-RU" b="1" dirty="0"/>
              <a:t>затеяла</a:t>
            </a:r>
            <a:r>
              <a:rPr lang="ru-RU" dirty="0"/>
              <a:t> сама в дородстве с ним сравняться.</a:t>
            </a:r>
          </a:p>
          <a:p>
            <a:endParaRPr lang="ru-RU" dirty="0"/>
          </a:p>
          <a:p>
            <a:r>
              <a:rPr lang="ru-RU" dirty="0"/>
              <a:t>Уединения любя, Чиж робкий на заре </a:t>
            </a:r>
            <a:r>
              <a:rPr lang="ru-RU" b="1" dirty="0"/>
              <a:t>чирикал</a:t>
            </a:r>
            <a:r>
              <a:rPr lang="ru-RU" dirty="0"/>
              <a:t> про себя.</a:t>
            </a:r>
          </a:p>
        </p:txBody>
      </p:sp>
      <p:cxnSp>
        <p:nvCxnSpPr>
          <p:cNvPr id="5" name="Прямая соединительная линия 4">
            <a:extLst>
              <a:ext uri="{FF2B5EF4-FFF2-40B4-BE49-F238E27FC236}">
                <a16:creationId xmlns:a16="http://schemas.microsoft.com/office/drawing/2014/main" id="{566992D8-D91A-4B68-BF18-5A43B085D299}"/>
              </a:ext>
            </a:extLst>
          </p:cNvPr>
          <p:cNvCxnSpPr>
            <a:cxnSpLocks/>
          </p:cNvCxnSpPr>
          <p:nvPr/>
        </p:nvCxnSpPr>
        <p:spPr>
          <a:xfrm>
            <a:off x="2244436" y="2937164"/>
            <a:ext cx="2770909" cy="0"/>
          </a:xfrm>
          <a:prstGeom prst="line">
            <a:avLst/>
          </a:prstGeom>
          <a:ln>
            <a:solidFill>
              <a:schemeClr val="tx1">
                <a:lumMod val="95000"/>
                <a:lumOff val="5000"/>
              </a:schemeClr>
            </a:solidFill>
            <a:prstDash val="lg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>
            <a:extLst>
              <a:ext uri="{FF2B5EF4-FFF2-40B4-BE49-F238E27FC236}">
                <a16:creationId xmlns:a16="http://schemas.microsoft.com/office/drawing/2014/main" id="{EF568EA3-3B98-4522-ACDF-79E70D54CB26}"/>
              </a:ext>
            </a:extLst>
          </p:cNvPr>
          <p:cNvCxnSpPr>
            <a:cxnSpLocks/>
          </p:cNvCxnSpPr>
          <p:nvPr/>
        </p:nvCxnSpPr>
        <p:spPr>
          <a:xfrm>
            <a:off x="937490" y="3505200"/>
            <a:ext cx="3486728" cy="0"/>
          </a:xfrm>
          <a:prstGeom prst="line">
            <a:avLst/>
          </a:prstGeom>
          <a:ln>
            <a:solidFill>
              <a:schemeClr val="tx1">
                <a:lumMod val="95000"/>
                <a:lumOff val="5000"/>
              </a:schemeClr>
            </a:solidFill>
            <a:prstDash val="lg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>
            <a:extLst>
              <a:ext uri="{FF2B5EF4-FFF2-40B4-BE49-F238E27FC236}">
                <a16:creationId xmlns:a16="http://schemas.microsoft.com/office/drawing/2014/main" id="{83776F7B-AB97-4865-9573-DFAF51437508}"/>
              </a:ext>
            </a:extLst>
          </p:cNvPr>
          <p:cNvCxnSpPr>
            <a:cxnSpLocks/>
          </p:cNvCxnSpPr>
          <p:nvPr/>
        </p:nvCxnSpPr>
        <p:spPr>
          <a:xfrm>
            <a:off x="937490" y="4077855"/>
            <a:ext cx="651165" cy="0"/>
          </a:xfrm>
          <a:prstGeom prst="line">
            <a:avLst/>
          </a:prstGeom>
          <a:ln>
            <a:solidFill>
              <a:schemeClr val="tx1">
                <a:lumMod val="95000"/>
                <a:lumOff val="5000"/>
              </a:schemeClr>
            </a:solidFill>
            <a:prstDash val="lg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>
            <a:extLst>
              <a:ext uri="{FF2B5EF4-FFF2-40B4-BE49-F238E27FC236}">
                <a16:creationId xmlns:a16="http://schemas.microsoft.com/office/drawing/2014/main" id="{4390458C-55A5-453A-ABB8-8927D9896047}"/>
              </a:ext>
            </a:extLst>
          </p:cNvPr>
          <p:cNvCxnSpPr>
            <a:cxnSpLocks/>
          </p:cNvCxnSpPr>
          <p:nvPr/>
        </p:nvCxnSpPr>
        <p:spPr>
          <a:xfrm>
            <a:off x="2498436" y="4077855"/>
            <a:ext cx="1445491" cy="0"/>
          </a:xfrm>
          <a:prstGeom prst="line">
            <a:avLst/>
          </a:prstGeom>
          <a:ln>
            <a:solidFill>
              <a:schemeClr val="tx1">
                <a:lumMod val="95000"/>
                <a:lumOff val="5000"/>
              </a:schemeClr>
            </a:solidFill>
            <a:prstDash val="lg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>
            <a:extLst>
              <a:ext uri="{FF2B5EF4-FFF2-40B4-BE49-F238E27FC236}">
                <a16:creationId xmlns:a16="http://schemas.microsoft.com/office/drawing/2014/main" id="{BDF56393-0367-4C61-B210-80819F2377C0}"/>
              </a:ext>
            </a:extLst>
          </p:cNvPr>
          <p:cNvCxnSpPr>
            <a:cxnSpLocks/>
          </p:cNvCxnSpPr>
          <p:nvPr/>
        </p:nvCxnSpPr>
        <p:spPr>
          <a:xfrm>
            <a:off x="2757054" y="4632036"/>
            <a:ext cx="1667164" cy="0"/>
          </a:xfrm>
          <a:prstGeom prst="line">
            <a:avLst/>
          </a:prstGeom>
          <a:ln>
            <a:solidFill>
              <a:schemeClr val="tx1">
                <a:lumMod val="95000"/>
                <a:lumOff val="5000"/>
              </a:schemeClr>
            </a:solidFill>
            <a:prstDash val="lg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>
            <a:extLst>
              <a:ext uri="{FF2B5EF4-FFF2-40B4-BE49-F238E27FC236}">
                <a16:creationId xmlns:a16="http://schemas.microsoft.com/office/drawing/2014/main" id="{F4EEE4A4-4EF5-4DA5-9F9C-635B4692F361}"/>
              </a:ext>
            </a:extLst>
          </p:cNvPr>
          <p:cNvCxnSpPr>
            <a:cxnSpLocks/>
          </p:cNvCxnSpPr>
          <p:nvPr/>
        </p:nvCxnSpPr>
        <p:spPr>
          <a:xfrm>
            <a:off x="895926" y="5197243"/>
            <a:ext cx="1773383" cy="0"/>
          </a:xfrm>
          <a:prstGeom prst="line">
            <a:avLst/>
          </a:prstGeom>
          <a:ln>
            <a:solidFill>
              <a:schemeClr val="tx1">
                <a:lumMod val="95000"/>
                <a:lumOff val="5000"/>
              </a:schemeClr>
            </a:solidFill>
            <a:prstDash val="lg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>
            <a:extLst>
              <a:ext uri="{FF2B5EF4-FFF2-40B4-BE49-F238E27FC236}">
                <a16:creationId xmlns:a16="http://schemas.microsoft.com/office/drawing/2014/main" id="{B0A5FB0C-98A7-4330-A591-92BA6C326BA1}"/>
              </a:ext>
            </a:extLst>
          </p:cNvPr>
          <p:cNvCxnSpPr/>
          <p:nvPr/>
        </p:nvCxnSpPr>
        <p:spPr>
          <a:xfrm>
            <a:off x="5015345" y="3505200"/>
            <a:ext cx="997528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6" name="Прямая соединительная линия 25">
            <a:extLst>
              <a:ext uri="{FF2B5EF4-FFF2-40B4-BE49-F238E27FC236}">
                <a16:creationId xmlns:a16="http://schemas.microsoft.com/office/drawing/2014/main" id="{C2540712-59B0-4573-B77D-212779047C15}"/>
              </a:ext>
            </a:extLst>
          </p:cNvPr>
          <p:cNvCxnSpPr>
            <a:cxnSpLocks/>
          </p:cNvCxnSpPr>
          <p:nvPr/>
        </p:nvCxnSpPr>
        <p:spPr>
          <a:xfrm>
            <a:off x="5098472" y="2937164"/>
            <a:ext cx="609601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7" name="Прямая соединительная линия 26">
            <a:extLst>
              <a:ext uri="{FF2B5EF4-FFF2-40B4-BE49-F238E27FC236}">
                <a16:creationId xmlns:a16="http://schemas.microsoft.com/office/drawing/2014/main" id="{38E0705C-63CE-4A55-9A3A-63025AA4537E}"/>
              </a:ext>
            </a:extLst>
          </p:cNvPr>
          <p:cNvCxnSpPr>
            <a:cxnSpLocks/>
          </p:cNvCxnSpPr>
          <p:nvPr/>
        </p:nvCxnSpPr>
        <p:spPr>
          <a:xfrm>
            <a:off x="5098472" y="2900218"/>
            <a:ext cx="609601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8" name="Прямая соединительная линия 27">
            <a:extLst>
              <a:ext uri="{FF2B5EF4-FFF2-40B4-BE49-F238E27FC236}">
                <a16:creationId xmlns:a16="http://schemas.microsoft.com/office/drawing/2014/main" id="{4AE16538-FF0E-4004-90B4-E1A2D44084F4}"/>
              </a:ext>
            </a:extLst>
          </p:cNvPr>
          <p:cNvCxnSpPr/>
          <p:nvPr/>
        </p:nvCxnSpPr>
        <p:spPr>
          <a:xfrm>
            <a:off x="5504873" y="3999345"/>
            <a:ext cx="997528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9" name="Прямая соединительная линия 28">
            <a:extLst>
              <a:ext uri="{FF2B5EF4-FFF2-40B4-BE49-F238E27FC236}">
                <a16:creationId xmlns:a16="http://schemas.microsoft.com/office/drawing/2014/main" id="{D4B92BF1-7653-4D2D-9505-A83C66D6988D}"/>
              </a:ext>
            </a:extLst>
          </p:cNvPr>
          <p:cNvCxnSpPr/>
          <p:nvPr/>
        </p:nvCxnSpPr>
        <p:spPr>
          <a:xfrm>
            <a:off x="5504873" y="4064000"/>
            <a:ext cx="997528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31" name="Рисунок 30">
            <a:extLst>
              <a:ext uri="{FF2B5EF4-FFF2-40B4-BE49-F238E27FC236}">
                <a16:creationId xmlns:a16="http://schemas.microsoft.com/office/drawing/2014/main" id="{E938BDA2-0EC1-47D9-B998-692C16337D07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984287" y="5129723"/>
            <a:ext cx="1005927" cy="12193"/>
          </a:xfrm>
          <a:prstGeom prst="rect">
            <a:avLst/>
          </a:prstGeom>
        </p:spPr>
      </p:pic>
      <p:pic>
        <p:nvPicPr>
          <p:cNvPr id="32" name="Рисунок 31">
            <a:extLst>
              <a:ext uri="{FF2B5EF4-FFF2-40B4-BE49-F238E27FC236}">
                <a16:creationId xmlns:a16="http://schemas.microsoft.com/office/drawing/2014/main" id="{E5BCD21A-E62C-4F88-914C-CD3B32FBD187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984286" y="5170410"/>
            <a:ext cx="1005927" cy="12193"/>
          </a:xfrm>
          <a:prstGeom prst="rect">
            <a:avLst/>
          </a:prstGeom>
        </p:spPr>
      </p:pic>
      <p:pic>
        <p:nvPicPr>
          <p:cNvPr id="33" name="Рисунок 32">
            <a:extLst>
              <a:ext uri="{FF2B5EF4-FFF2-40B4-BE49-F238E27FC236}">
                <a16:creationId xmlns:a16="http://schemas.microsoft.com/office/drawing/2014/main" id="{DAE870D3-C9A8-49B2-AE1D-449F6010169D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481322" y="4569445"/>
            <a:ext cx="1005927" cy="12193"/>
          </a:xfrm>
          <a:prstGeom prst="rect">
            <a:avLst/>
          </a:prstGeom>
        </p:spPr>
      </p:pic>
      <p:pic>
        <p:nvPicPr>
          <p:cNvPr id="34" name="Рисунок 33">
            <a:extLst>
              <a:ext uri="{FF2B5EF4-FFF2-40B4-BE49-F238E27FC236}">
                <a16:creationId xmlns:a16="http://schemas.microsoft.com/office/drawing/2014/main" id="{40FF4AC5-1F04-4100-91E7-66F704478659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481322" y="4614239"/>
            <a:ext cx="1005927" cy="12193"/>
          </a:xfrm>
          <a:prstGeom prst="rect">
            <a:avLst/>
          </a:prstGeom>
        </p:spPr>
      </p:pic>
      <p:pic>
        <p:nvPicPr>
          <p:cNvPr id="36" name="Рисунок 35">
            <a:extLst>
              <a:ext uri="{FF2B5EF4-FFF2-40B4-BE49-F238E27FC236}">
                <a16:creationId xmlns:a16="http://schemas.microsoft.com/office/drawing/2014/main" id="{01784EA9-1F59-498F-96F1-150960CCCAD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011145" y="3469453"/>
            <a:ext cx="1005927" cy="121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71100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" name="Рисунок 46">
            <a:extLst>
              <a:ext uri="{FF2B5EF4-FFF2-40B4-BE49-F238E27FC236}">
                <a16:creationId xmlns:a16="http://schemas.microsoft.com/office/drawing/2014/main" id="{C9F86000-29F8-457C-B71B-B47C746171F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41534" y="6422098"/>
            <a:ext cx="646232" cy="365792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61AFCF1-6498-41AF-B15D-4F171820D4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Задание 3. Сложность: высокая</a:t>
            </a:r>
          </a:p>
        </p:txBody>
      </p:sp>
      <p:cxnSp>
        <p:nvCxnSpPr>
          <p:cNvPr id="9" name="Прямая соединительная линия 8">
            <a:extLst>
              <a:ext uri="{FF2B5EF4-FFF2-40B4-BE49-F238E27FC236}">
                <a16:creationId xmlns:a16="http://schemas.microsoft.com/office/drawing/2014/main" id="{68EC76B3-4015-4115-8D1D-4C18AABD88AE}"/>
              </a:ext>
            </a:extLst>
          </p:cNvPr>
          <p:cNvCxnSpPr/>
          <p:nvPr/>
        </p:nvCxnSpPr>
        <p:spPr>
          <a:xfrm>
            <a:off x="2355273" y="3685309"/>
            <a:ext cx="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1A40177A-F005-42C6-BF02-97FE5905D7A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02950" y="1074222"/>
            <a:ext cx="463336" cy="438950"/>
          </a:xfrm>
          <a:prstGeom prst="rect">
            <a:avLst/>
          </a:prstGeom>
        </p:spPr>
      </p:pic>
      <p:pic>
        <p:nvPicPr>
          <p:cNvPr id="46" name="Рисунок 45">
            <a:hlinkClick r:id="rId4" action="ppaction://hlinksldjump"/>
            <a:extLst>
              <a:ext uri="{FF2B5EF4-FFF2-40B4-BE49-F238E27FC236}">
                <a16:creationId xmlns:a16="http://schemas.microsoft.com/office/drawing/2014/main" id="{AA26999F-41FE-422A-994F-7B9B6CCB177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137301" y="6351988"/>
            <a:ext cx="1054699" cy="506012"/>
          </a:xfrm>
          <a:prstGeom prst="rect">
            <a:avLst/>
          </a:prstGeom>
        </p:spPr>
      </p:pic>
      <p:pic>
        <p:nvPicPr>
          <p:cNvPr id="48" name="Рисунок 47">
            <a:hlinkClick r:id="rId6" action="ppaction://hlinksldjump"/>
            <a:extLst>
              <a:ext uri="{FF2B5EF4-FFF2-40B4-BE49-F238E27FC236}">
                <a16:creationId xmlns:a16="http://schemas.microsoft.com/office/drawing/2014/main" id="{9FC05A5B-A6E3-413B-BA82-A3DDC7E1283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5016" y="6539814"/>
            <a:ext cx="1030313" cy="329213"/>
          </a:xfrm>
          <a:prstGeom prst="rect">
            <a:avLst/>
          </a:prstGeom>
        </p:spPr>
      </p:pic>
      <p:sp>
        <p:nvSpPr>
          <p:cNvPr id="31" name="TextBox 30">
            <a:extLst>
              <a:ext uri="{FF2B5EF4-FFF2-40B4-BE49-F238E27FC236}">
                <a16:creationId xmlns:a16="http://schemas.microsoft.com/office/drawing/2014/main" id="{9818A158-B888-44B0-AE52-8B29FA0EC65B}"/>
              </a:ext>
            </a:extLst>
          </p:cNvPr>
          <p:cNvSpPr txBox="1"/>
          <p:nvPr/>
        </p:nvSpPr>
        <p:spPr>
          <a:xfrm>
            <a:off x="590745" y="2152073"/>
            <a:ext cx="983710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Прочитай текст, заменяя глаголы в скобках на деепричастия. Выпиши в тетрадь все деепричастные обороты, подчеркните их. Укажи тип речи и стиль текста. </a:t>
            </a:r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2017950F-B28D-46FE-9C2D-6849595A9470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80320" y="2908902"/>
            <a:ext cx="9747533" cy="3513196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AB28436C-0655-4CE0-9A82-BAAA331D6878}"/>
              </a:ext>
            </a:extLst>
          </p:cNvPr>
          <p:cNvSpPr txBox="1"/>
          <p:nvPr/>
        </p:nvSpPr>
        <p:spPr>
          <a:xfrm>
            <a:off x="680319" y="2908902"/>
            <a:ext cx="9747533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dirty="0"/>
              <a:t>   Результат действия силы зависит не только от величины этой силы, но и от площади поверхности, перпендикулярно которой она действует.</a:t>
            </a:r>
          </a:p>
          <a:p>
            <a:pPr algn="just"/>
            <a:r>
              <a:rPr lang="ru-RU" dirty="0"/>
              <a:t>   Рассмотрим примеры. По рыхлому снегу человек идет с большим трудом, глубоко (проваливаться) на каждом шагу. Но, (надеть) лыжи, он может идти по снегу, почти не (проваливаться) в него. Почему? На лыжах или без лыж человек действует с одной и той же силой, равной своему весу. Но действие этой силы в обоих случаях различно, потому что различна площадь поверхности, на которую давит человек с лыжами и без лыж. Площадь поверхности лыжи раз в двадцать больше площади подошвы. Поэтому, (стоять) на лыжах, человек действует на каждый квадратный сантиметр площади поверхности снега с силой в двадцать раз меньше, чем (находиться) на снегу без лыж.</a:t>
            </a:r>
          </a:p>
          <a:p>
            <a:pPr algn="just"/>
            <a:r>
              <a:rPr lang="ru-RU" dirty="0"/>
              <a:t>   Значит, от того, какая сила действует на каждую единицу площади поверхности, зависит результат действия силы.</a:t>
            </a:r>
          </a:p>
        </p:txBody>
      </p:sp>
    </p:spTree>
    <p:extLst>
      <p:ext uri="{BB962C8B-B14F-4D97-AF65-F5344CB8AC3E}">
        <p14:creationId xmlns:p14="http://schemas.microsoft.com/office/powerpoint/2010/main" val="39808368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DEC9A549-C1B1-4770-AE73-D750928369A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19564" y="2383576"/>
            <a:ext cx="8609106" cy="3721196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61AFCF1-6498-41AF-B15D-4F171820D4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Задание 3. Проверь себя</a:t>
            </a:r>
          </a:p>
        </p:txBody>
      </p:sp>
      <p:cxnSp>
        <p:nvCxnSpPr>
          <p:cNvPr id="9" name="Прямая соединительная линия 8">
            <a:extLst>
              <a:ext uri="{FF2B5EF4-FFF2-40B4-BE49-F238E27FC236}">
                <a16:creationId xmlns:a16="http://schemas.microsoft.com/office/drawing/2014/main" id="{68EC76B3-4015-4115-8D1D-4C18AABD88AE}"/>
              </a:ext>
            </a:extLst>
          </p:cNvPr>
          <p:cNvCxnSpPr/>
          <p:nvPr/>
        </p:nvCxnSpPr>
        <p:spPr>
          <a:xfrm>
            <a:off x="2355273" y="3685309"/>
            <a:ext cx="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173F3892-572F-467B-8775-64B14544A5C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93715" y="1074222"/>
            <a:ext cx="463336" cy="438950"/>
          </a:xfrm>
          <a:prstGeom prst="rect">
            <a:avLst/>
          </a:prstGeom>
        </p:spPr>
      </p:pic>
      <p:pic>
        <p:nvPicPr>
          <p:cNvPr id="58" name="Рисунок 57">
            <a:hlinkClick r:id="rId4" action="ppaction://hlinksldjump"/>
            <a:extLst>
              <a:ext uri="{FF2B5EF4-FFF2-40B4-BE49-F238E27FC236}">
                <a16:creationId xmlns:a16="http://schemas.microsoft.com/office/drawing/2014/main" id="{2E691053-EBFD-4F68-AC5F-4CFAA616C05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856691" y="6522691"/>
            <a:ext cx="335309" cy="335309"/>
          </a:xfrm>
          <a:prstGeom prst="rect">
            <a:avLst/>
          </a:prstGeom>
        </p:spPr>
      </p:pic>
      <p:pic>
        <p:nvPicPr>
          <p:cNvPr id="59" name="Рисунок 58">
            <a:hlinkClick r:id="rId6" action="ppaction://hlinksldjump"/>
            <a:extLst>
              <a:ext uri="{FF2B5EF4-FFF2-40B4-BE49-F238E27FC236}">
                <a16:creationId xmlns:a16="http://schemas.microsoft.com/office/drawing/2014/main" id="{B9B33428-F181-4401-9FC4-BAED043DF79A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6162" y="6528787"/>
            <a:ext cx="1030313" cy="329213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0E6CE857-56D6-42EA-A86D-E6A6A14A23AA}"/>
              </a:ext>
            </a:extLst>
          </p:cNvPr>
          <p:cNvSpPr txBox="1"/>
          <p:nvPr/>
        </p:nvSpPr>
        <p:spPr>
          <a:xfrm>
            <a:off x="1819564" y="2383576"/>
            <a:ext cx="7204363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Тип речи: рассуждение.</a:t>
            </a:r>
          </a:p>
          <a:p>
            <a:r>
              <a:rPr lang="ru-RU" dirty="0"/>
              <a:t>Стиль текста: научный.</a:t>
            </a:r>
          </a:p>
          <a:p>
            <a:endParaRPr lang="ru-RU" dirty="0"/>
          </a:p>
          <a:p>
            <a:r>
              <a:rPr lang="ru-RU" dirty="0"/>
              <a:t>Идет, проваливаясь на каждом шагу.</a:t>
            </a:r>
          </a:p>
          <a:p>
            <a:endParaRPr lang="ru-RU" dirty="0"/>
          </a:p>
          <a:p>
            <a:r>
              <a:rPr lang="ru-RU" dirty="0"/>
              <a:t>Надев лыжи, может идти.</a:t>
            </a:r>
          </a:p>
          <a:p>
            <a:endParaRPr lang="ru-RU" dirty="0"/>
          </a:p>
          <a:p>
            <a:r>
              <a:rPr lang="ru-RU" dirty="0"/>
              <a:t>Может идти, почти не проваливаясь в него.</a:t>
            </a:r>
          </a:p>
          <a:p>
            <a:endParaRPr lang="ru-RU" dirty="0"/>
          </a:p>
          <a:p>
            <a:r>
              <a:rPr lang="ru-RU" dirty="0"/>
              <a:t>Стоя на лыжах, действует.</a:t>
            </a:r>
          </a:p>
          <a:p>
            <a:endParaRPr lang="ru-RU" dirty="0"/>
          </a:p>
          <a:p>
            <a:r>
              <a:rPr lang="ru-RU" dirty="0"/>
              <a:t>Действует, находясь на снегу без лыж.</a:t>
            </a:r>
          </a:p>
          <a:p>
            <a:endParaRPr lang="ru-RU" dirty="0"/>
          </a:p>
        </p:txBody>
      </p:sp>
      <p:cxnSp>
        <p:nvCxnSpPr>
          <p:cNvPr id="11" name="Прямая соединительная линия 10">
            <a:extLst>
              <a:ext uri="{FF2B5EF4-FFF2-40B4-BE49-F238E27FC236}">
                <a16:creationId xmlns:a16="http://schemas.microsoft.com/office/drawing/2014/main" id="{87939916-4914-4BD6-B3AE-182A5C010810}"/>
              </a:ext>
            </a:extLst>
          </p:cNvPr>
          <p:cNvCxnSpPr/>
          <p:nvPr/>
        </p:nvCxnSpPr>
        <p:spPr>
          <a:xfrm>
            <a:off x="2641600" y="3509818"/>
            <a:ext cx="3186545" cy="0"/>
          </a:xfrm>
          <a:prstGeom prst="line">
            <a:avLst/>
          </a:prstGeom>
          <a:ln>
            <a:solidFill>
              <a:schemeClr val="tx1">
                <a:lumMod val="95000"/>
                <a:lumOff val="5000"/>
              </a:schemeClr>
            </a:solidFill>
            <a:prstDash val="lg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Прямая соединительная линия 38">
            <a:extLst>
              <a:ext uri="{FF2B5EF4-FFF2-40B4-BE49-F238E27FC236}">
                <a16:creationId xmlns:a16="http://schemas.microsoft.com/office/drawing/2014/main" id="{AECC207D-C212-400C-B3AE-85B987D9C8B9}"/>
              </a:ext>
            </a:extLst>
          </p:cNvPr>
          <p:cNvCxnSpPr>
            <a:cxnSpLocks/>
          </p:cNvCxnSpPr>
          <p:nvPr/>
        </p:nvCxnSpPr>
        <p:spPr>
          <a:xfrm>
            <a:off x="3320473" y="4650509"/>
            <a:ext cx="3283527" cy="0"/>
          </a:xfrm>
          <a:prstGeom prst="line">
            <a:avLst/>
          </a:prstGeom>
          <a:ln>
            <a:solidFill>
              <a:schemeClr val="tx1">
                <a:lumMod val="95000"/>
                <a:lumOff val="5000"/>
              </a:schemeClr>
            </a:solidFill>
            <a:prstDash val="lg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Прямая соединительная линия 39">
            <a:extLst>
              <a:ext uri="{FF2B5EF4-FFF2-40B4-BE49-F238E27FC236}">
                <a16:creationId xmlns:a16="http://schemas.microsoft.com/office/drawing/2014/main" id="{0AE9EE25-7206-4D87-AC45-F885C78675B9}"/>
              </a:ext>
            </a:extLst>
          </p:cNvPr>
          <p:cNvCxnSpPr>
            <a:cxnSpLocks/>
          </p:cNvCxnSpPr>
          <p:nvPr/>
        </p:nvCxnSpPr>
        <p:spPr>
          <a:xfrm>
            <a:off x="3117273" y="5749637"/>
            <a:ext cx="2978727" cy="0"/>
          </a:xfrm>
          <a:prstGeom prst="line">
            <a:avLst/>
          </a:prstGeom>
          <a:ln>
            <a:solidFill>
              <a:schemeClr val="tx1">
                <a:lumMod val="95000"/>
                <a:lumOff val="5000"/>
              </a:schemeClr>
            </a:solidFill>
            <a:prstDash val="lg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Прямая соединительная линия 42">
            <a:extLst>
              <a:ext uri="{FF2B5EF4-FFF2-40B4-BE49-F238E27FC236}">
                <a16:creationId xmlns:a16="http://schemas.microsoft.com/office/drawing/2014/main" id="{B258E7BF-E682-4C21-982C-DF33A64344F4}"/>
              </a:ext>
            </a:extLst>
          </p:cNvPr>
          <p:cNvCxnSpPr>
            <a:cxnSpLocks/>
          </p:cNvCxnSpPr>
          <p:nvPr/>
        </p:nvCxnSpPr>
        <p:spPr>
          <a:xfrm>
            <a:off x="1930400" y="4124037"/>
            <a:ext cx="1390073" cy="0"/>
          </a:xfrm>
          <a:prstGeom prst="line">
            <a:avLst/>
          </a:prstGeom>
          <a:ln>
            <a:solidFill>
              <a:schemeClr val="tx1">
                <a:lumMod val="95000"/>
                <a:lumOff val="5000"/>
              </a:schemeClr>
            </a:solidFill>
            <a:prstDash val="lg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Прямая соединительная линия 43">
            <a:extLst>
              <a:ext uri="{FF2B5EF4-FFF2-40B4-BE49-F238E27FC236}">
                <a16:creationId xmlns:a16="http://schemas.microsoft.com/office/drawing/2014/main" id="{DC5E8248-133C-4773-8014-6C84662AF89C}"/>
              </a:ext>
            </a:extLst>
          </p:cNvPr>
          <p:cNvCxnSpPr>
            <a:cxnSpLocks/>
          </p:cNvCxnSpPr>
          <p:nvPr/>
        </p:nvCxnSpPr>
        <p:spPr>
          <a:xfrm>
            <a:off x="1930400" y="5190837"/>
            <a:ext cx="1588655" cy="0"/>
          </a:xfrm>
          <a:prstGeom prst="line">
            <a:avLst/>
          </a:prstGeom>
          <a:ln>
            <a:solidFill>
              <a:schemeClr val="tx1">
                <a:lumMod val="95000"/>
                <a:lumOff val="5000"/>
              </a:schemeClr>
            </a:solidFill>
            <a:prstDash val="lg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488853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E8CD9BF9-8123-409F-9132-387F0206560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93627" y="6351988"/>
            <a:ext cx="727383" cy="430122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BEA4407-682E-4DBD-9BC5-F6E2F663B3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Деепричастный оборот. Тест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E8F1617-7C37-4C1D-BF1A-3B4D8C82A5BD}"/>
              </a:ext>
            </a:extLst>
          </p:cNvPr>
          <p:cNvSpPr txBox="1"/>
          <p:nvPr/>
        </p:nvSpPr>
        <p:spPr>
          <a:xfrm>
            <a:off x="11229970" y="970531"/>
            <a:ext cx="5634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/>
              <a:t>2</a:t>
            </a:r>
          </a:p>
        </p:txBody>
      </p:sp>
      <p:pic>
        <p:nvPicPr>
          <p:cNvPr id="5" name="Рисунок 4">
            <a:hlinkClick r:id="rId3" action="ppaction://hlinksldjump"/>
            <a:extLst>
              <a:ext uri="{FF2B5EF4-FFF2-40B4-BE49-F238E27FC236}">
                <a16:creationId xmlns:a16="http://schemas.microsoft.com/office/drawing/2014/main" id="{C0F03FFC-C5C3-4010-ABAB-0C06260F464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229970" y="6351988"/>
            <a:ext cx="1054699" cy="506012"/>
          </a:xfrm>
          <a:prstGeom prst="rect">
            <a:avLst/>
          </a:prstGeom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F8B01E23-6FEA-4273-B756-2CBF8B8D0046}"/>
              </a:ext>
            </a:extLst>
          </p:cNvPr>
          <p:cNvSpPr/>
          <p:nvPr/>
        </p:nvSpPr>
        <p:spPr>
          <a:xfrm>
            <a:off x="680320" y="2253673"/>
            <a:ext cx="3670007" cy="3094182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1. Выбери правильный ответ:</a:t>
            </a:r>
          </a:p>
          <a:p>
            <a:pPr algn="ctr"/>
            <a:r>
              <a:rPr lang="ru-RU" dirty="0">
                <a:solidFill>
                  <a:schemeClr val="tx1"/>
                </a:solidFill>
              </a:rPr>
              <a:t> </a:t>
            </a:r>
          </a:p>
          <a:p>
            <a:pPr algn="ctr"/>
            <a:r>
              <a:rPr lang="ru-RU" dirty="0">
                <a:solidFill>
                  <a:schemeClr val="tx1"/>
                </a:solidFill>
              </a:rPr>
              <a:t>А) Деепричастный оборот </a:t>
            </a:r>
          </a:p>
          <a:p>
            <a:pPr algn="ctr"/>
            <a:r>
              <a:rPr lang="ru-RU" dirty="0">
                <a:solidFill>
                  <a:schemeClr val="tx1"/>
                </a:solidFill>
              </a:rPr>
              <a:t>не обособляется.</a:t>
            </a:r>
          </a:p>
          <a:p>
            <a:pPr algn="ctr"/>
            <a:r>
              <a:rPr lang="ru-RU" dirty="0">
                <a:solidFill>
                  <a:schemeClr val="tx1"/>
                </a:solidFill>
              </a:rPr>
              <a:t>Б) Деепричастный оборот обособляется с двух сторон.</a:t>
            </a:r>
          </a:p>
          <a:p>
            <a:pPr algn="ctr"/>
            <a:r>
              <a:rPr lang="ru-RU" dirty="0">
                <a:solidFill>
                  <a:schemeClr val="tx1"/>
                </a:solidFill>
              </a:rPr>
              <a:t>В) Запятая ставится только после деепричастного оборота.</a:t>
            </a:r>
          </a:p>
          <a:p>
            <a:pPr algn="ctr"/>
            <a:r>
              <a:rPr lang="ru-RU" dirty="0">
                <a:solidFill>
                  <a:schemeClr val="tx1"/>
                </a:solidFill>
              </a:rPr>
              <a:t>Г) Запятая ставится только перед деепричастным оборотом.</a:t>
            </a: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42EBFC56-E4DC-48E1-9B5A-B4D33DC8C598}"/>
              </a:ext>
            </a:extLst>
          </p:cNvPr>
          <p:cNvSpPr/>
          <p:nvPr/>
        </p:nvSpPr>
        <p:spPr>
          <a:xfrm>
            <a:off x="4550357" y="2253673"/>
            <a:ext cx="3408219" cy="1468582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2. Обособляется ли деепричастие, если оно не имеет зависимых слов?</a:t>
            </a:r>
          </a:p>
          <a:p>
            <a:pPr algn="ctr"/>
            <a:endParaRPr lang="ru-RU" dirty="0">
              <a:solidFill>
                <a:schemeClr val="tx1"/>
              </a:solidFill>
            </a:endParaRPr>
          </a:p>
          <a:p>
            <a:pPr algn="ctr"/>
            <a:r>
              <a:rPr lang="ru-RU" dirty="0">
                <a:solidFill>
                  <a:schemeClr val="tx1"/>
                </a:solidFill>
              </a:rPr>
              <a:t>А) Да Б) Нет</a:t>
            </a:r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E5103809-700B-4F9D-8B22-B181AEA00F8A}"/>
              </a:ext>
            </a:extLst>
          </p:cNvPr>
          <p:cNvSpPr/>
          <p:nvPr/>
        </p:nvSpPr>
        <p:spPr>
          <a:xfrm>
            <a:off x="8103460" y="2253673"/>
            <a:ext cx="3408219" cy="3094182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3. Каким членом предложения является деепричастный оборот:</a:t>
            </a:r>
          </a:p>
          <a:p>
            <a:pPr algn="ctr"/>
            <a:endParaRPr lang="ru-RU" dirty="0">
              <a:solidFill>
                <a:schemeClr val="tx1"/>
              </a:solidFill>
            </a:endParaRPr>
          </a:p>
          <a:p>
            <a:pPr algn="ctr"/>
            <a:r>
              <a:rPr lang="ru-RU" dirty="0">
                <a:solidFill>
                  <a:schemeClr val="tx1"/>
                </a:solidFill>
              </a:rPr>
              <a:t>А) Дополнением</a:t>
            </a:r>
          </a:p>
          <a:p>
            <a:pPr algn="ctr"/>
            <a:r>
              <a:rPr lang="ru-RU" dirty="0">
                <a:solidFill>
                  <a:schemeClr val="tx1"/>
                </a:solidFill>
              </a:rPr>
              <a:t>Б) Обстоятельством</a:t>
            </a:r>
          </a:p>
          <a:p>
            <a:pPr algn="ctr"/>
            <a:r>
              <a:rPr lang="ru-RU" dirty="0">
                <a:solidFill>
                  <a:schemeClr val="tx1"/>
                </a:solidFill>
              </a:rPr>
              <a:t>В) Определением</a:t>
            </a:r>
          </a:p>
          <a:p>
            <a:pPr algn="ctr"/>
            <a:r>
              <a:rPr lang="ru-RU" dirty="0">
                <a:solidFill>
                  <a:schemeClr val="tx1"/>
                </a:solidFill>
              </a:rPr>
              <a:t>Г) Деепричастный оборот не является членом предложения</a:t>
            </a:r>
          </a:p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6F37C920-5D33-4354-8BB4-477F7226BC37}"/>
              </a:ext>
            </a:extLst>
          </p:cNvPr>
          <p:cNvSpPr/>
          <p:nvPr/>
        </p:nvSpPr>
        <p:spPr>
          <a:xfrm>
            <a:off x="4550357" y="3800763"/>
            <a:ext cx="3408219" cy="1547091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4. Сформулируйте определение, деепричастный оборот – это …</a:t>
            </a:r>
          </a:p>
        </p:txBody>
      </p:sp>
    </p:spTree>
    <p:extLst>
      <p:ext uri="{BB962C8B-B14F-4D97-AF65-F5344CB8AC3E}">
        <p14:creationId xmlns:p14="http://schemas.microsoft.com/office/powerpoint/2010/main" val="9108367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BEA4407-682E-4DBD-9BC5-F6E2F663B3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Ключ к тесту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E8F1617-7C37-4C1D-BF1A-3B4D8C82A5BD}"/>
              </a:ext>
            </a:extLst>
          </p:cNvPr>
          <p:cNvSpPr txBox="1"/>
          <p:nvPr/>
        </p:nvSpPr>
        <p:spPr>
          <a:xfrm>
            <a:off x="11229970" y="970531"/>
            <a:ext cx="5634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/>
              <a:t>2</a:t>
            </a:r>
          </a:p>
        </p:txBody>
      </p:sp>
      <p:pic>
        <p:nvPicPr>
          <p:cNvPr id="4" name="Рисунок 3" descr="Возврат">
            <a:hlinkClick r:id="rId2" action="ppaction://hlinksldjump"/>
            <a:extLst>
              <a:ext uri="{FF2B5EF4-FFF2-40B4-BE49-F238E27FC236}">
                <a16:creationId xmlns:a16="http://schemas.microsoft.com/office/drawing/2014/main" id="{8C0DE73B-351D-48EC-B374-B57470915D86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11817927" y="6483927"/>
            <a:ext cx="374073" cy="374073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1CD04CC4-1450-4B5C-98BD-E41A36DE9509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26516" t="40269" r="10227" b="25791"/>
          <a:stretch/>
        </p:blipFill>
        <p:spPr>
          <a:xfrm rot="421700">
            <a:off x="3482138" y="2940160"/>
            <a:ext cx="8145279" cy="2458216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1500F385-E1BB-4B85-8077-E0847C4D5286}"/>
              </a:ext>
            </a:extLst>
          </p:cNvPr>
          <p:cNvSpPr txBox="1"/>
          <p:nvPr/>
        </p:nvSpPr>
        <p:spPr>
          <a:xfrm rot="21293365">
            <a:off x="3904335" y="5335998"/>
            <a:ext cx="447150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/>
              <a:t>Деепричастный оборот - это речевая конструкция, состоящая из деепричастия и зависимых от него слов!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988660A8-7F9E-4DF4-BE63-EFD5C2920E31}"/>
              </a:ext>
            </a:extLst>
          </p:cNvPr>
          <p:cNvPicPr>
            <a:picLocks noChangeAspect="1"/>
          </p:cNvPicPr>
          <p:nvPr/>
        </p:nvPicPr>
        <p:blipFill>
          <a:blip r:embed="rId6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876211" y="3353800"/>
            <a:ext cx="372517" cy="353599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3D8CBEBE-22E0-4CAF-9D43-6DCD21EBCCC2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136707" y="3786287"/>
            <a:ext cx="298566" cy="283883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1EFBAA92-040A-4430-B9FC-74471E644B4D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355220" y="4248727"/>
            <a:ext cx="334084" cy="317654"/>
          </a:xfrm>
          <a:prstGeom prst="rect">
            <a:avLst/>
          </a:prstGeom>
        </p:spPr>
      </p:pic>
      <p:pic>
        <p:nvPicPr>
          <p:cNvPr id="2052" name="Picture 4" descr="https://pbs.twimg.com/media/C_zCkS4WsAAchX4.png">
            <a:extLst>
              <a:ext uri="{FF2B5EF4-FFF2-40B4-BE49-F238E27FC236}">
                <a16:creationId xmlns:a16="http://schemas.microsoft.com/office/drawing/2014/main" id="{4590841A-4C91-43DF-8281-1CA98D9BA86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hq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398109" flipV="1">
            <a:off x="6346019" y="4741269"/>
            <a:ext cx="711730" cy="5453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https://www.pngarts.com/files/4/Timon-PNG-Image-Background.png">
            <a:extLst>
              <a:ext uri="{FF2B5EF4-FFF2-40B4-BE49-F238E27FC236}">
                <a16:creationId xmlns:a16="http://schemas.microsoft.com/office/drawing/2014/main" id="{BB318B07-817C-457D-A9AE-087DDB18501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524" b="91783" l="1050" r="89764">
                        <a14:foregroundMark x1="30052" y1="13287" x2="19029" y2="14161"/>
                        <a14:foregroundMark x1="19029" y1="14161" x2="9186" y2="11014"/>
                        <a14:foregroundMark x1="9186" y1="11014" x2="20210" y2="874"/>
                        <a14:foregroundMark x1="20210" y1="874" x2="26247" y2="11014"/>
                        <a14:foregroundMark x1="26247" y1="11014" x2="26115" y2="11888"/>
                        <a14:foregroundMark x1="9580" y1="23427" x2="15092" y2="46853"/>
                        <a14:foregroundMark x1="15092" y1="46853" x2="14304" y2="77098"/>
                        <a14:foregroundMark x1="14304" y1="77098" x2="8530" y2="86888"/>
                        <a14:foregroundMark x1="8530" y1="86888" x2="3806" y2="73951"/>
                        <a14:foregroundMark x1="3806" y1="73951" x2="1181" y2="35140"/>
                        <a14:foregroundMark x1="1181" y1="35140" x2="11155" y2="21154"/>
                        <a14:foregroundMark x1="11155" y1="21154" x2="12598" y2="24650"/>
                        <a14:foregroundMark x1="38189" y1="72727" x2="26247" y2="77448"/>
                        <a14:foregroundMark x1="26247" y1="77448" x2="20341" y2="86713"/>
                        <a14:foregroundMark x1="20341" y1="86713" x2="28215" y2="98077"/>
                        <a14:foregroundMark x1="28215" y1="98077" x2="53412" y2="96853"/>
                        <a14:foregroundMark x1="53412" y1="96853" x2="72310" y2="91783"/>
                        <a14:foregroundMark x1="72310" y1="91783" x2="67060" y2="79895"/>
                        <a14:foregroundMark x1="67060" y1="79895" x2="35696" y2="73427"/>
                        <a14:foregroundMark x1="35696" y1="73427" x2="20079" y2="79196"/>
                        <a14:backgroundMark x1="84514" y1="43706" x2="98688" y2="25524"/>
                        <a14:backgroundMark x1="98688" y1="25524" x2="98556" y2="21853"/>
                        <a14:backgroundMark x1="16404" y1="874" x2="18373" y2="17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19211">
            <a:off x="-131264" y="2418013"/>
            <a:ext cx="5300806" cy="39790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922556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0111A57-78B8-45CB-BD42-13997E23BC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Творческое задание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2F28290D-6210-4A63-BE1B-959F8274F41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92161" y="820579"/>
            <a:ext cx="792549" cy="963251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39B90B03-CD76-40BD-8787-C12B3243C55B}"/>
              </a:ext>
            </a:extLst>
          </p:cNvPr>
          <p:cNvSpPr txBox="1"/>
          <p:nvPr/>
        </p:nvSpPr>
        <p:spPr>
          <a:xfrm>
            <a:off x="818034" y="2435283"/>
            <a:ext cx="9613861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Помоги </a:t>
            </a:r>
            <a:r>
              <a:rPr lang="ru-RU" dirty="0" err="1"/>
              <a:t>Тимону</a:t>
            </a:r>
            <a:r>
              <a:rPr lang="ru-RU" dirty="0"/>
              <a:t> составить предложения по следующим схемам:</a:t>
            </a:r>
          </a:p>
          <a:p>
            <a:endParaRPr lang="ru-RU" dirty="0"/>
          </a:p>
          <a:p>
            <a:r>
              <a:rPr lang="ru-RU" dirty="0"/>
              <a:t>1.                                                                ,                .</a:t>
            </a:r>
          </a:p>
          <a:p>
            <a:endParaRPr lang="ru-RU" dirty="0"/>
          </a:p>
          <a:p>
            <a:r>
              <a:rPr lang="ru-RU" dirty="0"/>
              <a:t>2.                    ,                                                             .</a:t>
            </a:r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2C0D5CBC-93D9-48ED-9564-A0C26A6E434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flipV="1">
            <a:off x="1292802" y="3051854"/>
            <a:ext cx="976745" cy="244186"/>
          </a:xfrm>
          <a:prstGeom prst="rect">
            <a:avLst/>
          </a:prstGeom>
        </p:spPr>
      </p:pic>
      <p:cxnSp>
        <p:nvCxnSpPr>
          <p:cNvPr id="15" name="Прямая соединительная линия 14">
            <a:extLst>
              <a:ext uri="{FF2B5EF4-FFF2-40B4-BE49-F238E27FC236}">
                <a16:creationId xmlns:a16="http://schemas.microsoft.com/office/drawing/2014/main" id="{F0FE6C6A-6605-4BF7-BB85-D9543169F1A0}"/>
              </a:ext>
            </a:extLst>
          </p:cNvPr>
          <p:cNvCxnSpPr/>
          <p:nvPr/>
        </p:nvCxnSpPr>
        <p:spPr>
          <a:xfrm>
            <a:off x="2269547" y="3296040"/>
            <a:ext cx="926235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>
            <a:extLst>
              <a:ext uri="{FF2B5EF4-FFF2-40B4-BE49-F238E27FC236}">
                <a16:creationId xmlns:a16="http://schemas.microsoft.com/office/drawing/2014/main" id="{375D8829-272C-4CC8-8802-5BC55F6F0716}"/>
              </a:ext>
            </a:extLst>
          </p:cNvPr>
          <p:cNvCxnSpPr/>
          <p:nvPr/>
        </p:nvCxnSpPr>
        <p:spPr>
          <a:xfrm>
            <a:off x="3306618" y="3296040"/>
            <a:ext cx="1052946" cy="0"/>
          </a:xfrm>
          <a:prstGeom prst="line">
            <a:avLst/>
          </a:prstGeom>
          <a:ln>
            <a:solidFill>
              <a:schemeClr val="tx1">
                <a:lumMod val="95000"/>
                <a:lumOff val="5000"/>
              </a:schemeClr>
            </a:solidFill>
            <a:prstDash val="lg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>
            <a:extLst>
              <a:ext uri="{FF2B5EF4-FFF2-40B4-BE49-F238E27FC236}">
                <a16:creationId xmlns:a16="http://schemas.microsoft.com/office/drawing/2014/main" id="{BDF3F778-1E3F-4340-B87C-3F9C468AC09E}"/>
              </a:ext>
            </a:extLst>
          </p:cNvPr>
          <p:cNvCxnSpPr/>
          <p:nvPr/>
        </p:nvCxnSpPr>
        <p:spPr>
          <a:xfrm>
            <a:off x="4516582" y="3296040"/>
            <a:ext cx="905163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>
            <a:extLst>
              <a:ext uri="{FF2B5EF4-FFF2-40B4-BE49-F238E27FC236}">
                <a16:creationId xmlns:a16="http://schemas.microsoft.com/office/drawing/2014/main" id="{326B095E-5E75-4749-BF3F-E49A39B59EF5}"/>
              </a:ext>
            </a:extLst>
          </p:cNvPr>
          <p:cNvCxnSpPr/>
          <p:nvPr/>
        </p:nvCxnSpPr>
        <p:spPr>
          <a:xfrm>
            <a:off x="4516582" y="3352205"/>
            <a:ext cx="905163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>
            <a:extLst>
              <a:ext uri="{FF2B5EF4-FFF2-40B4-BE49-F238E27FC236}">
                <a16:creationId xmlns:a16="http://schemas.microsoft.com/office/drawing/2014/main" id="{797988CA-66E4-43C6-BCB8-B280C07B2AD0}"/>
              </a:ext>
            </a:extLst>
          </p:cNvPr>
          <p:cNvCxnSpPr/>
          <p:nvPr/>
        </p:nvCxnSpPr>
        <p:spPr>
          <a:xfrm>
            <a:off x="5643418" y="3296040"/>
            <a:ext cx="905163" cy="0"/>
          </a:xfrm>
          <a:prstGeom prst="line">
            <a:avLst/>
          </a:prstGeom>
          <a:ln>
            <a:prstDash val="lgDashDot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>
            <a:extLst>
              <a:ext uri="{FF2B5EF4-FFF2-40B4-BE49-F238E27FC236}">
                <a16:creationId xmlns:a16="http://schemas.microsoft.com/office/drawing/2014/main" id="{6FE30529-8FC0-4F8F-8BB3-87BD53C81014}"/>
              </a:ext>
            </a:extLst>
          </p:cNvPr>
          <p:cNvCxnSpPr/>
          <p:nvPr/>
        </p:nvCxnSpPr>
        <p:spPr>
          <a:xfrm>
            <a:off x="5569527" y="3124201"/>
            <a:ext cx="0" cy="171839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24" name="Рисунок 23">
            <a:extLst>
              <a:ext uri="{FF2B5EF4-FFF2-40B4-BE49-F238E27FC236}">
                <a16:creationId xmlns:a16="http://schemas.microsoft.com/office/drawing/2014/main" id="{47C56FB6-A9A9-4AE7-AD62-5B9F471E804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610278" y="3113144"/>
            <a:ext cx="12193" cy="182896"/>
          </a:xfrm>
          <a:prstGeom prst="rect">
            <a:avLst/>
          </a:prstGeom>
        </p:spPr>
      </p:pic>
      <p:cxnSp>
        <p:nvCxnSpPr>
          <p:cNvPr id="25" name="Прямая соединительная линия 24">
            <a:extLst>
              <a:ext uri="{FF2B5EF4-FFF2-40B4-BE49-F238E27FC236}">
                <a16:creationId xmlns:a16="http://schemas.microsoft.com/office/drawing/2014/main" id="{D9620AD3-356C-4D37-ABFE-AED3FAA1B5F6}"/>
              </a:ext>
            </a:extLst>
          </p:cNvPr>
          <p:cNvCxnSpPr/>
          <p:nvPr/>
        </p:nvCxnSpPr>
        <p:spPr>
          <a:xfrm>
            <a:off x="1405369" y="3751167"/>
            <a:ext cx="905163" cy="0"/>
          </a:xfrm>
          <a:prstGeom prst="line">
            <a:avLst/>
          </a:prstGeom>
          <a:ln>
            <a:prstDash val="lgDashDot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6" name="Прямая соединительная линия 25">
            <a:extLst>
              <a:ext uri="{FF2B5EF4-FFF2-40B4-BE49-F238E27FC236}">
                <a16:creationId xmlns:a16="http://schemas.microsoft.com/office/drawing/2014/main" id="{1C006842-F736-4E7E-A370-84C4BBD656EC}"/>
              </a:ext>
            </a:extLst>
          </p:cNvPr>
          <p:cNvCxnSpPr/>
          <p:nvPr/>
        </p:nvCxnSpPr>
        <p:spPr>
          <a:xfrm>
            <a:off x="1364384" y="3581401"/>
            <a:ext cx="0" cy="171839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7" name="Прямая соединительная линия 26">
            <a:extLst>
              <a:ext uri="{FF2B5EF4-FFF2-40B4-BE49-F238E27FC236}">
                <a16:creationId xmlns:a16="http://schemas.microsoft.com/office/drawing/2014/main" id="{E856DC10-960D-4C59-B85A-A025FB44623F}"/>
              </a:ext>
            </a:extLst>
          </p:cNvPr>
          <p:cNvCxnSpPr/>
          <p:nvPr/>
        </p:nvCxnSpPr>
        <p:spPr>
          <a:xfrm>
            <a:off x="2401455" y="3581401"/>
            <a:ext cx="0" cy="171839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28" name="Рисунок 27">
            <a:extLst>
              <a:ext uri="{FF2B5EF4-FFF2-40B4-BE49-F238E27FC236}">
                <a16:creationId xmlns:a16="http://schemas.microsoft.com/office/drawing/2014/main" id="{2A47498F-A130-4D4F-805D-C3DE9DC3137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489781" y="3562259"/>
            <a:ext cx="975445" cy="243861"/>
          </a:xfrm>
          <a:prstGeom prst="rect">
            <a:avLst/>
          </a:prstGeom>
        </p:spPr>
      </p:pic>
      <p:cxnSp>
        <p:nvCxnSpPr>
          <p:cNvPr id="29" name="Прямая соединительная линия 28">
            <a:extLst>
              <a:ext uri="{FF2B5EF4-FFF2-40B4-BE49-F238E27FC236}">
                <a16:creationId xmlns:a16="http://schemas.microsoft.com/office/drawing/2014/main" id="{246796DF-D35C-4691-BFEB-1F93BB757BA0}"/>
              </a:ext>
            </a:extLst>
          </p:cNvPr>
          <p:cNvCxnSpPr/>
          <p:nvPr/>
        </p:nvCxnSpPr>
        <p:spPr>
          <a:xfrm>
            <a:off x="3433329" y="3756516"/>
            <a:ext cx="926235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30" name="Рисунок 29">
            <a:extLst>
              <a:ext uri="{FF2B5EF4-FFF2-40B4-BE49-F238E27FC236}">
                <a16:creationId xmlns:a16="http://schemas.microsoft.com/office/drawing/2014/main" id="{932F9265-DD7C-4469-AB85-71DB7EC579FF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475101" y="3671996"/>
            <a:ext cx="932769" cy="12193"/>
          </a:xfrm>
          <a:prstGeom prst="rect">
            <a:avLst/>
          </a:prstGeom>
        </p:spPr>
      </p:pic>
      <p:pic>
        <p:nvPicPr>
          <p:cNvPr id="31" name="Рисунок 30">
            <a:extLst>
              <a:ext uri="{FF2B5EF4-FFF2-40B4-BE49-F238E27FC236}">
                <a16:creationId xmlns:a16="http://schemas.microsoft.com/office/drawing/2014/main" id="{CB90F539-A086-4CA3-8F52-BDD72FF03EA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475102" y="3751167"/>
            <a:ext cx="932769" cy="12193"/>
          </a:xfrm>
          <a:prstGeom prst="rect">
            <a:avLst/>
          </a:prstGeom>
        </p:spPr>
      </p:pic>
      <p:cxnSp>
        <p:nvCxnSpPr>
          <p:cNvPr id="32" name="Прямая соединительная линия 31">
            <a:extLst>
              <a:ext uri="{FF2B5EF4-FFF2-40B4-BE49-F238E27FC236}">
                <a16:creationId xmlns:a16="http://schemas.microsoft.com/office/drawing/2014/main" id="{20D017CE-1896-4BC7-B0D5-E015B0949B77}"/>
              </a:ext>
            </a:extLst>
          </p:cNvPr>
          <p:cNvCxnSpPr/>
          <p:nvPr/>
        </p:nvCxnSpPr>
        <p:spPr>
          <a:xfrm>
            <a:off x="5557332" y="3751167"/>
            <a:ext cx="1052946" cy="0"/>
          </a:xfrm>
          <a:prstGeom prst="line">
            <a:avLst/>
          </a:prstGeom>
          <a:ln>
            <a:solidFill>
              <a:schemeClr val="tx1">
                <a:lumMod val="95000"/>
                <a:lumOff val="5000"/>
              </a:schemeClr>
            </a:solidFill>
            <a:prstDash val="lg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4" name="Рисунок 33" descr="Возврат">
            <a:hlinkClick r:id="rId8" action="ppaction://hlinksldjump"/>
            <a:extLst>
              <a:ext uri="{FF2B5EF4-FFF2-40B4-BE49-F238E27FC236}">
                <a16:creationId xmlns:a16="http://schemas.microsoft.com/office/drawing/2014/main" id="{17F75F41-007B-4451-81D5-AA249A744F22}"/>
              </a:ext>
            </a:extLst>
          </p:cNvPr>
          <p:cNvPicPr>
            <a:picLocks noChangeAspect="1"/>
          </p:cNvPicPr>
          <p:nvPr/>
        </p:nvPicPr>
        <p:blipFill>
          <a:blip r:embed="rId9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0"/>
              </a:ext>
            </a:extLst>
          </a:blip>
          <a:stretch>
            <a:fillRect/>
          </a:stretch>
        </p:blipFill>
        <p:spPr>
          <a:xfrm>
            <a:off x="11734800" y="6400800"/>
            <a:ext cx="457200" cy="457200"/>
          </a:xfrm>
          <a:prstGeom prst="rect">
            <a:avLst/>
          </a:prstGeom>
        </p:spPr>
      </p:pic>
      <p:pic>
        <p:nvPicPr>
          <p:cNvPr id="1028" name="Picture 4" descr="http://orig04.deviantart.net/41a6/f/2013/190/1/f/timon__the_lion_king__by_imageconstructor-d6coeuf.png">
            <a:extLst>
              <a:ext uri="{FF2B5EF4-FFF2-40B4-BE49-F238E27FC236}">
                <a16:creationId xmlns:a16="http://schemas.microsoft.com/office/drawing/2014/main" id="{AAD7A82D-5BD4-4354-A54D-B8DCCDEB850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697004" flipH="1">
            <a:off x="8941425" y="4078346"/>
            <a:ext cx="2980942" cy="27242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989853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CBEBB3A5-A836-4E8E-BFAB-DEB05A46C91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41904" y="2363356"/>
            <a:ext cx="4450466" cy="75597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BEA4407-682E-4DBD-9BC5-F6E2F663B3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Раздельное написание не с деепричастиями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094E7610-A5D7-4FA4-BB6D-7AE38A9B41AC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70000"/>
          </a:blip>
          <a:stretch>
            <a:fillRect/>
          </a:stretch>
        </p:blipFill>
        <p:spPr>
          <a:xfrm>
            <a:off x="5921239" y="3548801"/>
            <a:ext cx="4450466" cy="75597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7E8F1617-7C37-4C1D-BF1A-3B4D8C82A5BD}"/>
              </a:ext>
            </a:extLst>
          </p:cNvPr>
          <p:cNvSpPr txBox="1"/>
          <p:nvPr/>
        </p:nvSpPr>
        <p:spPr>
          <a:xfrm>
            <a:off x="11229970" y="970531"/>
            <a:ext cx="5634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/>
              <a:t>3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57DD9E47-4ECE-468E-AC66-CE719A96582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41904" y="5825584"/>
            <a:ext cx="4450466" cy="755970"/>
          </a:xfrm>
          <a:prstGeom prst="rect">
            <a:avLst/>
          </a:prstGeom>
        </p:spPr>
      </p:pic>
      <p:pic>
        <p:nvPicPr>
          <p:cNvPr id="8" name="Рисунок 7">
            <a:hlinkClick r:id="rId4" action="ppaction://hlinksldjump"/>
            <a:extLst>
              <a:ext uri="{FF2B5EF4-FFF2-40B4-BE49-F238E27FC236}">
                <a16:creationId xmlns:a16="http://schemas.microsoft.com/office/drawing/2014/main" id="{10B346F2-F469-45AF-9AD6-5453020988D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1166" y="6434402"/>
            <a:ext cx="1274174" cy="359695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1D180E9D-295F-4ABD-8FE5-EED2EF274D8D}"/>
              </a:ext>
            </a:extLst>
          </p:cNvPr>
          <p:cNvSpPr txBox="1"/>
          <p:nvPr/>
        </p:nvSpPr>
        <p:spPr>
          <a:xfrm>
            <a:off x="5941904" y="2484582"/>
            <a:ext cx="443345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>
                <a:hlinkClick r:id="rId6" action="ppaction://hlinksldjump"/>
              </a:rPr>
              <a:t>Теория</a:t>
            </a:r>
            <a:endParaRPr lang="ru-RU" sz="2400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28345A03-B848-4EFA-8EB6-A6A16C4BBD64}"/>
              </a:ext>
            </a:extLst>
          </p:cNvPr>
          <p:cNvSpPr txBox="1"/>
          <p:nvPr/>
        </p:nvSpPr>
        <p:spPr>
          <a:xfrm>
            <a:off x="5941904" y="3642909"/>
            <a:ext cx="44504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>
                <a:hlinkClick r:id="rId7" action="ppaction://hlinksldjump"/>
              </a:rPr>
              <a:t>Практика</a:t>
            </a:r>
            <a:endParaRPr lang="ru-RU" sz="2400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221451C8-EE37-423E-83D2-911A66FDDA11}"/>
              </a:ext>
            </a:extLst>
          </p:cNvPr>
          <p:cNvSpPr txBox="1"/>
          <p:nvPr/>
        </p:nvSpPr>
        <p:spPr>
          <a:xfrm>
            <a:off x="5941904" y="5972736"/>
            <a:ext cx="44711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>
                <a:hlinkClick r:id="rId8" action="ppaction://hlinksldjump"/>
              </a:rPr>
              <a:t>Тестирование</a:t>
            </a:r>
            <a:endParaRPr lang="ru-RU" sz="2400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28CC6F13-3129-4FDD-AE34-02442F45435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21239" y="4687192"/>
            <a:ext cx="4450466" cy="75597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DD86A644-83B6-4D13-AAC2-E25EC8947985}"/>
              </a:ext>
            </a:extLst>
          </p:cNvPr>
          <p:cNvSpPr txBox="1"/>
          <p:nvPr/>
        </p:nvSpPr>
        <p:spPr>
          <a:xfrm>
            <a:off x="5921239" y="4834344"/>
            <a:ext cx="44504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>
                <a:hlinkClick r:id="rId9" action="ppaction://hlinksldjump"/>
              </a:rPr>
              <a:t>Творческое задание</a:t>
            </a:r>
            <a:endParaRPr lang="ru-RU" sz="2400" dirty="0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F22E16A3-02DD-4A34-B1AE-69C26030F736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10000" b="99833" l="8500" r="96500">
                        <a14:foregroundMark x1="24417" y1="28253" x2="17833" y2="30000"/>
                        <a14:foregroundMark x1="15021" y1="33779" x2="14128" y2="34979"/>
                        <a14:foregroundMark x1="17833" y1="30000" x2="17214" y2="30831"/>
                        <a14:foregroundMark x1="10862" y1="44062" x2="8500" y2="54000"/>
                        <a14:foregroundMark x1="8500" y1="54000" x2="16389" y2="55092"/>
                        <a14:foregroundMark x1="79788" y1="41516" x2="78333" y2="39333"/>
                        <a14:foregroundMark x1="78333" y1="39333" x2="79559" y2="28302"/>
                        <a14:foregroundMark x1="43794" y1="83992" x2="23833" y2="80833"/>
                        <a14:foregroundMark x1="23833" y1="80833" x2="22544" y2="83079"/>
                        <a14:foregroundMark x1="22879" y1="96805" x2="23500" y2="97833"/>
                        <a14:foregroundMark x1="26076" y1="97818" x2="41629" y2="97729"/>
                        <a14:foregroundMark x1="23500" y1="97833" x2="25253" y2="97823"/>
                        <a14:foregroundMark x1="43791" y1="84009" x2="41500" y2="83833"/>
                        <a14:foregroundMark x1="41500" y1="83833" x2="41500" y2="83833"/>
                        <a14:foregroundMark x1="27327" y1="95079" x2="34167" y2="96000"/>
                        <a14:foregroundMark x1="34167" y1="96000" x2="42018" y2="95260"/>
                        <a14:foregroundMark x1="79333" y1="24333" x2="82667" y2="28500"/>
                        <a14:foregroundMark x1="95333" y1="44500" x2="95833" y2="45333"/>
                        <a14:foregroundMark x1="95000" y1="43667" x2="96000" y2="45833"/>
                        <a14:foregroundMark x1="96000" y1="45833" x2="96000" y2="48667"/>
                        <a14:foregroundMark x1="96226" y1="46333" x2="96500" y2="48667"/>
                        <a14:foregroundMark x1="80333" y1="24000" x2="79500" y2="24000"/>
                        <a14:foregroundMark x1="83000" y1="28667" x2="82833" y2="28167"/>
                        <a14:foregroundMark x1="83167" y1="28500" x2="82833" y2="29167"/>
                        <a14:foregroundMark x1="54857" y1="56967" x2="57333" y2="55167"/>
                        <a14:foregroundMark x1="59500" y1="54167" x2="59333" y2="55333"/>
                        <a14:foregroundMark x1="43833" y1="62000" x2="44672" y2="63399"/>
                        <a14:foregroundMark x1="46239" y1="82207" x2="43333" y2="99833"/>
                        <a14:foregroundMark x1="46653" y1="79693" x2="46366" y2="81437"/>
                        <a14:foregroundMark x1="56333" y1="58833" x2="57500" y2="58500"/>
                        <a14:foregroundMark x1="56000" y1="58833" x2="57833" y2="58833"/>
                        <a14:foregroundMark x1="57500" y1="58500" x2="58000" y2="59500"/>
                        <a14:foregroundMark x1="47833" y1="66667" x2="46833" y2="66667"/>
                        <a14:backgroundMark x1="24167" y1="25667" x2="32500" y2="26833"/>
                        <a14:backgroundMark x1="32500" y1="26833" x2="37333" y2="33667"/>
                        <a14:backgroundMark x1="37333" y1="33667" x2="44167" y2="38667"/>
                        <a14:backgroundMark x1="44167" y1="38667" x2="43667" y2="47333"/>
                        <a14:backgroundMark x1="43667" y1="47333" x2="53333" y2="46167"/>
                        <a14:backgroundMark x1="53333" y1="46167" x2="69833" y2="38667"/>
                        <a14:backgroundMark x1="69833" y1="38667" x2="75500" y2="32333"/>
                        <a14:backgroundMark x1="75500" y1="32333" x2="76833" y2="23833"/>
                        <a14:backgroundMark x1="76833" y1="23833" x2="76500" y2="22833"/>
                        <a14:backgroundMark x1="15000" y1="33833" x2="17667" y2="29667"/>
                        <a14:backgroundMark x1="14833" y1="34500" x2="15333" y2="35333"/>
                        <a14:backgroundMark x1="13667" y1="34833" x2="10667" y2="44000"/>
                        <a14:backgroundMark x1="17000" y1="56167" x2="18000" y2="55667"/>
                        <a14:backgroundMark x1="17500" y1="56167" x2="17667" y2="56667"/>
                        <a14:backgroundMark x1="17000" y1="56167" x2="19333" y2="56167"/>
                        <a14:backgroundMark x1="18000" y1="55333" x2="16833" y2="55667"/>
                        <a14:backgroundMark x1="20833" y1="84167" x2="26000" y2="91167"/>
                        <a14:backgroundMark x1="26000" y1="91167" x2="23333" y2="97000"/>
                        <a14:backgroundMark x1="18500" y1="87000" x2="21000" y2="96000"/>
                        <a14:backgroundMark x1="21000" y1="96000" x2="19500" y2="87667"/>
                        <a14:backgroundMark x1="19500" y1="87667" x2="20500" y2="90167"/>
                        <a14:backgroundMark x1="23000" y1="96667" x2="23000" y2="97167"/>
                        <a14:backgroundMark x1="49000" y1="69167" x2="48932" y2="69598"/>
                        <a14:backgroundMark x1="46821" y1="61475" x2="52795" y2="59751"/>
                        <a14:backgroundMark x1="60174" y1="54262" x2="60500" y2="54000"/>
                        <a14:backgroundMark x1="58508" y1="55603" x2="58916" y2="55274"/>
                        <a14:backgroundMark x1="60500" y1="54000" x2="64833" y2="46500"/>
                        <a14:backgroundMark x1="64833" y1="46500" x2="72167" y2="41667"/>
                        <a14:backgroundMark x1="72167" y1="41667" x2="96833" y2="50333"/>
                        <a14:backgroundMark x1="96833" y1="50333" x2="86000" y2="77833"/>
                        <a14:backgroundMark x1="86000" y1="77833" x2="79667" y2="83333"/>
                        <a14:backgroundMark x1="79667" y1="83333" x2="54333" y2="98833"/>
                        <a14:backgroundMark x1="54333" y1="98833" x2="46733" y2="96640"/>
                        <a14:backgroundMark x1="49000" y1="69500" x2="48853" y2="69219"/>
                        <a14:backgroundMark x1="49169" y1="81860" x2="56000" y2="89667"/>
                        <a14:backgroundMark x1="56000" y1="89667" x2="67333" y2="88000"/>
                        <a14:backgroundMark x1="67333" y1="88000" x2="75000" y2="80833"/>
                        <a14:backgroundMark x1="75000" y1="80833" x2="75500" y2="68833"/>
                        <a14:backgroundMark x1="75500" y1="68833" x2="70500" y2="61000"/>
                        <a14:backgroundMark x1="70500" y1="61000" x2="60833" y2="58333"/>
                        <a14:backgroundMark x1="52774" y1="59799" x2="51667" y2="60000"/>
                        <a14:backgroundMark x1="54408" y1="59501" x2="53528" y2="59661"/>
                        <a14:backgroundMark x1="51667" y1="60000" x2="47481" y2="62576"/>
                        <a14:backgroundMark x1="83529" y1="29489" x2="88000" y2="37167"/>
                        <a14:backgroundMark x1="88000" y1="37167" x2="95667" y2="42333"/>
                        <a14:backgroundMark x1="96738" y1="48639" x2="97167" y2="51167"/>
                        <a14:backgroundMark x1="95667" y1="42333" x2="95832" y2="43307"/>
                        <a14:backgroundMark x1="97167" y1="51167" x2="97000" y2="51333"/>
                        <a14:backgroundMark x1="84333" y1="27667" x2="92000" y2="33000"/>
                        <a14:backgroundMark x1="92000" y1="33000" x2="96667" y2="40167"/>
                        <a14:backgroundMark x1="96667" y1="40167" x2="90833" y2="33500"/>
                        <a14:backgroundMark x1="90833" y1="33500" x2="90833" y2="33667"/>
                        <a14:backgroundMark x1="92667" y1="53833" x2="91833" y2="52167"/>
                        <a14:backgroundMark x1="90500" y1="51333" x2="93333" y2="52833"/>
                        <a14:backgroundMark x1="58333" y1="91667" x2="60167" y2="92667"/>
                        <a14:backgroundMark x1="48482" y1="69058" x2="49000" y2="70833"/>
                        <a14:backgroundMark x1="46667" y1="62833" x2="47744" y2="66526"/>
                        <a14:backgroundMark x1="49000" y1="70833" x2="47500" y2="79833"/>
                        <a14:backgroundMark x1="47500" y1="79833" x2="65333" y2="82667"/>
                        <a14:backgroundMark x1="65333" y1="82667" x2="71167" y2="76333"/>
                        <a14:backgroundMark x1="71167" y1="76333" x2="74667" y2="68500"/>
                        <a14:backgroundMark x1="74667" y1="68500" x2="69667" y2="61000"/>
                        <a14:backgroundMark x1="69667" y1="61000" x2="61333" y2="58667"/>
                        <a14:backgroundMark x1="54836" y1="59509" x2="52333" y2="59833"/>
                        <a14:backgroundMark x1="61333" y1="58667" x2="59200" y2="58944"/>
                        <a14:backgroundMark x1="52333" y1="59833" x2="46167" y2="63667"/>
                        <a14:backgroundMark x1="99167" y1="45000" x2="99167" y2="46333"/>
                        <a14:backgroundMark x1="99333" y1="45667" x2="99500" y2="47000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92839" y="1519718"/>
            <a:ext cx="5322870" cy="53228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6252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CBEBB3A5-A836-4E8E-BFAB-DEB05A46C91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41904" y="2363356"/>
            <a:ext cx="4450466" cy="75597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BEA4407-682E-4DBD-9BC5-F6E2F663B3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Деепричастие как часть речи</a:t>
            </a:r>
          </a:p>
        </p:txBody>
      </p:sp>
      <p:pic>
        <p:nvPicPr>
          <p:cNvPr id="2050" name="Picture 2" descr="https://purepng.com/public/uploads/large/purepng.com-the-lion-king-timonlion-kinglionking1994epic-musicalwalt-disneyanimation-17015286221887esac.png">
            <a:extLst>
              <a:ext uri="{FF2B5EF4-FFF2-40B4-BE49-F238E27FC236}">
                <a16:creationId xmlns:a16="http://schemas.microsoft.com/office/drawing/2014/main" id="{71C48CF8-D96D-4460-A34E-D34BD9BD6CF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45340" y="2363356"/>
            <a:ext cx="3450720" cy="42181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094E7610-A5D7-4FA4-BB6D-7AE38A9B41AC}"/>
              </a:ext>
            </a:extLst>
          </p:cNvPr>
          <p:cNvPicPr>
            <a:picLocks noChangeAspect="1"/>
          </p:cNvPicPr>
          <p:nvPr/>
        </p:nvPicPr>
        <p:blipFill>
          <a:blip r:embed="rId4">
            <a:alphaModFix amt="70000"/>
          </a:blip>
          <a:stretch>
            <a:fillRect/>
          </a:stretch>
        </p:blipFill>
        <p:spPr>
          <a:xfrm>
            <a:off x="5941904" y="3499966"/>
            <a:ext cx="4450466" cy="755970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EE4E397E-3C73-4914-B74B-089E821DD170}"/>
              </a:ext>
            </a:extLst>
          </p:cNvPr>
          <p:cNvPicPr>
            <a:picLocks noChangeAspect="1"/>
          </p:cNvPicPr>
          <p:nvPr/>
        </p:nvPicPr>
        <p:blipFill>
          <a:blip r:embed="rId4">
            <a:alphaModFix amt="70000"/>
          </a:blip>
          <a:stretch>
            <a:fillRect/>
          </a:stretch>
        </p:blipFill>
        <p:spPr>
          <a:xfrm>
            <a:off x="5941904" y="4692488"/>
            <a:ext cx="4450466" cy="75597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9355F0DF-F678-487A-B48A-AF1F7C4D9A22}"/>
              </a:ext>
            </a:extLst>
          </p:cNvPr>
          <p:cNvSpPr txBox="1"/>
          <p:nvPr/>
        </p:nvSpPr>
        <p:spPr>
          <a:xfrm>
            <a:off x="5933397" y="2510508"/>
            <a:ext cx="4433455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ru-RU" sz="2400" b="1" dirty="0">
                <a:hlinkClick r:id="rId5" action="ppaction://hlinksldjump"/>
              </a:rPr>
              <a:t>Теория</a:t>
            </a:r>
            <a:endParaRPr lang="ru-RU" sz="2400" b="1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39C0E09-04B4-4244-A57F-C7B04C8D506D}"/>
              </a:ext>
            </a:extLst>
          </p:cNvPr>
          <p:cNvSpPr txBox="1"/>
          <p:nvPr/>
        </p:nvSpPr>
        <p:spPr>
          <a:xfrm>
            <a:off x="5933398" y="3647118"/>
            <a:ext cx="4433455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ru-RU" sz="2400" b="1" dirty="0">
                <a:hlinkClick r:id="rId6" action="ppaction://hlinksldjump"/>
              </a:rPr>
              <a:t>Практика</a:t>
            </a:r>
            <a:endParaRPr lang="ru-RU" sz="2400" b="1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B96AF2F-205D-4543-9D36-5F926BACDDBF}"/>
              </a:ext>
            </a:extLst>
          </p:cNvPr>
          <p:cNvSpPr txBox="1"/>
          <p:nvPr/>
        </p:nvSpPr>
        <p:spPr>
          <a:xfrm>
            <a:off x="5950409" y="4839640"/>
            <a:ext cx="4433455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ru-RU" sz="2400" b="1" dirty="0">
                <a:hlinkClick r:id="rId7" action="ppaction://hlinksldjump"/>
              </a:rPr>
              <a:t>Творческое задание</a:t>
            </a:r>
            <a:endParaRPr lang="ru-RU" sz="2400" b="1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E8F1617-7C37-4C1D-BF1A-3B4D8C82A5BD}"/>
              </a:ext>
            </a:extLst>
          </p:cNvPr>
          <p:cNvSpPr txBox="1"/>
          <p:nvPr/>
        </p:nvSpPr>
        <p:spPr>
          <a:xfrm>
            <a:off x="11229970" y="970531"/>
            <a:ext cx="5634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/>
              <a:t>1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57DD9E47-4ECE-468E-AC66-CE719A96582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24893" y="5825584"/>
            <a:ext cx="4450466" cy="75597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4B692924-0DAA-41D2-A93E-B8822646EC45}"/>
              </a:ext>
            </a:extLst>
          </p:cNvPr>
          <p:cNvSpPr txBox="1"/>
          <p:nvPr/>
        </p:nvSpPr>
        <p:spPr>
          <a:xfrm>
            <a:off x="5924893" y="5972737"/>
            <a:ext cx="443345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hlinkClick r:id="rId8" action="ppaction://hlinksldjump"/>
              </a:rPr>
              <a:t>Тестирование</a:t>
            </a:r>
            <a:endParaRPr lang="ru-RU" sz="2400" b="1" dirty="0"/>
          </a:p>
        </p:txBody>
      </p:sp>
      <p:pic>
        <p:nvPicPr>
          <p:cNvPr id="8" name="Рисунок 7">
            <a:hlinkClick r:id="rId9" action="ppaction://hlinksldjump"/>
            <a:extLst>
              <a:ext uri="{FF2B5EF4-FFF2-40B4-BE49-F238E27FC236}">
                <a16:creationId xmlns:a16="http://schemas.microsoft.com/office/drawing/2014/main" id="{10B346F2-F469-45AF-9AD6-5453020988D0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1166" y="6434402"/>
            <a:ext cx="1274174" cy="3596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56721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BEA4407-682E-4DBD-9BC5-F6E2F663B3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Раздельное написание не с деепричастиями. Теория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E8F1617-7C37-4C1D-BF1A-3B4D8C82A5BD}"/>
              </a:ext>
            </a:extLst>
          </p:cNvPr>
          <p:cNvSpPr txBox="1"/>
          <p:nvPr/>
        </p:nvSpPr>
        <p:spPr>
          <a:xfrm>
            <a:off x="11229970" y="970531"/>
            <a:ext cx="5634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/>
              <a:t>3</a:t>
            </a:r>
          </a:p>
        </p:txBody>
      </p:sp>
      <p:pic>
        <p:nvPicPr>
          <p:cNvPr id="16" name="Рисунок 15" descr="Возврат">
            <a:hlinkClick r:id="rId2" action="ppaction://hlinksldjump"/>
            <a:extLst>
              <a:ext uri="{FF2B5EF4-FFF2-40B4-BE49-F238E27FC236}">
                <a16:creationId xmlns:a16="http://schemas.microsoft.com/office/drawing/2014/main" id="{B42852DC-66D5-48B4-954D-CDEAC91C891C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11793388" y="6459388"/>
            <a:ext cx="398612" cy="398612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ECE18DA5-23A6-4A17-A3BF-F8FD3FFABA2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87067" y="2671969"/>
            <a:ext cx="5914443" cy="3267011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BF5C34BE-50AB-4770-8D3D-8A028F19C101}"/>
              </a:ext>
            </a:extLst>
          </p:cNvPr>
          <p:cNvSpPr txBox="1"/>
          <p:nvPr/>
        </p:nvSpPr>
        <p:spPr>
          <a:xfrm>
            <a:off x="1688666" y="2874313"/>
            <a:ext cx="5711243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Частица </a:t>
            </a:r>
            <a:r>
              <a:rPr lang="ru-RU" i="1" dirty="0"/>
              <a:t>не</a:t>
            </a:r>
            <a:r>
              <a:rPr lang="ru-RU" dirty="0"/>
              <a:t> с деепричастиями пишется раздельно.</a:t>
            </a:r>
          </a:p>
          <a:p>
            <a:r>
              <a:rPr lang="ru-RU" dirty="0"/>
              <a:t>Пример: не</a:t>
            </a:r>
            <a:r>
              <a:rPr lang="ru-RU" b="1" dirty="0"/>
              <a:t>_</a:t>
            </a:r>
            <a:r>
              <a:rPr lang="ru-RU" dirty="0"/>
              <a:t>зная!</a:t>
            </a:r>
          </a:p>
          <a:p>
            <a:endParaRPr lang="ru-RU" dirty="0"/>
          </a:p>
          <a:p>
            <a:r>
              <a:rPr lang="ru-RU" dirty="0"/>
              <a:t>Некоторые деепричастия без </a:t>
            </a:r>
            <a:r>
              <a:rPr lang="ru-RU" i="1" dirty="0"/>
              <a:t>не</a:t>
            </a:r>
            <a:r>
              <a:rPr lang="ru-RU" dirty="0"/>
              <a:t> </a:t>
            </a:r>
            <a:r>
              <a:rPr lang="ru-RU" dirty="0" err="1"/>
              <a:t>не</a:t>
            </a:r>
            <a:r>
              <a:rPr lang="ru-RU" dirty="0"/>
              <a:t> употребляются, поэтому пишутся с частицей </a:t>
            </a:r>
            <a:r>
              <a:rPr lang="ru-RU" i="1" dirty="0"/>
              <a:t>не</a:t>
            </a:r>
            <a:r>
              <a:rPr lang="ru-RU" dirty="0"/>
              <a:t> слитно.</a:t>
            </a:r>
          </a:p>
          <a:p>
            <a:r>
              <a:rPr lang="ru-RU" dirty="0"/>
              <a:t>Пример: негодуя </a:t>
            </a:r>
            <a:r>
              <a:rPr lang="ru-RU" i="1" dirty="0"/>
              <a:t>(без не </a:t>
            </a:r>
            <a:r>
              <a:rPr lang="ru-RU" i="1" dirty="0" err="1"/>
              <a:t>не</a:t>
            </a:r>
            <a:r>
              <a:rPr lang="ru-RU" i="1" dirty="0"/>
              <a:t> употребляется)!</a:t>
            </a:r>
          </a:p>
          <a:p>
            <a:endParaRPr lang="ru-RU" i="1" dirty="0"/>
          </a:p>
          <a:p>
            <a:r>
              <a:rPr lang="ru-RU" dirty="0"/>
              <a:t>Слитно пишутся деепричастия, образованные от глаголов с приставкой </a:t>
            </a:r>
            <a:r>
              <a:rPr lang="ru-RU" i="1" dirty="0" err="1"/>
              <a:t>недо</a:t>
            </a:r>
            <a:r>
              <a:rPr lang="ru-RU" i="1" dirty="0"/>
              <a:t>.</a:t>
            </a:r>
          </a:p>
          <a:p>
            <a:r>
              <a:rPr lang="ru-RU" i="1" dirty="0"/>
              <a:t>Пример: </a:t>
            </a:r>
            <a:r>
              <a:rPr lang="ru-RU" i="1" dirty="0" err="1"/>
              <a:t>недоварить</a:t>
            </a:r>
            <a:r>
              <a:rPr lang="ru-RU" i="1" dirty="0"/>
              <a:t> – </a:t>
            </a:r>
            <a:r>
              <a:rPr lang="ru-RU" i="1" dirty="0" err="1"/>
              <a:t>недоварив</a:t>
            </a:r>
            <a:r>
              <a:rPr lang="ru-RU" i="1" dirty="0"/>
              <a:t>!</a:t>
            </a:r>
          </a:p>
        </p:txBody>
      </p:sp>
      <p:pic>
        <p:nvPicPr>
          <p:cNvPr id="2050" name="Picture 2" descr="http://rcdn1-1.olnl.net/r580x-/1/2/0973422d/d3d58a06/0c8a72bd/7c91b436.jpg">
            <a:hlinkClick r:id="rId2" action="ppaction://hlinksldjump"/>
            <a:extLst>
              <a:ext uri="{FF2B5EF4-FFF2-40B4-BE49-F238E27FC236}">
                <a16:creationId xmlns:a16="http://schemas.microsoft.com/office/drawing/2014/main" id="{B527F66B-165A-4728-BD0C-623DC291B47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9726" b="99392" l="10000" r="90000">
                        <a14:foregroundMark x1="49138" y1="87842" x2="57931" y2="90274"/>
                        <a14:foregroundMark x1="57931" y1="90274" x2="51724" y2="9939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6909" y="3216395"/>
            <a:ext cx="6419850" cy="36416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964088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BEA4407-682E-4DBD-9BC5-F6E2F663B3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Раздельное написание не с деепричастиями. Практика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E8F1617-7C37-4C1D-BF1A-3B4D8C82A5BD}"/>
              </a:ext>
            </a:extLst>
          </p:cNvPr>
          <p:cNvSpPr txBox="1"/>
          <p:nvPr/>
        </p:nvSpPr>
        <p:spPr>
          <a:xfrm>
            <a:off x="11229970" y="970531"/>
            <a:ext cx="5634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/>
              <a:t>3</a:t>
            </a:r>
          </a:p>
        </p:txBody>
      </p:sp>
      <p:graphicFrame>
        <p:nvGraphicFramePr>
          <p:cNvPr id="5" name="Таблица 4">
            <a:extLst>
              <a:ext uri="{FF2B5EF4-FFF2-40B4-BE49-F238E27FC236}">
                <a16:creationId xmlns:a16="http://schemas.microsoft.com/office/drawing/2014/main" id="{700A6DF9-C7E4-4BDA-A57F-71123E01F5C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01438130"/>
              </p:ext>
            </p:extLst>
          </p:nvPr>
        </p:nvGraphicFramePr>
        <p:xfrm>
          <a:off x="680321" y="2299084"/>
          <a:ext cx="9415024" cy="18288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534998">
                  <a:extLst>
                    <a:ext uri="{9D8B030D-6E8A-4147-A177-3AD203B41FA5}">
                      <a16:colId xmlns:a16="http://schemas.microsoft.com/office/drawing/2014/main" val="1989658614"/>
                    </a:ext>
                  </a:extLst>
                </a:gridCol>
                <a:gridCol w="3880026">
                  <a:extLst>
                    <a:ext uri="{9D8B030D-6E8A-4147-A177-3AD203B41FA5}">
                      <a16:colId xmlns:a16="http://schemas.microsoft.com/office/drawing/2014/main" val="279150740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2400" dirty="0">
                          <a:hlinkClick r:id="rId3" action="ppaction://hlinksldjump"/>
                        </a:rPr>
                        <a:t>Задание 1. </a:t>
                      </a:r>
                      <a:r>
                        <a:rPr lang="ru-RU" sz="2400" dirty="0"/>
                        <a:t>Уровень сложности: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729829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2400" dirty="0">
                          <a:hlinkClick r:id="rId4" action="ppaction://hlinksldjump"/>
                        </a:rPr>
                        <a:t>Задание 2. </a:t>
                      </a:r>
                      <a:r>
                        <a:rPr lang="ru-RU" sz="2400" dirty="0"/>
                        <a:t>Уровень сложности: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865047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2400" dirty="0">
                          <a:hlinkClick r:id="rId5" action="ppaction://hlinksldjump"/>
                        </a:rPr>
                        <a:t>Задание 3. </a:t>
                      </a:r>
                      <a:r>
                        <a:rPr lang="ru-RU" sz="2400" dirty="0"/>
                        <a:t>Уровень сложности: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64034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74199435"/>
                  </a:ext>
                </a:extLst>
              </a:tr>
            </a:tbl>
          </a:graphicData>
        </a:graphic>
      </p:graphicFrame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DE722DF7-78C4-4248-8143-785756168C7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577472" y="2301085"/>
            <a:ext cx="445047" cy="445047"/>
          </a:xfrm>
          <a:prstGeom prst="rect">
            <a:avLst/>
          </a:prstGeom>
        </p:spPr>
      </p:pic>
      <p:pic>
        <p:nvPicPr>
          <p:cNvPr id="22" name="Рисунок 21">
            <a:extLst>
              <a:ext uri="{FF2B5EF4-FFF2-40B4-BE49-F238E27FC236}">
                <a16:creationId xmlns:a16="http://schemas.microsoft.com/office/drawing/2014/main" id="{AF971933-856E-4730-BA0D-F92DB91C4E3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577472" y="3225833"/>
            <a:ext cx="463336" cy="438950"/>
          </a:xfrm>
          <a:prstGeom prst="rect">
            <a:avLst/>
          </a:prstGeom>
        </p:spPr>
      </p:pic>
      <p:pic>
        <p:nvPicPr>
          <p:cNvPr id="26" name="Рисунок 25">
            <a:hlinkClick r:id="rId8" action="ppaction://hlinksldjump"/>
            <a:extLst>
              <a:ext uri="{FF2B5EF4-FFF2-40B4-BE49-F238E27FC236}">
                <a16:creationId xmlns:a16="http://schemas.microsoft.com/office/drawing/2014/main" id="{3B6CEF1F-8175-49E4-A0A2-54BE9B0F88D9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1856691" y="6522691"/>
            <a:ext cx="335309" cy="335309"/>
          </a:xfrm>
          <a:prstGeom prst="rect">
            <a:avLst/>
          </a:prstGeom>
        </p:spPr>
      </p:pic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3284E305-71E5-4AD5-8230-99A65D847A7E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577472" y="2754818"/>
            <a:ext cx="463336" cy="445047"/>
          </a:xfrm>
          <a:prstGeom prst="rect">
            <a:avLst/>
          </a:prstGeom>
        </p:spPr>
      </p:pic>
      <p:pic>
        <p:nvPicPr>
          <p:cNvPr id="3074" name="Picture 2" descr="https://i.ytimg.com/vi/q6RLxdjtwHk/maxresdefault.jpg">
            <a:hlinkClick r:id="rId8" action="ppaction://hlinksldjump"/>
            <a:extLst>
              <a:ext uri="{FF2B5EF4-FFF2-40B4-BE49-F238E27FC236}">
                <a16:creationId xmlns:a16="http://schemas.microsoft.com/office/drawing/2014/main" id="{322DFBA7-B018-4C6D-9B37-E8D5EE656A9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7500" b="93333" l="10000" r="90000">
                        <a14:foregroundMark x1="46250" y1="15833" x2="44844" y2="9028"/>
                        <a14:foregroundMark x1="44844" y1="9028" x2="40859" y2="7500"/>
                        <a14:foregroundMark x1="40859" y1="7500" x2="44219" y2="11111"/>
                        <a14:foregroundMark x1="44219" y1="11111" x2="46328" y2="16111"/>
                        <a14:foregroundMark x1="23125" y1="38333" x2="23438" y2="39167"/>
                        <a14:foregroundMark x1="19766" y1="34306" x2="19453" y2="34583"/>
                        <a14:foregroundMark x1="19766" y1="35417" x2="19531" y2="33472"/>
                        <a14:foregroundMark x1="22578" y1="36389" x2="23359" y2="38194"/>
                        <a14:foregroundMark x1="22969" y1="36389" x2="22500" y2="36389"/>
                        <a14:foregroundMark x1="22188" y1="36389" x2="22656" y2="36250"/>
                        <a14:foregroundMark x1="19453" y1="33611" x2="20000" y2="34167"/>
                        <a14:foregroundMark x1="60469" y1="46111" x2="61172" y2="46528"/>
                        <a14:foregroundMark x1="57031" y1="73611" x2="64688" y2="68889"/>
                        <a14:foregroundMark x1="64688" y1="68889" x2="57656" y2="76389"/>
                        <a14:foregroundMark x1="57656" y1="76389" x2="57656" y2="76528"/>
                        <a14:foregroundMark x1="64609" y1="69444" x2="64453" y2="68750"/>
                        <a14:foregroundMark x1="64063" y1="69167" x2="65781" y2="66667"/>
                        <a14:foregroundMark x1="65078" y1="68333" x2="65078" y2="68333"/>
                        <a14:foregroundMark x1="65625" y1="66944" x2="66016" y2="66389"/>
                        <a14:foregroundMark x1="38047" y1="90278" x2="30078" y2="92639"/>
                        <a14:foregroundMark x1="30078" y1="92639" x2="33828" y2="95278"/>
                        <a14:foregroundMark x1="33828" y1="95278" x2="37734" y2="93333"/>
                        <a14:foregroundMark x1="37734" y1="93333" x2="38281" y2="90278"/>
                        <a14:backgroundMark x1="18622" y1="35166" x2="18984" y2="33194"/>
                        <a14:backgroundMark x1="17734" y1="40000" x2="18584" y2="35370"/>
                        <a14:backgroundMark x1="20047" y1="34079" x2="22323" y2="35972"/>
                        <a14:backgroundMark x1="18555" y1="32837" x2="19407" y2="33546"/>
                        <a14:backgroundMark x1="23726" y1="38865" x2="25156" y2="42361"/>
                        <a14:backgroundMark x1="25156" y1="42361" x2="29688" y2="42639"/>
                        <a14:backgroundMark x1="29688" y1="42639" x2="33438" y2="40139"/>
                        <a14:backgroundMark x1="33438" y1="40139" x2="35156" y2="33333"/>
                        <a14:backgroundMark x1="35156" y1="33333" x2="34297" y2="15833"/>
                        <a14:backgroundMark x1="34297" y1="15833" x2="28281" y2="14861"/>
                        <a14:backgroundMark x1="47656" y1="16944" x2="52266" y2="21389"/>
                        <a14:backgroundMark x1="52266" y1="21389" x2="53438" y2="29306"/>
                        <a14:backgroundMark x1="53438" y1="29306" x2="60078" y2="33611"/>
                        <a14:backgroundMark x1="60078" y1="33611" x2="64141" y2="33333"/>
                        <a14:backgroundMark x1="64141" y1="33333" x2="65938" y2="40694"/>
                        <a14:backgroundMark x1="65938" y1="40694" x2="64922" y2="48056"/>
                        <a14:backgroundMark x1="64922" y1="48056" x2="68125" y2="54722"/>
                        <a14:backgroundMark x1="68125" y1="54722" x2="78594" y2="58472"/>
                        <a14:backgroundMark x1="78594" y1="58472" x2="83672" y2="58333"/>
                        <a14:backgroundMark x1="83672" y1="58333" x2="87891" y2="48889"/>
                        <a14:backgroundMark x1="87891" y1="48889" x2="90859" y2="32500"/>
                        <a14:backgroundMark x1="90859" y1="32500" x2="90859" y2="24861"/>
                        <a14:backgroundMark x1="90859" y1="24861" x2="86406" y2="16389"/>
                        <a14:backgroundMark x1="86406" y1="16389" x2="46094" y2="7917"/>
                        <a14:backgroundMark x1="46094" y1="7917" x2="46094" y2="7917"/>
                        <a14:backgroundMark x1="59062" y1="49861" x2="54766" y2="45972"/>
                        <a14:backgroundMark x1="54766" y1="45972" x2="49531" y2="48750"/>
                        <a14:backgroundMark x1="49531" y1="48750" x2="45313" y2="54722"/>
                        <a14:backgroundMark x1="45313" y1="54722" x2="47891" y2="63056"/>
                        <a14:backgroundMark x1="47891" y1="63056" x2="51641" y2="65556"/>
                        <a14:backgroundMark x1="51641" y1="65556" x2="56328" y2="65833"/>
                        <a14:backgroundMark x1="56328" y1="65833" x2="62500" y2="63611"/>
                        <a14:backgroundMark x1="62500" y1="63611" x2="66797" y2="59722"/>
                        <a14:backgroundMark x1="66797" y1="59722" x2="67188" y2="49583"/>
                        <a14:backgroundMark x1="67188" y1="49583" x2="61797" y2="46667"/>
                        <a14:backgroundMark x1="60218" y1="46667" x2="59453" y2="46667"/>
                        <a14:backgroundMark x1="61797" y1="46667" x2="61109" y2="46667"/>
                        <a14:backgroundMark x1="88984" y1="59861" x2="84609" y2="55833"/>
                        <a14:backgroundMark x1="84609" y1="55833" x2="80313" y2="54583"/>
                        <a14:backgroundMark x1="80313" y1="54583" x2="75703" y2="55694"/>
                        <a14:backgroundMark x1="75703" y1="55694" x2="70469" y2="60278"/>
                        <a14:backgroundMark x1="70469" y1="60278" x2="67188" y2="70833"/>
                        <a14:backgroundMark x1="67188" y1="70833" x2="71250" y2="80972"/>
                        <a14:backgroundMark x1="71250" y1="80972" x2="75781" y2="82917"/>
                        <a14:backgroundMark x1="75781" y1="82917" x2="80703" y2="82639"/>
                        <a14:backgroundMark x1="80703" y1="82639" x2="85859" y2="72639"/>
                        <a14:backgroundMark x1="85859" y1="72639" x2="86250" y2="62500"/>
                        <a14:backgroundMark x1="86250" y1="62500" x2="86016" y2="61806"/>
                        <a14:backgroundMark x1="52266" y1="82222" x2="52656" y2="82083"/>
                        <a14:backgroundMark x1="52812" y1="81667" x2="53750" y2="80556"/>
                        <a14:backgroundMark x1="52344" y1="80139" x2="55703" y2="7916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39087" y="3225833"/>
            <a:ext cx="6397743" cy="35987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124127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61AFCF1-6498-41AF-B15D-4F171820D4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Задание 1. Сложность: лёгкое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E3A364A1-F3DB-47F0-B391-8C0405B2942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47440" y="1071173"/>
            <a:ext cx="445047" cy="445047"/>
          </a:xfrm>
          <a:prstGeom prst="rect">
            <a:avLst/>
          </a:prstGeom>
        </p:spPr>
      </p:pic>
      <p:cxnSp>
        <p:nvCxnSpPr>
          <p:cNvPr id="9" name="Прямая соединительная линия 8">
            <a:extLst>
              <a:ext uri="{FF2B5EF4-FFF2-40B4-BE49-F238E27FC236}">
                <a16:creationId xmlns:a16="http://schemas.microsoft.com/office/drawing/2014/main" id="{68EC76B3-4015-4115-8D1D-4C18AABD88AE}"/>
              </a:ext>
            </a:extLst>
          </p:cNvPr>
          <p:cNvCxnSpPr/>
          <p:nvPr/>
        </p:nvCxnSpPr>
        <p:spPr>
          <a:xfrm>
            <a:off x="2355273" y="3685309"/>
            <a:ext cx="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46" name="Рисунок 45">
            <a:extLst>
              <a:ext uri="{FF2B5EF4-FFF2-40B4-BE49-F238E27FC236}">
                <a16:creationId xmlns:a16="http://schemas.microsoft.com/office/drawing/2014/main" id="{56A7474B-FD24-4AC9-8C11-9ABC2D458E9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331019" y="6442501"/>
            <a:ext cx="650449" cy="369332"/>
          </a:xfrm>
          <a:prstGeom prst="rect">
            <a:avLst/>
          </a:prstGeom>
        </p:spPr>
      </p:pic>
      <p:sp>
        <p:nvSpPr>
          <p:cNvPr id="45" name="TextBox 44">
            <a:extLst>
              <a:ext uri="{FF2B5EF4-FFF2-40B4-BE49-F238E27FC236}">
                <a16:creationId xmlns:a16="http://schemas.microsoft.com/office/drawing/2014/main" id="{B1CC8E22-78B6-4B82-B447-649286D430BA}"/>
              </a:ext>
            </a:extLst>
          </p:cNvPr>
          <p:cNvSpPr txBox="1"/>
          <p:nvPr/>
        </p:nvSpPr>
        <p:spPr>
          <a:xfrm>
            <a:off x="11137715" y="6396335"/>
            <a:ext cx="10542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dirty="0">
                <a:hlinkClick r:id="rId4" action="ppaction://hlinksldjump"/>
              </a:rPr>
              <a:t>Проверь</a:t>
            </a:r>
            <a:r>
              <a:rPr lang="ru-RU" sz="1200" dirty="0"/>
              <a:t> себя!</a:t>
            </a:r>
          </a:p>
        </p:txBody>
      </p:sp>
      <p:pic>
        <p:nvPicPr>
          <p:cNvPr id="47" name="Рисунок 46">
            <a:hlinkClick r:id="rId5" action="ppaction://hlinksldjump"/>
            <a:extLst>
              <a:ext uri="{FF2B5EF4-FFF2-40B4-BE49-F238E27FC236}">
                <a16:creationId xmlns:a16="http://schemas.microsoft.com/office/drawing/2014/main" id="{0D44DC40-5642-48E3-989C-15708D73068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2984" y="6515689"/>
            <a:ext cx="1030313" cy="329213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2EF179E1-3154-4EDE-9E47-CD05FC967272}"/>
              </a:ext>
            </a:extLst>
          </p:cNvPr>
          <p:cNvSpPr txBox="1"/>
          <p:nvPr/>
        </p:nvSpPr>
        <p:spPr>
          <a:xfrm>
            <a:off x="598140" y="2361408"/>
            <a:ext cx="98574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Распредели деепричастия по принципу слитного/раздельного написания с частицей </a:t>
            </a:r>
            <a:r>
              <a:rPr lang="ru-RU" i="1" dirty="0"/>
              <a:t>не</a:t>
            </a:r>
            <a:r>
              <a:rPr lang="ru-RU" dirty="0"/>
              <a:t>.</a:t>
            </a:r>
          </a:p>
        </p:txBody>
      </p:sp>
      <p:graphicFrame>
        <p:nvGraphicFramePr>
          <p:cNvPr id="6" name="Таблица 5">
            <a:extLst>
              <a:ext uri="{FF2B5EF4-FFF2-40B4-BE49-F238E27FC236}">
                <a16:creationId xmlns:a16="http://schemas.microsoft.com/office/drawing/2014/main" id="{4D653BDD-6401-4D99-AA11-1324DAEE015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51808802"/>
              </p:ext>
            </p:extLst>
          </p:nvPr>
        </p:nvGraphicFramePr>
        <p:xfrm>
          <a:off x="598140" y="2952055"/>
          <a:ext cx="9613862" cy="109581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806931">
                  <a:extLst>
                    <a:ext uri="{9D8B030D-6E8A-4147-A177-3AD203B41FA5}">
                      <a16:colId xmlns:a16="http://schemas.microsoft.com/office/drawing/2014/main" val="1242259910"/>
                    </a:ext>
                  </a:extLst>
                </a:gridCol>
                <a:gridCol w="4806931">
                  <a:extLst>
                    <a:ext uri="{9D8B030D-6E8A-4147-A177-3AD203B41FA5}">
                      <a16:colId xmlns:a16="http://schemas.microsoft.com/office/drawing/2014/main" val="1645153823"/>
                    </a:ext>
                  </a:extLst>
                </a:gridCol>
              </a:tblGrid>
              <a:tr h="287098"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Слитно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Раздельно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64344023"/>
                  </a:ext>
                </a:extLst>
              </a:tr>
              <a:tr h="730058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23254102"/>
                  </a:ext>
                </a:extLst>
              </a:tr>
            </a:tbl>
          </a:graphicData>
        </a:graphic>
      </p:graphicFrame>
      <p:sp>
        <p:nvSpPr>
          <p:cNvPr id="11" name="TextBox 10">
            <a:extLst>
              <a:ext uri="{FF2B5EF4-FFF2-40B4-BE49-F238E27FC236}">
                <a16:creationId xmlns:a16="http://schemas.microsoft.com/office/drawing/2014/main" id="{BB0219BE-1EEE-4CBC-98E6-B23D911AE683}"/>
              </a:ext>
            </a:extLst>
          </p:cNvPr>
          <p:cNvSpPr txBox="1"/>
          <p:nvPr/>
        </p:nvSpPr>
        <p:spPr>
          <a:xfrm>
            <a:off x="598140" y="4226398"/>
            <a:ext cx="961386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dirty="0"/>
              <a:t>(Не)спеша, (не)подумав, (не)доумевая, (не)рисуя, (не)досчитавшись, (не)любя, (не)</a:t>
            </a:r>
            <a:r>
              <a:rPr lang="ru-RU" dirty="0" err="1"/>
              <a:t>годуя</a:t>
            </a:r>
            <a:r>
              <a:rPr lang="ru-RU" dirty="0"/>
              <a:t>, (не)навидя, (не)сказав, (не)желая, (не)дописав, (не)</a:t>
            </a:r>
            <a:r>
              <a:rPr lang="ru-RU" dirty="0" err="1"/>
              <a:t>взлюбив</a:t>
            </a:r>
            <a:r>
              <a:rPr lang="ru-RU" dirty="0"/>
              <a:t>, (не)</a:t>
            </a:r>
            <a:r>
              <a:rPr lang="ru-RU" dirty="0" err="1"/>
              <a:t>домогая</a:t>
            </a:r>
            <a:r>
              <a:rPr lang="ru-RU" dirty="0"/>
              <a:t>, (не)убрав, (не)доплатив, (не)дополучая, (не)</a:t>
            </a:r>
            <a:r>
              <a:rPr lang="ru-RU" dirty="0" err="1"/>
              <a:t>долюбливая</a:t>
            </a:r>
            <a:r>
              <a:rPr lang="ru-RU" dirty="0"/>
              <a:t>, (не)доспав, (не)дослышав, (не)достигнув, (не)</a:t>
            </a:r>
            <a:r>
              <a:rPr lang="ru-RU" dirty="0" err="1"/>
              <a:t>дооценив</a:t>
            </a:r>
            <a:r>
              <a:rPr lang="ru-RU" dirty="0"/>
              <a:t>, (не)</a:t>
            </a:r>
            <a:r>
              <a:rPr lang="ru-RU" dirty="0" err="1"/>
              <a:t>сдобровав</a:t>
            </a:r>
            <a:r>
              <a:rPr lang="ru-RU" dirty="0"/>
              <a:t>, (не)улыбаясь, (не)зная, (не)умев, (не)простив.</a:t>
            </a:r>
          </a:p>
        </p:txBody>
      </p:sp>
    </p:spTree>
    <p:extLst>
      <p:ext uri="{BB962C8B-B14F-4D97-AF65-F5344CB8AC3E}">
        <p14:creationId xmlns:p14="http://schemas.microsoft.com/office/powerpoint/2010/main" val="39001660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61AFCF1-6498-41AF-B15D-4F171820D4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Задание 1. Проверь себя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E3A364A1-F3DB-47F0-B391-8C0405B2942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47440" y="1071173"/>
            <a:ext cx="445047" cy="445047"/>
          </a:xfrm>
          <a:prstGeom prst="rect">
            <a:avLst/>
          </a:prstGeom>
        </p:spPr>
      </p:pic>
      <p:cxnSp>
        <p:nvCxnSpPr>
          <p:cNvPr id="9" name="Прямая соединительная линия 8">
            <a:extLst>
              <a:ext uri="{FF2B5EF4-FFF2-40B4-BE49-F238E27FC236}">
                <a16:creationId xmlns:a16="http://schemas.microsoft.com/office/drawing/2014/main" id="{68EC76B3-4015-4115-8D1D-4C18AABD88AE}"/>
              </a:ext>
            </a:extLst>
          </p:cNvPr>
          <p:cNvCxnSpPr/>
          <p:nvPr/>
        </p:nvCxnSpPr>
        <p:spPr>
          <a:xfrm>
            <a:off x="2355273" y="3685309"/>
            <a:ext cx="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3" name="Прямая соединительная линия 92">
            <a:extLst>
              <a:ext uri="{FF2B5EF4-FFF2-40B4-BE49-F238E27FC236}">
                <a16:creationId xmlns:a16="http://schemas.microsoft.com/office/drawing/2014/main" id="{351EB22A-11BC-4F53-9562-1FD9B658BAC5}"/>
              </a:ext>
            </a:extLst>
          </p:cNvPr>
          <p:cNvCxnSpPr>
            <a:cxnSpLocks/>
          </p:cNvCxnSpPr>
          <p:nvPr/>
        </p:nvCxnSpPr>
        <p:spPr>
          <a:xfrm>
            <a:off x="2875285" y="3926679"/>
            <a:ext cx="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119" name="Рисунок 118">
            <a:hlinkClick r:id="rId3" action="ppaction://hlinksldjump"/>
            <a:extLst>
              <a:ext uri="{FF2B5EF4-FFF2-40B4-BE49-F238E27FC236}">
                <a16:creationId xmlns:a16="http://schemas.microsoft.com/office/drawing/2014/main" id="{D7BF057E-697D-4F75-A013-4CB3857F7F8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856691" y="6522691"/>
            <a:ext cx="335309" cy="335309"/>
          </a:xfrm>
          <a:prstGeom prst="rect">
            <a:avLst/>
          </a:prstGeom>
        </p:spPr>
      </p:pic>
      <p:sp>
        <p:nvSpPr>
          <p:cNvPr id="122" name="Прямоугольник 121">
            <a:hlinkClick r:id="rId5" action="ppaction://hlinksldjump"/>
            <a:extLst>
              <a:ext uri="{FF2B5EF4-FFF2-40B4-BE49-F238E27FC236}">
                <a16:creationId xmlns:a16="http://schemas.microsoft.com/office/drawing/2014/main" id="{650E345D-6F69-4BCD-B46F-53A20DA98839}"/>
              </a:ext>
            </a:extLst>
          </p:cNvPr>
          <p:cNvSpPr/>
          <p:nvPr/>
        </p:nvSpPr>
        <p:spPr>
          <a:xfrm>
            <a:off x="86590" y="6576998"/>
            <a:ext cx="1018094" cy="22669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/>
              <a:t>К </a:t>
            </a:r>
            <a:r>
              <a:rPr lang="ru-RU" sz="1200" dirty="0">
                <a:solidFill>
                  <a:schemeClr val="bg1"/>
                </a:solidFill>
              </a:rPr>
              <a:t>заданиям</a:t>
            </a:r>
          </a:p>
        </p:txBody>
      </p:sp>
      <p:graphicFrame>
        <p:nvGraphicFramePr>
          <p:cNvPr id="47" name="Таблица 46">
            <a:extLst>
              <a:ext uri="{FF2B5EF4-FFF2-40B4-BE49-F238E27FC236}">
                <a16:creationId xmlns:a16="http://schemas.microsoft.com/office/drawing/2014/main" id="{106548BB-3CBE-4016-85AD-4FDBD2BF630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16159779"/>
              </p:ext>
            </p:extLst>
          </p:nvPr>
        </p:nvGraphicFramePr>
        <p:xfrm>
          <a:off x="680320" y="2576175"/>
          <a:ext cx="9613862" cy="2103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806931">
                  <a:extLst>
                    <a:ext uri="{9D8B030D-6E8A-4147-A177-3AD203B41FA5}">
                      <a16:colId xmlns:a16="http://schemas.microsoft.com/office/drawing/2014/main" val="1242259910"/>
                    </a:ext>
                  </a:extLst>
                </a:gridCol>
                <a:gridCol w="4806931">
                  <a:extLst>
                    <a:ext uri="{9D8B030D-6E8A-4147-A177-3AD203B41FA5}">
                      <a16:colId xmlns:a16="http://schemas.microsoft.com/office/drawing/2014/main" val="1645153823"/>
                    </a:ext>
                  </a:extLst>
                </a:gridCol>
              </a:tblGrid>
              <a:tr h="287098"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Слитно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Раздельно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64344023"/>
                  </a:ext>
                </a:extLst>
              </a:tr>
              <a:tr h="687956">
                <a:tc>
                  <a:txBody>
                    <a:bodyPr/>
                    <a:lstStyle/>
                    <a:p>
                      <a:endParaRPr lang="ru-RU" dirty="0"/>
                    </a:p>
                    <a:p>
                      <a:endParaRPr lang="ru-RU" dirty="0"/>
                    </a:p>
                    <a:p>
                      <a:endParaRPr lang="ru-RU" dirty="0"/>
                    </a:p>
                    <a:p>
                      <a:endParaRPr lang="ru-RU" dirty="0"/>
                    </a:p>
                    <a:p>
                      <a:endParaRPr lang="ru-RU" dirty="0"/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23254102"/>
                  </a:ext>
                </a:extLst>
              </a:tr>
            </a:tbl>
          </a:graphicData>
        </a:graphic>
      </p:graphicFrame>
      <p:sp>
        <p:nvSpPr>
          <p:cNvPr id="48" name="Прямоугольник 47">
            <a:extLst>
              <a:ext uri="{FF2B5EF4-FFF2-40B4-BE49-F238E27FC236}">
                <a16:creationId xmlns:a16="http://schemas.microsoft.com/office/drawing/2014/main" id="{AB546A42-BFF3-4BEF-894D-0276B9744FE1}"/>
              </a:ext>
            </a:extLst>
          </p:cNvPr>
          <p:cNvSpPr/>
          <p:nvPr/>
        </p:nvSpPr>
        <p:spPr>
          <a:xfrm>
            <a:off x="680320" y="3057860"/>
            <a:ext cx="4667535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i="1" dirty="0"/>
              <a:t>Недо</a:t>
            </a:r>
            <a:r>
              <a:rPr lang="ru-RU" dirty="0"/>
              <a:t>умевая, </a:t>
            </a:r>
            <a:r>
              <a:rPr lang="ru-RU" i="1" dirty="0"/>
              <a:t>недо</a:t>
            </a:r>
            <a:r>
              <a:rPr lang="ru-RU" dirty="0"/>
              <a:t>считавшись, </a:t>
            </a:r>
          </a:p>
          <a:p>
            <a:r>
              <a:rPr lang="ru-RU" dirty="0"/>
              <a:t>негодуя, ненавидя, </a:t>
            </a:r>
            <a:r>
              <a:rPr lang="ru-RU" i="1" dirty="0" err="1"/>
              <a:t>недо</a:t>
            </a:r>
            <a:r>
              <a:rPr lang="ru-RU" dirty="0" err="1"/>
              <a:t>писав</a:t>
            </a:r>
            <a:r>
              <a:rPr lang="ru-RU" dirty="0"/>
              <a:t>, невзлюбив, </a:t>
            </a:r>
            <a:r>
              <a:rPr lang="ru-RU" i="1" dirty="0"/>
              <a:t>недо</a:t>
            </a:r>
            <a:r>
              <a:rPr lang="ru-RU" dirty="0"/>
              <a:t>могая, </a:t>
            </a:r>
            <a:r>
              <a:rPr lang="ru-RU" i="1" dirty="0"/>
              <a:t>недо</a:t>
            </a:r>
            <a:r>
              <a:rPr lang="ru-RU" dirty="0"/>
              <a:t>платив, </a:t>
            </a:r>
            <a:r>
              <a:rPr lang="ru-RU" i="1" dirty="0"/>
              <a:t>недо</a:t>
            </a:r>
            <a:r>
              <a:rPr lang="ru-RU" dirty="0"/>
              <a:t>получая, </a:t>
            </a:r>
            <a:r>
              <a:rPr lang="ru-RU" i="1" dirty="0"/>
              <a:t>недо</a:t>
            </a:r>
            <a:r>
              <a:rPr lang="ru-RU" dirty="0"/>
              <a:t>любливая, </a:t>
            </a:r>
            <a:r>
              <a:rPr lang="ru-RU" i="1" dirty="0"/>
              <a:t>недо</a:t>
            </a:r>
            <a:r>
              <a:rPr lang="ru-RU" dirty="0"/>
              <a:t>спав, </a:t>
            </a:r>
            <a:r>
              <a:rPr lang="ru-RU" i="1" dirty="0"/>
              <a:t>недо</a:t>
            </a:r>
            <a:r>
              <a:rPr lang="ru-RU" dirty="0"/>
              <a:t>слышав, </a:t>
            </a:r>
            <a:r>
              <a:rPr lang="ru-RU" i="1" dirty="0"/>
              <a:t>недо</a:t>
            </a:r>
            <a:r>
              <a:rPr lang="ru-RU" dirty="0"/>
              <a:t>оценив, несдобровав.</a:t>
            </a: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2F527EF4-AC84-4801-AF5B-709E78950637}"/>
              </a:ext>
            </a:extLst>
          </p:cNvPr>
          <p:cNvSpPr/>
          <p:nvPr/>
        </p:nvSpPr>
        <p:spPr>
          <a:xfrm>
            <a:off x="5579615" y="3057860"/>
            <a:ext cx="444184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Не</a:t>
            </a:r>
            <a:r>
              <a:rPr lang="ru-RU" u="sng" dirty="0"/>
              <a:t> </a:t>
            </a:r>
            <a:r>
              <a:rPr lang="ru-RU" dirty="0"/>
              <a:t>спеша, не</a:t>
            </a:r>
            <a:r>
              <a:rPr lang="ru-RU" u="sng" dirty="0"/>
              <a:t> </a:t>
            </a:r>
            <a:r>
              <a:rPr lang="ru-RU" dirty="0"/>
              <a:t>подумав, не</a:t>
            </a:r>
            <a:r>
              <a:rPr lang="ru-RU" u="sng" dirty="0"/>
              <a:t> </a:t>
            </a:r>
            <a:r>
              <a:rPr lang="ru-RU" dirty="0"/>
              <a:t>рисуя, </a:t>
            </a:r>
          </a:p>
          <a:p>
            <a:r>
              <a:rPr lang="ru-RU" dirty="0"/>
              <a:t>не</a:t>
            </a:r>
            <a:r>
              <a:rPr lang="ru-RU" u="sng" dirty="0"/>
              <a:t> </a:t>
            </a:r>
            <a:r>
              <a:rPr lang="ru-RU" dirty="0"/>
              <a:t>любя, не</a:t>
            </a:r>
            <a:r>
              <a:rPr lang="ru-RU" u="sng" dirty="0"/>
              <a:t> </a:t>
            </a:r>
            <a:r>
              <a:rPr lang="ru-RU" dirty="0"/>
              <a:t>сказав, не</a:t>
            </a:r>
            <a:r>
              <a:rPr lang="ru-RU" u="sng" dirty="0"/>
              <a:t> </a:t>
            </a:r>
            <a:r>
              <a:rPr lang="ru-RU" dirty="0"/>
              <a:t>желая, </a:t>
            </a:r>
          </a:p>
          <a:p>
            <a:r>
              <a:rPr lang="ru-RU" dirty="0"/>
              <a:t>не</a:t>
            </a:r>
            <a:r>
              <a:rPr lang="ru-RU" u="sng" dirty="0"/>
              <a:t> </a:t>
            </a:r>
            <a:r>
              <a:rPr lang="ru-RU" dirty="0"/>
              <a:t>убрав, не</a:t>
            </a:r>
            <a:r>
              <a:rPr lang="ru-RU" u="sng" dirty="0"/>
              <a:t> </a:t>
            </a:r>
            <a:r>
              <a:rPr lang="ru-RU" dirty="0"/>
              <a:t>достигнув, не</a:t>
            </a:r>
            <a:r>
              <a:rPr lang="ru-RU" u="sng" dirty="0"/>
              <a:t> </a:t>
            </a:r>
            <a:r>
              <a:rPr lang="ru-RU" dirty="0"/>
              <a:t>улыбаясь, не</a:t>
            </a:r>
            <a:r>
              <a:rPr lang="ru-RU" u="sng" dirty="0"/>
              <a:t> </a:t>
            </a:r>
            <a:r>
              <a:rPr lang="ru-RU" dirty="0"/>
              <a:t>зная, не</a:t>
            </a:r>
            <a:r>
              <a:rPr lang="ru-RU" u="sng" dirty="0"/>
              <a:t> </a:t>
            </a:r>
            <a:r>
              <a:rPr lang="ru-RU" dirty="0"/>
              <a:t>умев, не</a:t>
            </a:r>
            <a:r>
              <a:rPr lang="ru-RU" u="sng" dirty="0"/>
              <a:t> </a:t>
            </a:r>
            <a:r>
              <a:rPr lang="ru-RU" dirty="0"/>
              <a:t>простив.</a:t>
            </a:r>
          </a:p>
        </p:txBody>
      </p:sp>
      <p:pic>
        <p:nvPicPr>
          <p:cNvPr id="8" name="Рисунок 7">
            <a:hlinkClick r:id="rId3" action="ppaction://hlinksldjump"/>
            <a:extLst>
              <a:ext uri="{FF2B5EF4-FFF2-40B4-BE49-F238E27FC236}">
                <a16:creationId xmlns:a16="http://schemas.microsoft.com/office/drawing/2014/main" id="{5B56A908-249E-4C84-B986-C9FC8EAF83E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0000" b="95463" l="10000" r="90000">
                        <a14:foregroundMark x1="40625" y1="83611" x2="36719" y2="85000"/>
                        <a14:foregroundMark x1="36719" y1="85000" x2="33333" y2="88796"/>
                        <a14:foregroundMark x1="33333" y1="88796" x2="33385" y2="96111"/>
                        <a14:foregroundMark x1="33385" y1="96111" x2="47656" y2="99259"/>
                        <a14:foregroundMark x1="47656" y1="99259" x2="48906" y2="92222"/>
                        <a14:foregroundMark x1="48906" y1="92222" x2="44375" y2="86019"/>
                        <a14:foregroundMark x1="44375" y1="86019" x2="38698" y2="85278"/>
                        <a14:foregroundMark x1="60000" y1="89537" x2="62344" y2="95463"/>
                        <a14:foregroundMark x1="62344" y1="95463" x2="63021" y2="90926"/>
                        <a14:foregroundMark x1="65521" y1="44074" x2="65885" y2="37037"/>
                        <a14:foregroundMark x1="65885" y1="37037" x2="65469" y2="43796"/>
                        <a14:foregroundMark x1="73281" y1="54167" x2="74792" y2="47500"/>
                        <a14:foregroundMark x1="74792" y1="47500" x2="73802" y2="54537"/>
                        <a14:foregroundMark x1="73802" y1="54537" x2="73802" y2="54537"/>
                        <a14:foregroundMark x1="74323" y1="53981" x2="77552" y2="49259"/>
                        <a14:foregroundMark x1="77552" y1="49259" x2="81146" y2="46389"/>
                        <a14:foregroundMark x1="81146" y1="46389" x2="77135" y2="51389"/>
                        <a14:foregroundMark x1="77135" y1="51389" x2="73646" y2="53056"/>
                        <a14:foregroundMark x1="39688" y1="30000" x2="43177" y2="33704"/>
                        <a14:foregroundMark x1="43177" y1="33704" x2="45208" y2="39907"/>
                        <a14:foregroundMark x1="45208" y1="39907" x2="45208" y2="40000"/>
                        <a14:foregroundMark x1="31146" y1="39907" x2="26979" y2="60556"/>
                        <a14:foregroundMark x1="26979" y1="60556" x2="30625" y2="64352"/>
                        <a14:foregroundMark x1="30625" y1="64352" x2="33958" y2="60741"/>
                        <a14:foregroundMark x1="33958" y1="60741" x2="33958" y2="60741"/>
                        <a14:foregroundMark x1="32969" y1="32870" x2="35729" y2="27870"/>
                        <a14:foregroundMark x1="35729" y1="27870" x2="39635" y2="27870"/>
                        <a14:foregroundMark x1="36510" y1="27037" x2="37188" y2="26389"/>
                        <a14:foregroundMark x1="32813" y1="32037" x2="29688" y2="45463"/>
                        <a14:foregroundMark x1="29688" y1="45463" x2="29531" y2="47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flipH="1">
            <a:off x="6687382" y="3159316"/>
            <a:ext cx="7213600" cy="36986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75975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0B3DFB73-D549-4A73-A7EB-4391DD9B95B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41534" y="6422098"/>
            <a:ext cx="646232" cy="365792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61AFCF1-6498-41AF-B15D-4F171820D4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Задание 2. Сложность: средняя</a:t>
            </a:r>
          </a:p>
        </p:txBody>
      </p:sp>
      <p:cxnSp>
        <p:nvCxnSpPr>
          <p:cNvPr id="9" name="Прямая соединительная линия 8">
            <a:extLst>
              <a:ext uri="{FF2B5EF4-FFF2-40B4-BE49-F238E27FC236}">
                <a16:creationId xmlns:a16="http://schemas.microsoft.com/office/drawing/2014/main" id="{68EC76B3-4015-4115-8D1D-4C18AABD88AE}"/>
              </a:ext>
            </a:extLst>
          </p:cNvPr>
          <p:cNvCxnSpPr/>
          <p:nvPr/>
        </p:nvCxnSpPr>
        <p:spPr>
          <a:xfrm>
            <a:off x="2355273" y="3685309"/>
            <a:ext cx="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57AD6E61-1FDE-4439-B0F9-3439C7E3161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66005" y="1071173"/>
            <a:ext cx="463336" cy="445047"/>
          </a:xfrm>
          <a:prstGeom prst="rect">
            <a:avLst/>
          </a:prstGeom>
        </p:spPr>
      </p:pic>
      <p:pic>
        <p:nvPicPr>
          <p:cNvPr id="12" name="Рисунок 11">
            <a:hlinkClick r:id="rId4" action="ppaction://hlinksldjump"/>
            <a:extLst>
              <a:ext uri="{FF2B5EF4-FFF2-40B4-BE49-F238E27FC236}">
                <a16:creationId xmlns:a16="http://schemas.microsoft.com/office/drawing/2014/main" id="{F3018B72-1763-4C4F-890F-ED21F052300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137301" y="6351988"/>
            <a:ext cx="1054699" cy="506012"/>
          </a:xfrm>
          <a:prstGeom prst="rect">
            <a:avLst/>
          </a:prstGeom>
        </p:spPr>
      </p:pic>
      <p:pic>
        <p:nvPicPr>
          <p:cNvPr id="15" name="Рисунок 14">
            <a:hlinkClick r:id="rId6" action="ppaction://hlinksldjump"/>
            <a:extLst>
              <a:ext uri="{FF2B5EF4-FFF2-40B4-BE49-F238E27FC236}">
                <a16:creationId xmlns:a16="http://schemas.microsoft.com/office/drawing/2014/main" id="{B0A5A719-EE34-4511-AEDE-32F29DDD4DA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5590" y="6528787"/>
            <a:ext cx="1030313" cy="329213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01BBAFEC-CBB8-450E-9913-F3D841D528AB}"/>
              </a:ext>
            </a:extLst>
          </p:cNvPr>
          <p:cNvSpPr txBox="1"/>
          <p:nvPr/>
        </p:nvSpPr>
        <p:spPr>
          <a:xfrm>
            <a:off x="680321" y="2165927"/>
            <a:ext cx="976600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Спиши пословицы, раскрывая скобки и расставляя пропущенные знаки. Объясни расстановку запятых. Обозначь орфограммы «Не с деепричастиями» и «Не с глаголами». 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7B8E4ABA-44B2-49CD-9CE6-D12CC947E9FB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80320" y="3144019"/>
            <a:ext cx="9613861" cy="1754326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FF17676A-84D1-49FD-9849-992E773B95C7}"/>
              </a:ext>
            </a:extLst>
          </p:cNvPr>
          <p:cNvSpPr txBox="1"/>
          <p:nvPr/>
        </p:nvSpPr>
        <p:spPr>
          <a:xfrm>
            <a:off x="1105903" y="3304314"/>
            <a:ext cx="7444509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ru-RU" dirty="0"/>
              <a:t>(Не)зная броду (не)суйся в воду.</a:t>
            </a:r>
          </a:p>
          <a:p>
            <a:pPr marL="342900" indent="-342900">
              <a:buAutoNum type="arabicPeriod"/>
            </a:pPr>
            <a:r>
              <a:rPr lang="ru-RU" dirty="0"/>
              <a:t>(Не)убив медведя шкуры (не)продают.</a:t>
            </a:r>
          </a:p>
          <a:p>
            <a:pPr marL="342900" indent="-342900">
              <a:buAutoNum type="arabicPeriod"/>
            </a:pPr>
            <a:r>
              <a:rPr lang="ru-RU" dirty="0"/>
              <a:t>(Не)поглядев на пирог (не)говори, что сыт.</a:t>
            </a:r>
          </a:p>
          <a:p>
            <a:pPr marL="342900" indent="-342900">
              <a:buAutoNum type="arabicPeriod"/>
            </a:pPr>
            <a:r>
              <a:rPr lang="ru-RU" dirty="0"/>
              <a:t>(Не)</a:t>
            </a:r>
            <a:r>
              <a:rPr lang="ru-RU" dirty="0" err="1"/>
              <a:t>поклонясь</a:t>
            </a:r>
            <a:r>
              <a:rPr lang="ru-RU" dirty="0"/>
              <a:t> до земли грибка (не)подымешь).</a:t>
            </a:r>
          </a:p>
          <a:p>
            <a:pPr marL="342900" indent="-342900">
              <a:buAutoNum type="arabicPeriod"/>
            </a:pPr>
            <a:r>
              <a:rPr lang="ru-RU" dirty="0"/>
              <a:t>(Не)работая сыт (не)будешь.</a:t>
            </a:r>
          </a:p>
          <a:p>
            <a:pPr marL="342900" indent="-342900">
              <a:buAutoNum type="arabicPeriod"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114858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05473C5D-CF5D-4415-BD29-7758EEDBE0E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9957" y="2166219"/>
            <a:ext cx="9766370" cy="3255525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61AFCF1-6498-41AF-B15D-4F171820D4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Задание 2. Проверь себя</a:t>
            </a:r>
          </a:p>
        </p:txBody>
      </p:sp>
      <p:cxnSp>
        <p:nvCxnSpPr>
          <p:cNvPr id="9" name="Прямая соединительная линия 8">
            <a:extLst>
              <a:ext uri="{FF2B5EF4-FFF2-40B4-BE49-F238E27FC236}">
                <a16:creationId xmlns:a16="http://schemas.microsoft.com/office/drawing/2014/main" id="{68EC76B3-4015-4115-8D1D-4C18AABD88AE}"/>
              </a:ext>
            </a:extLst>
          </p:cNvPr>
          <p:cNvCxnSpPr/>
          <p:nvPr/>
        </p:nvCxnSpPr>
        <p:spPr>
          <a:xfrm>
            <a:off x="2355273" y="3685309"/>
            <a:ext cx="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9919D69D-1E8C-43F8-9BF2-0C716A74951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56769" y="1071173"/>
            <a:ext cx="463336" cy="445047"/>
          </a:xfrm>
          <a:prstGeom prst="rect">
            <a:avLst/>
          </a:prstGeom>
        </p:spPr>
      </p:pic>
      <p:pic>
        <p:nvPicPr>
          <p:cNvPr id="13" name="Рисунок 12" descr="Возврат">
            <a:hlinkClick r:id="rId4" action="ppaction://hlinksldjump"/>
            <a:extLst>
              <a:ext uri="{FF2B5EF4-FFF2-40B4-BE49-F238E27FC236}">
                <a16:creationId xmlns:a16="http://schemas.microsoft.com/office/drawing/2014/main" id="{BA9EDE2B-6D26-4DE4-8A94-9075D175AEF0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p:blipFill>
        <p:spPr>
          <a:xfrm>
            <a:off x="11859705" y="6525705"/>
            <a:ext cx="332295" cy="332295"/>
          </a:xfrm>
          <a:prstGeom prst="rect">
            <a:avLst/>
          </a:prstGeom>
        </p:spPr>
      </p:pic>
      <p:pic>
        <p:nvPicPr>
          <p:cNvPr id="14" name="Рисунок 13">
            <a:hlinkClick r:id="rId7" action="ppaction://hlinksldjump"/>
            <a:extLst>
              <a:ext uri="{FF2B5EF4-FFF2-40B4-BE49-F238E27FC236}">
                <a16:creationId xmlns:a16="http://schemas.microsoft.com/office/drawing/2014/main" id="{5A0F0F88-818A-4582-A146-CD201C355BC2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6163" y="6528787"/>
            <a:ext cx="1030313" cy="329213"/>
          </a:xfrm>
          <a:prstGeom prst="rect">
            <a:avLst/>
          </a:prstGeom>
        </p:spPr>
      </p:pic>
      <p:sp>
        <p:nvSpPr>
          <p:cNvPr id="24" name="TextBox 23">
            <a:extLst>
              <a:ext uri="{FF2B5EF4-FFF2-40B4-BE49-F238E27FC236}">
                <a16:creationId xmlns:a16="http://schemas.microsoft.com/office/drawing/2014/main" id="{B62420C2-F499-47C3-8331-4B12B839EA89}"/>
              </a:ext>
            </a:extLst>
          </p:cNvPr>
          <p:cNvSpPr txBox="1"/>
          <p:nvPr/>
        </p:nvSpPr>
        <p:spPr>
          <a:xfrm>
            <a:off x="1096476" y="2484763"/>
            <a:ext cx="7444509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ru-RU" dirty="0"/>
              <a:t>Не_зная броду, </a:t>
            </a:r>
            <a:r>
              <a:rPr lang="ru-RU" dirty="0" err="1"/>
              <a:t>не_суйся</a:t>
            </a:r>
            <a:r>
              <a:rPr lang="ru-RU" dirty="0"/>
              <a:t> в воду.</a:t>
            </a:r>
          </a:p>
          <a:p>
            <a:pPr marL="342900" indent="-342900">
              <a:buAutoNum type="arabicPeriod"/>
            </a:pPr>
            <a:endParaRPr lang="ru-RU" dirty="0"/>
          </a:p>
          <a:p>
            <a:pPr marL="342900" indent="-342900">
              <a:buAutoNum type="arabicPeriod"/>
            </a:pPr>
            <a:r>
              <a:rPr lang="ru-RU" dirty="0" err="1"/>
              <a:t>Не_убив</a:t>
            </a:r>
            <a:r>
              <a:rPr lang="ru-RU" dirty="0"/>
              <a:t> медведя, шкуры </a:t>
            </a:r>
            <a:r>
              <a:rPr lang="ru-RU" dirty="0" err="1"/>
              <a:t>не_продают</a:t>
            </a:r>
            <a:r>
              <a:rPr lang="ru-RU" dirty="0"/>
              <a:t>.</a:t>
            </a:r>
          </a:p>
          <a:p>
            <a:pPr marL="342900" indent="-342900">
              <a:buAutoNum type="arabicPeriod"/>
            </a:pPr>
            <a:endParaRPr lang="ru-RU" dirty="0"/>
          </a:p>
          <a:p>
            <a:pPr marL="342900" indent="-342900">
              <a:buAutoNum type="arabicPeriod"/>
            </a:pPr>
            <a:r>
              <a:rPr lang="ru-RU" dirty="0" err="1"/>
              <a:t>Не_поглядев</a:t>
            </a:r>
            <a:r>
              <a:rPr lang="ru-RU" dirty="0"/>
              <a:t> на пирог, </a:t>
            </a:r>
            <a:r>
              <a:rPr lang="ru-RU" dirty="0" err="1"/>
              <a:t>не_говори</a:t>
            </a:r>
            <a:r>
              <a:rPr lang="ru-RU" dirty="0"/>
              <a:t>, что сыт.</a:t>
            </a:r>
          </a:p>
          <a:p>
            <a:pPr marL="342900" indent="-342900">
              <a:buAutoNum type="arabicPeriod"/>
            </a:pPr>
            <a:endParaRPr lang="ru-RU" dirty="0"/>
          </a:p>
          <a:p>
            <a:pPr marL="342900" indent="-342900">
              <a:buAutoNum type="arabicPeriod"/>
            </a:pPr>
            <a:r>
              <a:rPr lang="ru-RU" dirty="0" err="1"/>
              <a:t>Не_поклонясь</a:t>
            </a:r>
            <a:r>
              <a:rPr lang="ru-RU" dirty="0"/>
              <a:t> до земли, грибка  </a:t>
            </a:r>
            <a:r>
              <a:rPr lang="ru-RU" dirty="0" err="1"/>
              <a:t>не_подымешь</a:t>
            </a:r>
            <a:r>
              <a:rPr lang="ru-RU" dirty="0"/>
              <a:t>.</a:t>
            </a:r>
          </a:p>
          <a:p>
            <a:pPr marL="342900" indent="-342900">
              <a:buAutoNum type="arabicPeriod"/>
            </a:pPr>
            <a:endParaRPr lang="ru-RU" dirty="0"/>
          </a:p>
          <a:p>
            <a:pPr marL="342900" indent="-342900">
              <a:buAutoNum type="arabicPeriod"/>
            </a:pPr>
            <a:r>
              <a:rPr lang="ru-RU" dirty="0" err="1"/>
              <a:t>Не_работая</a:t>
            </a:r>
            <a:r>
              <a:rPr lang="ru-RU" dirty="0"/>
              <a:t>, сыт </a:t>
            </a:r>
            <a:r>
              <a:rPr lang="ru-RU" dirty="0" err="1"/>
              <a:t>не_будешь</a:t>
            </a:r>
            <a:r>
              <a:rPr lang="ru-RU" dirty="0"/>
              <a:t>.</a:t>
            </a:r>
          </a:p>
          <a:p>
            <a:pPr marL="342900" indent="-342900">
              <a:buAutoNum type="arabicPeriod"/>
            </a:pPr>
            <a:endParaRPr lang="ru-RU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2E99A65-4155-4B92-82B0-08B0CFA282C1}"/>
              </a:ext>
            </a:extLst>
          </p:cNvPr>
          <p:cNvSpPr txBox="1"/>
          <p:nvPr/>
        </p:nvSpPr>
        <p:spPr>
          <a:xfrm>
            <a:off x="1630061" y="4544508"/>
            <a:ext cx="150106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dirty="0" err="1"/>
              <a:t>Деепр</a:t>
            </a:r>
            <a:r>
              <a:rPr lang="ru-RU" sz="1000" dirty="0"/>
              <a:t>.</a:t>
            </a: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9ECDC52A-81D7-4BC6-BC59-6ED6CD66744A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561102" y="3471911"/>
            <a:ext cx="646232" cy="280440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979F0585-0738-4C0D-B05B-8D8BE527F377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634993" y="4025432"/>
            <a:ext cx="646232" cy="280440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4A70CD33-C0E4-4D09-9853-A581E6CB661D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561102" y="2895581"/>
            <a:ext cx="646232" cy="280440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4F3248B4-4CD3-426E-A57B-8917D4F4E6BE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630375" y="2386379"/>
            <a:ext cx="646232" cy="280440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42AEC7B6-78C5-484F-A09E-329364952BB2}"/>
              </a:ext>
            </a:extLst>
          </p:cNvPr>
          <p:cNvSpPr txBox="1"/>
          <p:nvPr/>
        </p:nvSpPr>
        <p:spPr>
          <a:xfrm>
            <a:off x="3341596" y="4544508"/>
            <a:ext cx="64623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dirty="0"/>
              <a:t>Глаг.</a:t>
            </a:r>
          </a:p>
        </p:txBody>
      </p:sp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255043DD-6992-4CAB-8B05-E62B60620584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313539" y="2967599"/>
            <a:ext cx="646232" cy="280440"/>
          </a:xfrm>
          <a:prstGeom prst="rect">
            <a:avLst/>
          </a:prstGeom>
        </p:spPr>
      </p:pic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EB396D11-0895-4CB0-B2C4-AF76911E46B5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078012" y="3474220"/>
            <a:ext cx="646232" cy="280440"/>
          </a:xfrm>
          <a:prstGeom prst="rect">
            <a:avLst/>
          </a:prstGeom>
        </p:spPr>
      </p:pic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0EC84744-5CF1-4530-A97A-8567602B7347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087989" y="4025432"/>
            <a:ext cx="646232" cy="280440"/>
          </a:xfrm>
          <a:prstGeom prst="rect">
            <a:avLst/>
          </a:prstGeom>
        </p:spPr>
      </p:pic>
      <p:pic>
        <p:nvPicPr>
          <p:cNvPr id="30" name="Рисунок 29">
            <a:extLst>
              <a:ext uri="{FF2B5EF4-FFF2-40B4-BE49-F238E27FC236}">
                <a16:creationId xmlns:a16="http://schemas.microsoft.com/office/drawing/2014/main" id="{CE2631EC-FD32-4895-AC3C-875C6BB84007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254577" y="2384756"/>
            <a:ext cx="646232" cy="280440"/>
          </a:xfrm>
          <a:prstGeom prst="rect">
            <a:avLst/>
          </a:prstGeom>
        </p:spPr>
      </p:pic>
      <p:cxnSp>
        <p:nvCxnSpPr>
          <p:cNvPr id="37" name="Прямая соединительная линия 36">
            <a:extLst>
              <a:ext uri="{FF2B5EF4-FFF2-40B4-BE49-F238E27FC236}">
                <a16:creationId xmlns:a16="http://schemas.microsoft.com/office/drawing/2014/main" id="{B81DED10-BEE8-4C25-BB04-4A12D72A3152}"/>
              </a:ext>
            </a:extLst>
          </p:cNvPr>
          <p:cNvCxnSpPr/>
          <p:nvPr/>
        </p:nvCxnSpPr>
        <p:spPr>
          <a:xfrm>
            <a:off x="1491594" y="2809762"/>
            <a:ext cx="1570025" cy="0"/>
          </a:xfrm>
          <a:prstGeom prst="line">
            <a:avLst/>
          </a:prstGeom>
          <a:ln>
            <a:prstDash val="lgDashDot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8" name="Прямая соединительная линия 37">
            <a:extLst>
              <a:ext uri="{FF2B5EF4-FFF2-40B4-BE49-F238E27FC236}">
                <a16:creationId xmlns:a16="http://schemas.microsoft.com/office/drawing/2014/main" id="{D0C1C3B2-AAFC-40A3-A12B-A77818667A72}"/>
              </a:ext>
            </a:extLst>
          </p:cNvPr>
          <p:cNvCxnSpPr>
            <a:cxnSpLocks/>
          </p:cNvCxnSpPr>
          <p:nvPr/>
        </p:nvCxnSpPr>
        <p:spPr>
          <a:xfrm>
            <a:off x="1533000" y="5021871"/>
            <a:ext cx="1183904" cy="0"/>
          </a:xfrm>
          <a:prstGeom prst="line">
            <a:avLst/>
          </a:prstGeom>
          <a:ln>
            <a:prstDash val="lgDashDot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9" name="Прямая соединительная линия 38">
            <a:extLst>
              <a:ext uri="{FF2B5EF4-FFF2-40B4-BE49-F238E27FC236}">
                <a16:creationId xmlns:a16="http://schemas.microsoft.com/office/drawing/2014/main" id="{83E45EAE-EB13-4740-A117-FB90856B1E9A}"/>
              </a:ext>
            </a:extLst>
          </p:cNvPr>
          <p:cNvCxnSpPr>
            <a:cxnSpLocks/>
          </p:cNvCxnSpPr>
          <p:nvPr/>
        </p:nvCxnSpPr>
        <p:spPr>
          <a:xfrm>
            <a:off x="1533000" y="3336234"/>
            <a:ext cx="1808596" cy="0"/>
          </a:xfrm>
          <a:prstGeom prst="line">
            <a:avLst/>
          </a:prstGeom>
          <a:ln>
            <a:prstDash val="lgDashDot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0" name="Прямая соединительная линия 39">
            <a:extLst>
              <a:ext uri="{FF2B5EF4-FFF2-40B4-BE49-F238E27FC236}">
                <a16:creationId xmlns:a16="http://schemas.microsoft.com/office/drawing/2014/main" id="{AB390547-8746-4B72-8C34-90C89DDA5D79}"/>
              </a:ext>
            </a:extLst>
          </p:cNvPr>
          <p:cNvCxnSpPr>
            <a:cxnSpLocks/>
          </p:cNvCxnSpPr>
          <p:nvPr/>
        </p:nvCxnSpPr>
        <p:spPr>
          <a:xfrm>
            <a:off x="1533000" y="4458453"/>
            <a:ext cx="2545012" cy="0"/>
          </a:xfrm>
          <a:prstGeom prst="line">
            <a:avLst/>
          </a:prstGeom>
          <a:ln>
            <a:prstDash val="lgDashDot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1" name="Прямая соединительная линия 40">
            <a:extLst>
              <a:ext uri="{FF2B5EF4-FFF2-40B4-BE49-F238E27FC236}">
                <a16:creationId xmlns:a16="http://schemas.microsoft.com/office/drawing/2014/main" id="{A988CAD3-A233-4981-992F-8285729385B9}"/>
              </a:ext>
            </a:extLst>
          </p:cNvPr>
          <p:cNvCxnSpPr>
            <a:cxnSpLocks/>
          </p:cNvCxnSpPr>
          <p:nvPr/>
        </p:nvCxnSpPr>
        <p:spPr>
          <a:xfrm>
            <a:off x="1533000" y="3915924"/>
            <a:ext cx="2367809" cy="0"/>
          </a:xfrm>
          <a:prstGeom prst="line">
            <a:avLst/>
          </a:prstGeom>
          <a:ln>
            <a:prstDash val="lgDashDot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6" name="TextBox 45">
            <a:extLst>
              <a:ext uri="{FF2B5EF4-FFF2-40B4-BE49-F238E27FC236}">
                <a16:creationId xmlns:a16="http://schemas.microsoft.com/office/drawing/2014/main" id="{BB9FB650-AA53-4F35-8600-54FB16A9C3BB}"/>
              </a:ext>
            </a:extLst>
          </p:cNvPr>
          <p:cNvSpPr txBox="1"/>
          <p:nvPr/>
        </p:nvSpPr>
        <p:spPr>
          <a:xfrm>
            <a:off x="4724244" y="3471911"/>
            <a:ext cx="1386859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50" dirty="0"/>
              <a:t>Подчинит. союз</a:t>
            </a:r>
          </a:p>
        </p:txBody>
      </p:sp>
    </p:spTree>
    <p:extLst>
      <p:ext uri="{BB962C8B-B14F-4D97-AF65-F5344CB8AC3E}">
        <p14:creationId xmlns:p14="http://schemas.microsoft.com/office/powerpoint/2010/main" val="25759916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45CB9830-1EB8-47BF-AA07-A7E43DE3169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0321" y="3373118"/>
            <a:ext cx="9766638" cy="2030156"/>
          </a:xfrm>
          <a:prstGeom prst="rect">
            <a:avLst/>
          </a:prstGeom>
        </p:spPr>
      </p:pic>
      <p:pic>
        <p:nvPicPr>
          <p:cNvPr id="47" name="Рисунок 46">
            <a:extLst>
              <a:ext uri="{FF2B5EF4-FFF2-40B4-BE49-F238E27FC236}">
                <a16:creationId xmlns:a16="http://schemas.microsoft.com/office/drawing/2014/main" id="{C9F86000-29F8-457C-B71B-B47C746171F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341534" y="6422098"/>
            <a:ext cx="646232" cy="365792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61AFCF1-6498-41AF-B15D-4F171820D4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Задание 3. Сложность: высокая</a:t>
            </a:r>
          </a:p>
        </p:txBody>
      </p:sp>
      <p:cxnSp>
        <p:nvCxnSpPr>
          <p:cNvPr id="9" name="Прямая соединительная линия 8">
            <a:extLst>
              <a:ext uri="{FF2B5EF4-FFF2-40B4-BE49-F238E27FC236}">
                <a16:creationId xmlns:a16="http://schemas.microsoft.com/office/drawing/2014/main" id="{68EC76B3-4015-4115-8D1D-4C18AABD88AE}"/>
              </a:ext>
            </a:extLst>
          </p:cNvPr>
          <p:cNvCxnSpPr/>
          <p:nvPr/>
        </p:nvCxnSpPr>
        <p:spPr>
          <a:xfrm>
            <a:off x="2355273" y="3685309"/>
            <a:ext cx="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1A40177A-F005-42C6-BF02-97FE5905D7A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202950" y="1074222"/>
            <a:ext cx="463336" cy="438950"/>
          </a:xfrm>
          <a:prstGeom prst="rect">
            <a:avLst/>
          </a:prstGeom>
        </p:spPr>
      </p:pic>
      <p:pic>
        <p:nvPicPr>
          <p:cNvPr id="46" name="Рисунок 45">
            <a:hlinkClick r:id="rId5" action="ppaction://hlinksldjump"/>
            <a:extLst>
              <a:ext uri="{FF2B5EF4-FFF2-40B4-BE49-F238E27FC236}">
                <a16:creationId xmlns:a16="http://schemas.microsoft.com/office/drawing/2014/main" id="{AA26999F-41FE-422A-994F-7B9B6CCB177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137301" y="6351988"/>
            <a:ext cx="1054699" cy="506012"/>
          </a:xfrm>
          <a:prstGeom prst="rect">
            <a:avLst/>
          </a:prstGeom>
        </p:spPr>
      </p:pic>
      <p:pic>
        <p:nvPicPr>
          <p:cNvPr id="48" name="Рисунок 47">
            <a:hlinkClick r:id="rId7" action="ppaction://hlinksldjump"/>
            <a:extLst>
              <a:ext uri="{FF2B5EF4-FFF2-40B4-BE49-F238E27FC236}">
                <a16:creationId xmlns:a16="http://schemas.microsoft.com/office/drawing/2014/main" id="{9FC05A5B-A6E3-413B-BA82-A3DDC7E12831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5016" y="6539814"/>
            <a:ext cx="1030313" cy="329213"/>
          </a:xfrm>
          <a:prstGeom prst="rect">
            <a:avLst/>
          </a:prstGeom>
        </p:spPr>
      </p:pic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20DA5748-4F89-4E10-8177-48E18AB8A520}"/>
              </a:ext>
            </a:extLst>
          </p:cNvPr>
          <p:cNvSpPr/>
          <p:nvPr/>
        </p:nvSpPr>
        <p:spPr>
          <a:xfrm>
            <a:off x="680321" y="2377230"/>
            <a:ext cx="9766638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</a:rPr>
              <a:t>Спиши тест, расставляя пропущенные орфограммы и пунктограммы, раскрывая скобки. Проанализируй и обозначь условия выбора раздельного написания </a:t>
            </a:r>
            <a:r>
              <a:rPr lang="ru-RU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не</a:t>
            </a:r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</a:rPr>
              <a:t> со словами. Выдели приставку </a:t>
            </a:r>
            <a:r>
              <a:rPr lang="ru-RU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не-</a:t>
            </a:r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</a:rPr>
              <a:t>. Подчеркни деепричастные обороты.</a:t>
            </a:r>
          </a:p>
          <a:p>
            <a:pPr algn="just"/>
            <a:endParaRPr lang="ru-RU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algn="just"/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</a:rPr>
              <a:t>   1. Медведь Тедди (не)обращая внимания на открытую дверцу жадно ел картошку и овсянку. 2. С(ь, ъ)ев обед он по </a:t>
            </a:r>
            <a:r>
              <a:rPr lang="ru-RU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пр</a:t>
            </a:r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</a:rPr>
              <a:t>..</a:t>
            </a:r>
            <a:r>
              <a:rPr lang="ru-RU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вычке</a:t>
            </a:r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</a:rPr>
              <a:t> стал подталкивать посуду к </a:t>
            </a:r>
            <a:r>
              <a:rPr lang="ru-RU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дверц</a:t>
            </a:r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</a:rPr>
              <a:t>.. и тут заметил, что та (не)</a:t>
            </a:r>
            <a:r>
              <a:rPr lang="ru-RU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пр..крыта</a:t>
            </a:r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</a:rPr>
              <a:t>. 3. Тедди было дико и (не)</a:t>
            </a:r>
            <a:r>
              <a:rPr lang="ru-RU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пр</a:t>
            </a:r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</a:rPr>
              <a:t>..</a:t>
            </a:r>
            <a:r>
              <a:rPr lang="ru-RU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вычно</a:t>
            </a:r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</a:rPr>
              <a:t> в лесу. 4. Жизнь кипела в лесу (не)</a:t>
            </a:r>
            <a:r>
              <a:rPr lang="ru-RU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омрачё</a:t>
            </a:r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</a:rPr>
              <a:t>(н, </a:t>
            </a:r>
            <a:r>
              <a:rPr lang="ru-RU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нн</a:t>
            </a:r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</a:rPr>
              <a:t>)</a:t>
            </a:r>
            <a:r>
              <a:rPr lang="ru-RU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ая</a:t>
            </a:r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</a:rPr>
              <a:t> пришествием человека. 5. Пожалуй, (ни)кто (не)</a:t>
            </a:r>
            <a:r>
              <a:rPr lang="ru-RU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чувству..т</a:t>
            </a:r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</a:rPr>
              <a:t> и (не)</a:t>
            </a:r>
            <a:r>
              <a:rPr lang="ru-RU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пон</a:t>
            </a:r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</a:rPr>
              <a:t>..мает, что значит мать для диких зверей. 6. В лесу он превратился в </a:t>
            </a:r>
            <a:r>
              <a:rPr lang="ru-RU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бе</a:t>
            </a:r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</a:rPr>
              <a:t>..</a:t>
            </a:r>
            <a:r>
              <a:rPr lang="ru-RU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помощного</a:t>
            </a:r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</a:rPr>
              <a:t> детёныша (ни)чего (не)знающего б..</a:t>
            </a:r>
            <a:r>
              <a:rPr lang="ru-RU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ящегося</a:t>
            </a:r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</a:rPr>
              <a:t> всего. </a:t>
            </a:r>
            <a:endParaRPr lang="ru-RU" i="0" dirty="0">
              <a:solidFill>
                <a:schemeClr val="tx1">
                  <a:lumMod val="95000"/>
                  <a:lumOff val="5000"/>
                </a:schemeClr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30538216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66A14595-3649-4A37-881F-BF7C8755482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4113" y="2327807"/>
            <a:ext cx="9766370" cy="3209345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61AFCF1-6498-41AF-B15D-4F171820D4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Задание 3. Проверь себя</a:t>
            </a:r>
          </a:p>
        </p:txBody>
      </p:sp>
      <p:cxnSp>
        <p:nvCxnSpPr>
          <p:cNvPr id="9" name="Прямая соединительная линия 8">
            <a:extLst>
              <a:ext uri="{FF2B5EF4-FFF2-40B4-BE49-F238E27FC236}">
                <a16:creationId xmlns:a16="http://schemas.microsoft.com/office/drawing/2014/main" id="{68EC76B3-4015-4115-8D1D-4C18AABD88AE}"/>
              </a:ext>
            </a:extLst>
          </p:cNvPr>
          <p:cNvCxnSpPr/>
          <p:nvPr/>
        </p:nvCxnSpPr>
        <p:spPr>
          <a:xfrm>
            <a:off x="2355273" y="3685309"/>
            <a:ext cx="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173F3892-572F-467B-8775-64B14544A5C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93715" y="1074222"/>
            <a:ext cx="463336" cy="438950"/>
          </a:xfrm>
          <a:prstGeom prst="rect">
            <a:avLst/>
          </a:prstGeom>
        </p:spPr>
      </p:pic>
      <p:pic>
        <p:nvPicPr>
          <p:cNvPr id="58" name="Рисунок 57">
            <a:hlinkClick r:id="rId4" action="ppaction://hlinksldjump"/>
            <a:extLst>
              <a:ext uri="{FF2B5EF4-FFF2-40B4-BE49-F238E27FC236}">
                <a16:creationId xmlns:a16="http://schemas.microsoft.com/office/drawing/2014/main" id="{2E691053-EBFD-4F68-AC5F-4CFAA616C05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856691" y="6522691"/>
            <a:ext cx="335309" cy="335309"/>
          </a:xfrm>
          <a:prstGeom prst="rect">
            <a:avLst/>
          </a:prstGeom>
        </p:spPr>
      </p:pic>
      <p:pic>
        <p:nvPicPr>
          <p:cNvPr id="59" name="Рисунок 58">
            <a:hlinkClick r:id="rId6" action="ppaction://hlinksldjump"/>
            <a:extLst>
              <a:ext uri="{FF2B5EF4-FFF2-40B4-BE49-F238E27FC236}">
                <a16:creationId xmlns:a16="http://schemas.microsoft.com/office/drawing/2014/main" id="{B9B33428-F181-4401-9FC4-BAED043DF79A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6162" y="6528787"/>
            <a:ext cx="1030313" cy="329213"/>
          </a:xfrm>
          <a:prstGeom prst="rect">
            <a:avLst/>
          </a:prstGeom>
        </p:spPr>
      </p:pic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05C5AFCC-5A0E-4348-A502-D7A6356F3F6B}"/>
              </a:ext>
            </a:extLst>
          </p:cNvPr>
          <p:cNvSpPr/>
          <p:nvPr/>
        </p:nvSpPr>
        <p:spPr>
          <a:xfrm>
            <a:off x="714233" y="2639817"/>
            <a:ext cx="9533767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</a:rPr>
              <a:t>1. Медведь Тедди, </a:t>
            </a:r>
            <a:r>
              <a:rPr lang="ru-RU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не_обращая</a:t>
            </a:r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</a:rPr>
              <a:t> (</a:t>
            </a:r>
            <a:r>
              <a:rPr lang="ru-RU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деепр</a:t>
            </a:r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</a:rPr>
              <a:t>.) внимания на открытую дверцу, жадно ел картошку и овсянку. 2. </a:t>
            </a:r>
            <a:r>
              <a:rPr lang="ru-RU" u="sng" dirty="0">
                <a:solidFill>
                  <a:schemeClr val="tx1">
                    <a:lumMod val="95000"/>
                    <a:lumOff val="5000"/>
                  </a:schemeClr>
                </a:solidFill>
              </a:rPr>
              <a:t>С</a:t>
            </a:r>
            <a:r>
              <a:rPr lang="ru-RU" b="1" u="sng" dirty="0">
                <a:solidFill>
                  <a:schemeClr val="tx1">
                    <a:lumMod val="95000"/>
                    <a:lumOff val="5000"/>
                  </a:schemeClr>
                </a:solidFill>
              </a:rPr>
              <a:t>ъ</a:t>
            </a:r>
            <a:r>
              <a:rPr lang="ru-RU" u="sng" dirty="0">
                <a:solidFill>
                  <a:schemeClr val="tx1">
                    <a:lumMod val="95000"/>
                    <a:lumOff val="5000"/>
                  </a:schemeClr>
                </a:solidFill>
              </a:rPr>
              <a:t>е</a:t>
            </a:r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</a:rPr>
              <a:t>в обед, он по пр</a:t>
            </a:r>
            <a:r>
              <a:rPr lang="ru-RU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и</a:t>
            </a:r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</a:rPr>
              <a:t>вычке (словарное сл.) стал подталкивать посуду к дверц</a:t>
            </a:r>
            <a:r>
              <a:rPr lang="ru-RU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е </a:t>
            </a:r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</a:rPr>
              <a:t>(1 </a:t>
            </a:r>
            <a:r>
              <a:rPr lang="ru-RU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скл</a:t>
            </a:r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</a:rPr>
              <a:t>., </a:t>
            </a:r>
            <a:r>
              <a:rPr lang="ru-RU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Д.п</a:t>
            </a:r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</a:rPr>
              <a:t>.), которая была открыта. 3. Тедди было дико и </a:t>
            </a:r>
            <a:r>
              <a:rPr lang="ru-RU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не</a:t>
            </a:r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</a:rPr>
              <a:t>привычно в лесу. 4. Жизнь кипела в лесу, </a:t>
            </a:r>
            <a:r>
              <a:rPr lang="ru-RU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не_омрачённая</a:t>
            </a:r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</a:rPr>
              <a:t> (прич. с зависимым словом) </a:t>
            </a:r>
            <a:r>
              <a:rPr lang="ru-RU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при</a:t>
            </a:r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</a:rPr>
              <a:t>шествием человека. 5. Пожалуй, никто (отриц. мест.) </a:t>
            </a:r>
            <a:r>
              <a:rPr lang="ru-RU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не_чувствует</a:t>
            </a:r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</a:rPr>
              <a:t> (глагол) и </a:t>
            </a:r>
            <a:r>
              <a:rPr lang="ru-RU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не_понимает</a:t>
            </a:r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</a:rPr>
              <a:t> (глагол), что значит мать для диких зверей. 6. В лесу он </a:t>
            </a:r>
            <a:r>
              <a:rPr lang="ru-RU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пре</a:t>
            </a:r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</a:rPr>
              <a:t>вратился (значение пере-) в бе</a:t>
            </a:r>
            <a:r>
              <a:rPr lang="ru-RU" u="sng" dirty="0">
                <a:solidFill>
                  <a:schemeClr val="tx1">
                    <a:lumMod val="95000"/>
                    <a:lumOff val="5000"/>
                  </a:schemeClr>
                </a:solidFill>
              </a:rPr>
              <a:t>сп</a:t>
            </a:r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</a:rPr>
              <a:t>омощного детёныша, ничего (отриц. мест.) </a:t>
            </a:r>
            <a:r>
              <a:rPr lang="ru-RU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не_знающего</a:t>
            </a:r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</a:rPr>
              <a:t> (прич. с зависимым словом), б</a:t>
            </a:r>
            <a:r>
              <a:rPr lang="ru-RU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о</a:t>
            </a:r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</a:rPr>
              <a:t>ящегося всего (безударная в корне; </a:t>
            </a:r>
            <a:r>
              <a:rPr lang="ru-RU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бОйся</a:t>
            </a:r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</a:rPr>
              <a:t>). </a:t>
            </a:r>
            <a:endParaRPr lang="ru-RU" dirty="0"/>
          </a:p>
        </p:txBody>
      </p:sp>
      <p:cxnSp>
        <p:nvCxnSpPr>
          <p:cNvPr id="8" name="Прямая соединительная линия 7">
            <a:extLst>
              <a:ext uri="{FF2B5EF4-FFF2-40B4-BE49-F238E27FC236}">
                <a16:creationId xmlns:a16="http://schemas.microsoft.com/office/drawing/2014/main" id="{033D8E3E-F79E-4119-993C-7F350D159F65}"/>
              </a:ext>
            </a:extLst>
          </p:cNvPr>
          <p:cNvCxnSpPr>
            <a:cxnSpLocks/>
          </p:cNvCxnSpPr>
          <p:nvPr/>
        </p:nvCxnSpPr>
        <p:spPr>
          <a:xfrm>
            <a:off x="2937164" y="2964873"/>
            <a:ext cx="5495636" cy="0"/>
          </a:xfrm>
          <a:prstGeom prst="line">
            <a:avLst/>
          </a:prstGeom>
          <a:ln>
            <a:prstDash val="lgDashDot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>
            <a:extLst>
              <a:ext uri="{FF2B5EF4-FFF2-40B4-BE49-F238E27FC236}">
                <a16:creationId xmlns:a16="http://schemas.microsoft.com/office/drawing/2014/main" id="{4BD7A026-F7BD-4DB9-9175-D3400A722027}"/>
              </a:ext>
            </a:extLst>
          </p:cNvPr>
          <p:cNvCxnSpPr/>
          <p:nvPr/>
        </p:nvCxnSpPr>
        <p:spPr>
          <a:xfrm>
            <a:off x="3362036" y="3237346"/>
            <a:ext cx="129309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>
            <a:extLst>
              <a:ext uri="{FF2B5EF4-FFF2-40B4-BE49-F238E27FC236}">
                <a16:creationId xmlns:a16="http://schemas.microsoft.com/office/drawing/2014/main" id="{CE1F0FD8-066F-4835-A204-7B4CAECAEAAB}"/>
              </a:ext>
            </a:extLst>
          </p:cNvPr>
          <p:cNvCxnSpPr/>
          <p:nvPr/>
        </p:nvCxnSpPr>
        <p:spPr>
          <a:xfrm>
            <a:off x="3657600" y="3237346"/>
            <a:ext cx="120073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2C1787FA-467C-48C3-AE5F-AE2E6F65B808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362036" y="3277735"/>
            <a:ext cx="1133954" cy="12193"/>
          </a:xfrm>
          <a:prstGeom prst="rect">
            <a:avLst/>
          </a:prstGeom>
        </p:spPr>
      </p:pic>
      <p:cxnSp>
        <p:nvCxnSpPr>
          <p:cNvPr id="22" name="Прямая соединительная линия 21">
            <a:extLst>
              <a:ext uri="{FF2B5EF4-FFF2-40B4-BE49-F238E27FC236}">
                <a16:creationId xmlns:a16="http://schemas.microsoft.com/office/drawing/2014/main" id="{ED6E2F8D-965D-4FE5-8B06-59DDF6A129BD}"/>
              </a:ext>
            </a:extLst>
          </p:cNvPr>
          <p:cNvCxnSpPr/>
          <p:nvPr/>
        </p:nvCxnSpPr>
        <p:spPr>
          <a:xfrm>
            <a:off x="4692072" y="4636655"/>
            <a:ext cx="120073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76020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E8CD9BF9-8123-409F-9132-387F0206560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93627" y="6351988"/>
            <a:ext cx="727383" cy="430122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BEA4407-682E-4DBD-9BC5-F6E2F663B3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Раздельное написание не с деепричастиями. Тест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E8F1617-7C37-4C1D-BF1A-3B4D8C82A5BD}"/>
              </a:ext>
            </a:extLst>
          </p:cNvPr>
          <p:cNvSpPr txBox="1"/>
          <p:nvPr/>
        </p:nvSpPr>
        <p:spPr>
          <a:xfrm>
            <a:off x="11229970" y="970531"/>
            <a:ext cx="5634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/>
              <a:t>3</a:t>
            </a:r>
          </a:p>
        </p:txBody>
      </p:sp>
      <p:pic>
        <p:nvPicPr>
          <p:cNvPr id="5" name="Рисунок 4">
            <a:hlinkClick r:id="rId3" action="ppaction://hlinksldjump"/>
            <a:extLst>
              <a:ext uri="{FF2B5EF4-FFF2-40B4-BE49-F238E27FC236}">
                <a16:creationId xmlns:a16="http://schemas.microsoft.com/office/drawing/2014/main" id="{C0F03FFC-C5C3-4010-ABAB-0C06260F464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229970" y="6351988"/>
            <a:ext cx="1054699" cy="506012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CAB4D041-57CC-4CCA-A113-4306A055438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0321" y="2138509"/>
            <a:ext cx="9766370" cy="4567091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5A9BAAA1-FFF3-40BE-9865-9FD2C13FF722}"/>
              </a:ext>
            </a:extLst>
          </p:cNvPr>
          <p:cNvSpPr txBox="1"/>
          <p:nvPr/>
        </p:nvSpPr>
        <p:spPr>
          <a:xfrm>
            <a:off x="811397" y="2207491"/>
            <a:ext cx="95042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ru-RU" dirty="0"/>
              <a:t>Найди верное утверждение:</a:t>
            </a:r>
          </a:p>
          <a:p>
            <a:r>
              <a:rPr lang="ru-RU" dirty="0"/>
              <a:t>А) </a:t>
            </a:r>
            <a:r>
              <a:rPr lang="ru-RU" i="1" dirty="0"/>
              <a:t>Не</a:t>
            </a:r>
            <a:r>
              <a:rPr lang="ru-RU" dirty="0"/>
              <a:t> с деепричастиями пишется всегда слитно;</a:t>
            </a:r>
          </a:p>
          <a:p>
            <a:r>
              <a:rPr lang="ru-RU" dirty="0"/>
              <a:t>Б) </a:t>
            </a:r>
            <a:r>
              <a:rPr lang="ru-RU" i="1" dirty="0"/>
              <a:t>Не</a:t>
            </a:r>
            <a:r>
              <a:rPr lang="ru-RU" dirty="0"/>
              <a:t> с деепричастиями пишется всегда раздельно;</a:t>
            </a:r>
          </a:p>
          <a:p>
            <a:r>
              <a:rPr lang="ru-RU" dirty="0"/>
              <a:t>В) Деепричастия пишутся с </a:t>
            </a:r>
            <a:r>
              <a:rPr lang="ru-RU" i="1" dirty="0"/>
              <a:t>не</a:t>
            </a:r>
            <a:r>
              <a:rPr lang="ru-RU" dirty="0"/>
              <a:t> слитно, если не употребляются без </a:t>
            </a:r>
            <a:r>
              <a:rPr lang="ru-RU" i="1" dirty="0"/>
              <a:t>не</a:t>
            </a:r>
            <a:r>
              <a:rPr lang="ru-RU" dirty="0"/>
              <a:t>.</a:t>
            </a:r>
          </a:p>
          <a:p>
            <a:endParaRPr lang="ru-RU" dirty="0"/>
          </a:p>
          <a:p>
            <a:r>
              <a:rPr lang="ru-RU" dirty="0"/>
              <a:t>2. Укажи верные варианты написания:</a:t>
            </a:r>
          </a:p>
          <a:p>
            <a:r>
              <a:rPr lang="ru-RU" dirty="0"/>
              <a:t>А) Не умолкая; </a:t>
            </a:r>
          </a:p>
          <a:p>
            <a:r>
              <a:rPr lang="ru-RU" dirty="0"/>
              <a:t>В) Не отблагодарив; </a:t>
            </a:r>
          </a:p>
          <a:p>
            <a:r>
              <a:rPr lang="ru-RU" dirty="0"/>
              <a:t>Д) Непрочитав;              </a:t>
            </a: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3F5EDE4B-854D-4C4F-ADC3-C36CBE9A03EC}"/>
              </a:ext>
            </a:extLst>
          </p:cNvPr>
          <p:cNvSpPr/>
          <p:nvPr/>
        </p:nvSpPr>
        <p:spPr>
          <a:xfrm>
            <a:off x="3500581" y="3869484"/>
            <a:ext cx="6096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/>
              <a:t>Б) Негодуя;</a:t>
            </a:r>
          </a:p>
          <a:p>
            <a:r>
              <a:rPr lang="ru-RU" dirty="0"/>
              <a:t>Г) Недооценив;</a:t>
            </a:r>
          </a:p>
          <a:p>
            <a:r>
              <a:rPr lang="ru-RU" dirty="0"/>
              <a:t>Е) Незасыпая.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5E358E8-BEDB-4EE9-8645-56CAC273DD39}"/>
              </a:ext>
            </a:extLst>
          </p:cNvPr>
          <p:cNvSpPr txBox="1"/>
          <p:nvPr/>
        </p:nvSpPr>
        <p:spPr>
          <a:xfrm>
            <a:off x="811397" y="4912491"/>
            <a:ext cx="9237767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3. Укажи предложения, в которых </a:t>
            </a:r>
            <a:r>
              <a:rPr lang="ru-RU" i="1" dirty="0"/>
              <a:t>не</a:t>
            </a:r>
            <a:r>
              <a:rPr lang="ru-RU" dirty="0"/>
              <a:t> с деепричастием пишется слитно:</a:t>
            </a:r>
          </a:p>
          <a:p>
            <a:r>
              <a:rPr lang="ru-RU" dirty="0"/>
              <a:t>А) (Не)думая о вчерашнем, Степан направился к заброшенной стройке.</a:t>
            </a:r>
          </a:p>
          <a:p>
            <a:r>
              <a:rPr lang="ru-RU" dirty="0"/>
              <a:t>Б) Катя, (не)навидя себя за трусость, вышла из кабинета администратора.</a:t>
            </a:r>
          </a:p>
          <a:p>
            <a:r>
              <a:rPr lang="ru-RU" dirty="0"/>
              <a:t>В) (Не)испугавшись, Васёк продолжил свой путь.</a:t>
            </a:r>
          </a:p>
          <a:p>
            <a:r>
              <a:rPr lang="ru-RU" dirty="0"/>
              <a:t>Г) Мальчишки, (не)доумевая, стояли около сломанной машины.</a:t>
            </a:r>
          </a:p>
        </p:txBody>
      </p:sp>
    </p:spTree>
    <p:extLst>
      <p:ext uri="{BB962C8B-B14F-4D97-AF65-F5344CB8AC3E}">
        <p14:creationId xmlns:p14="http://schemas.microsoft.com/office/powerpoint/2010/main" val="3608063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Рисунок 19">
            <a:extLst>
              <a:ext uri="{FF2B5EF4-FFF2-40B4-BE49-F238E27FC236}">
                <a16:creationId xmlns:a16="http://schemas.microsoft.com/office/drawing/2014/main" id="{1515787B-0AB2-472D-B783-B257D94DBDF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7098" t="40135" r="16440" b="12323"/>
          <a:stretch/>
        </p:blipFill>
        <p:spPr>
          <a:xfrm rot="21247066">
            <a:off x="513235" y="2350007"/>
            <a:ext cx="7701641" cy="3647763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BEA4407-682E-4DBD-9BC5-F6E2F663B3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Ключ к тесту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E8F1617-7C37-4C1D-BF1A-3B4D8C82A5BD}"/>
              </a:ext>
            </a:extLst>
          </p:cNvPr>
          <p:cNvSpPr txBox="1"/>
          <p:nvPr/>
        </p:nvSpPr>
        <p:spPr>
          <a:xfrm>
            <a:off x="11229970" y="970531"/>
            <a:ext cx="5634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/>
              <a:t>3</a:t>
            </a:r>
          </a:p>
        </p:txBody>
      </p:sp>
      <p:pic>
        <p:nvPicPr>
          <p:cNvPr id="4" name="Рисунок 3" descr="Возврат">
            <a:hlinkClick r:id="rId3" action="ppaction://hlinksldjump"/>
            <a:extLst>
              <a:ext uri="{FF2B5EF4-FFF2-40B4-BE49-F238E27FC236}">
                <a16:creationId xmlns:a16="http://schemas.microsoft.com/office/drawing/2014/main" id="{8C0DE73B-351D-48EC-B374-B57470915D86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11817927" y="6483927"/>
            <a:ext cx="374073" cy="374073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4198094C-F499-4DD6-A59B-066535C5E2D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21415" y="3429000"/>
            <a:ext cx="298566" cy="283883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DF042B8B-3CE0-4C3D-B59F-6FC3020329D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698994" y="3843926"/>
            <a:ext cx="298566" cy="283883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975B922C-3649-4F75-A206-AD0665215D3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59939" y="4286592"/>
            <a:ext cx="298730" cy="286537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36B6650F-1C4E-4DDD-9D4D-B608ED79264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69756" y="5278230"/>
            <a:ext cx="298730" cy="286537"/>
          </a:xfrm>
          <a:prstGeom prst="rect">
            <a:avLst/>
          </a:prstGeom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3FEB88F4-C228-4014-8B65-984AA049E83A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28579" y="4031101"/>
            <a:ext cx="298730" cy="286537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F331EFE4-5FEA-4F00-A186-C8BC16031C34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20310865">
            <a:off x="2698911" y="4075853"/>
            <a:ext cx="298730" cy="286537"/>
          </a:xfrm>
          <a:prstGeom prst="rect">
            <a:avLst/>
          </a:prstGeom>
        </p:spPr>
      </p:pic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DA594285-E8E8-4918-B2C4-0A497AE552FF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09304" y="5695563"/>
            <a:ext cx="298730" cy="286537"/>
          </a:xfrm>
          <a:prstGeom prst="rect">
            <a:avLst/>
          </a:prstGeom>
        </p:spPr>
      </p:pic>
      <p:pic>
        <p:nvPicPr>
          <p:cNvPr id="22" name="Рисунок 21">
            <a:hlinkClick r:id="rId3" action="ppaction://hlinksldjump"/>
            <a:extLst>
              <a:ext uri="{FF2B5EF4-FFF2-40B4-BE49-F238E27FC236}">
                <a16:creationId xmlns:a16="http://schemas.microsoft.com/office/drawing/2014/main" id="{6633511F-1DD8-452E-ACF3-669F39E2BD4D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003854" y="2587363"/>
            <a:ext cx="5188146" cy="46943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57994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BEA4407-682E-4DBD-9BC5-F6E2F663B3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Деепричастие как часть речи. Теория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E8F1617-7C37-4C1D-BF1A-3B4D8C82A5BD}"/>
              </a:ext>
            </a:extLst>
          </p:cNvPr>
          <p:cNvSpPr txBox="1"/>
          <p:nvPr/>
        </p:nvSpPr>
        <p:spPr>
          <a:xfrm>
            <a:off x="11229970" y="970531"/>
            <a:ext cx="5634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/>
              <a:t>1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A993CE7-C6B8-48AA-808A-22A4544C0FFE}"/>
              </a:ext>
            </a:extLst>
          </p:cNvPr>
          <p:cNvSpPr txBox="1"/>
          <p:nvPr/>
        </p:nvSpPr>
        <p:spPr>
          <a:xfrm>
            <a:off x="674837" y="2261631"/>
            <a:ext cx="5637352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dirty="0"/>
              <a:t>Деепричастие – это самостоятельная часть речи</a:t>
            </a:r>
            <a:r>
              <a:rPr lang="ru-RU" sz="2400" b="1" dirty="0"/>
              <a:t>,</a:t>
            </a:r>
            <a:r>
              <a:rPr lang="ru-RU" sz="2400" dirty="0"/>
              <a:t> которая обозначает добавочное действие при основном действии, выраженным глаголом и отвечает на вопросы: «Что делая?», «Что сделав?».</a:t>
            </a:r>
          </a:p>
          <a:p>
            <a:pPr algn="just"/>
            <a:endParaRPr lang="ru-RU" sz="2400" dirty="0"/>
          </a:p>
          <a:p>
            <a:pPr algn="just"/>
            <a:r>
              <a:rPr lang="ru-RU" sz="2400" dirty="0"/>
              <a:t>Основное действие и добавочное  должны относиться к одному предмету.</a:t>
            </a:r>
          </a:p>
        </p:txBody>
      </p:sp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02E7AED1-2802-415B-9A46-B67DF04736A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5519" b="89625" l="10000" r="90000">
                        <a14:foregroundMark x1="56333" y1="14570" x2="55333" y2="14570"/>
                        <a14:foregroundMark x1="54000" y1="16115" x2="53000" y2="13907"/>
                        <a14:foregroundMark x1="50667" y1="18322" x2="48667" y2="17660"/>
                        <a14:foregroundMark x1="50667" y1="19647" x2="49000" y2="19868"/>
                        <a14:foregroundMark x1="36667" y1="14790" x2="35333" y2="11700"/>
                        <a14:foregroundMark x1="49263" y1="8874" x2="52667" y2="8609"/>
                        <a14:foregroundMark x1="45981" y1="9130" x2="47627" y2="9002"/>
                        <a14:foregroundMark x1="37957" y1="9756" x2="38880" y2="9684"/>
                        <a14:foregroundMark x1="55115" y1="10369" x2="64333" y2="16998"/>
                        <a14:foregroundMark x1="64333" y1="16998" x2="53498" y2="10742"/>
                        <a14:foregroundMark x1="53140" y1="10825" x2="63000" y2="18102"/>
                        <a14:foregroundMark x1="63000" y1="18102" x2="64000" y2="19205"/>
                        <a14:foregroundMark x1="41667" y1="15894" x2="35333" y2="13024"/>
                        <a14:foregroundMark x1="37667" y1="15453" x2="31333" y2="13687"/>
                        <a14:foregroundMark x1="33667" y1="15011" x2="29000" y2="15453"/>
                        <a14:foregroundMark x1="32333" y1="16115" x2="34333" y2="18985"/>
                        <a14:foregroundMark x1="53765" y1="7945" x2="53349" y2="7619"/>
                        <a14:foregroundMark x1="53667" y1="7726" x2="53667" y2="7726"/>
                        <a14:foregroundMark x1="52333" y1="7064" x2="52333" y2="7064"/>
                        <a14:foregroundMark x1="53667" y1="7506" x2="50667" y2="6623"/>
                        <a14:backgroundMark x1="47592" y1="7726" x2="48000" y2="7947"/>
                        <a14:backgroundMark x1="46370" y1="7064" x2="47592" y2="7726"/>
                        <a14:backgroundMark x1="44333" y1="5960" x2="46370" y2="7064"/>
                        <a14:backgroundMark x1="55788" y1="7726" x2="57000" y2="9934"/>
                        <a14:backgroundMark x1="55667" y1="7506" x2="55788" y2="7726"/>
                        <a14:backgroundMark x1="39668" y1="7627" x2="40667" y2="8168"/>
                        <a14:backgroundMark x1="34000" y1="8609" x2="36000" y2="9713"/>
                        <a14:backgroundMark x1="41000" y1="7947" x2="36667" y2="6843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464800" y="4099821"/>
            <a:ext cx="1828800" cy="2939399"/>
          </a:xfrm>
          <a:prstGeom prst="rect">
            <a:avLst/>
          </a:prstGeom>
        </p:spPr>
      </p:pic>
      <p:pic>
        <p:nvPicPr>
          <p:cNvPr id="2052" name="Picture 4" descr="http://www.i-am-rohit.com/Images/cloud.png">
            <a:extLst>
              <a:ext uri="{FF2B5EF4-FFF2-40B4-BE49-F238E27FC236}">
                <a16:creationId xmlns:a16="http://schemas.microsoft.com/office/drawing/2014/main" id="{D618CB72-3FA9-445F-8341-2E9DA709A05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338447">
            <a:off x="6091218" y="2231207"/>
            <a:ext cx="5074183" cy="41228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A4BF99A9-C4CA-431A-8DD7-58788CCB987A}"/>
              </a:ext>
            </a:extLst>
          </p:cNvPr>
          <p:cNvSpPr txBox="1"/>
          <p:nvPr/>
        </p:nvSpPr>
        <p:spPr>
          <a:xfrm>
            <a:off x="6821158" y="2819571"/>
            <a:ext cx="3990107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/>
              <a:t>Пример: </a:t>
            </a:r>
          </a:p>
          <a:p>
            <a:pPr algn="ctr"/>
            <a:r>
              <a:rPr lang="ru-RU" dirty="0"/>
              <a:t>Космонавт рассказывает </a:t>
            </a:r>
          </a:p>
          <a:p>
            <a:pPr algn="ctr"/>
            <a:r>
              <a:rPr lang="ru-RU" dirty="0"/>
              <a:t>о полёте, </a:t>
            </a:r>
            <a:r>
              <a:rPr lang="ru-RU" i="1" dirty="0"/>
              <a:t>(Что делая?) </a:t>
            </a:r>
            <a:r>
              <a:rPr lang="ru-RU" dirty="0"/>
              <a:t>улыбаясь. </a:t>
            </a:r>
          </a:p>
          <a:p>
            <a:pPr algn="ctr"/>
            <a:r>
              <a:rPr lang="ru-RU" dirty="0"/>
              <a:t>Основное действие выражено глаголом рассказывает.</a:t>
            </a:r>
          </a:p>
          <a:p>
            <a:pPr algn="ctr"/>
            <a:r>
              <a:rPr lang="ru-RU" dirty="0"/>
              <a:t>Добавочное действие </a:t>
            </a:r>
          </a:p>
          <a:p>
            <a:pPr algn="ctr"/>
            <a:r>
              <a:rPr lang="ru-RU" dirty="0"/>
              <a:t>выражено словом </a:t>
            </a:r>
            <a:r>
              <a:rPr lang="ru-RU" i="1" dirty="0"/>
              <a:t>улыбаясь</a:t>
            </a:r>
            <a:r>
              <a:rPr lang="ru-RU" dirty="0"/>
              <a:t>. </a:t>
            </a:r>
          </a:p>
          <a:p>
            <a:pPr algn="ctr"/>
            <a:r>
              <a:rPr lang="ru-RU" dirty="0"/>
              <a:t>Это деепричастие.</a:t>
            </a:r>
          </a:p>
        </p:txBody>
      </p:sp>
      <p:pic>
        <p:nvPicPr>
          <p:cNvPr id="24" name="Рисунок 23" descr="Диск">
            <a:hlinkClick r:id="rId5" action="ppaction://hlinksldjump"/>
            <a:extLst>
              <a:ext uri="{FF2B5EF4-FFF2-40B4-BE49-F238E27FC236}">
                <a16:creationId xmlns:a16="http://schemas.microsoft.com/office/drawing/2014/main" id="{5C5464E4-7156-4BF0-83EA-F10822D57C98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>
            <a:off x="731777" y="6395476"/>
            <a:ext cx="290945" cy="290945"/>
          </a:xfrm>
          <a:prstGeom prst="rect">
            <a:avLst/>
          </a:prstGeom>
        </p:spPr>
      </p:pic>
      <p:sp>
        <p:nvSpPr>
          <p:cNvPr id="25" name="Прямоугольник 24">
            <a:extLst>
              <a:ext uri="{FF2B5EF4-FFF2-40B4-BE49-F238E27FC236}">
                <a16:creationId xmlns:a16="http://schemas.microsoft.com/office/drawing/2014/main" id="{56717B2F-D5A1-4084-A60F-77946CE4ABB2}"/>
              </a:ext>
            </a:extLst>
          </p:cNvPr>
          <p:cNvSpPr/>
          <p:nvPr/>
        </p:nvSpPr>
        <p:spPr>
          <a:xfrm>
            <a:off x="1022722" y="6356282"/>
            <a:ext cx="433323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 </a:t>
            </a:r>
            <a:r>
              <a:rPr lang="ru-RU" dirty="0">
                <a:hlinkClick r:id="rId5" action="ppaction://hlinksldjump"/>
              </a:rPr>
              <a:t>Признаки деепричастия (см. таблицу)</a:t>
            </a:r>
            <a:endParaRPr lang="ru-RU" dirty="0"/>
          </a:p>
        </p:txBody>
      </p:sp>
      <p:pic>
        <p:nvPicPr>
          <p:cNvPr id="5" name="Рисунок 4">
            <a:hlinkClick r:id="rId8" action="ppaction://hlinksldjump"/>
            <a:extLst>
              <a:ext uri="{FF2B5EF4-FFF2-40B4-BE49-F238E27FC236}">
                <a16:creationId xmlns:a16="http://schemas.microsoft.com/office/drawing/2014/main" id="{7EBAE436-E3B8-43D4-A0F8-F76EB610F7FD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1856691" y="6522691"/>
            <a:ext cx="335309" cy="3353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09664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0111A57-78B8-45CB-BD42-13997E23BC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Творческое задание</a:t>
            </a:r>
          </a:p>
        </p:txBody>
      </p:sp>
      <p:pic>
        <p:nvPicPr>
          <p:cNvPr id="34" name="Рисунок 33" descr="Возврат">
            <a:hlinkClick r:id="rId2" action="ppaction://hlinksldjump"/>
            <a:extLst>
              <a:ext uri="{FF2B5EF4-FFF2-40B4-BE49-F238E27FC236}">
                <a16:creationId xmlns:a16="http://schemas.microsoft.com/office/drawing/2014/main" id="{17F75F41-007B-4451-81D5-AA249A744F22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11734800" y="6400800"/>
            <a:ext cx="457200" cy="457200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46D46AF6-1110-4ED5-83BC-E541E097248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019870" y="872118"/>
            <a:ext cx="792549" cy="963251"/>
          </a:xfrm>
          <a:prstGeom prst="rect">
            <a:avLst/>
          </a:prstGeom>
        </p:spPr>
      </p:pic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E9258591-0BA9-4B02-A16B-E890FF1379A3}"/>
              </a:ext>
            </a:extLst>
          </p:cNvPr>
          <p:cNvSpPr/>
          <p:nvPr/>
        </p:nvSpPr>
        <p:spPr>
          <a:xfrm>
            <a:off x="680321" y="2143025"/>
            <a:ext cx="5304843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/>
              <a:t>Продолжи лингвистическую сказку о правописании деепричастия с частицей </a:t>
            </a:r>
            <a:r>
              <a:rPr lang="ru-RU" b="1" i="1" dirty="0"/>
              <a:t>не</a:t>
            </a:r>
            <a:r>
              <a:rPr lang="ru-RU" b="1" dirty="0"/>
              <a:t>:</a:t>
            </a:r>
          </a:p>
          <a:p>
            <a:endParaRPr lang="ru-RU" dirty="0"/>
          </a:p>
          <a:p>
            <a:pPr algn="just"/>
            <a:r>
              <a:rPr lang="ru-RU" dirty="0"/>
              <a:t>В стране русского языка , в одном сказочном городке, жил король Глагол и королева Наречие. Однажды у Глагола и Наречия родился сын – наследник престола, назвали его Деепричастие.</a:t>
            </a:r>
          </a:p>
          <a:p>
            <a:pPr algn="just"/>
            <a:endParaRPr lang="ru-RU" dirty="0"/>
          </a:p>
          <a:p>
            <a:pPr algn="just"/>
            <a:r>
              <a:rPr lang="ru-RU" dirty="0"/>
              <a:t>Деепричастие с детства был самостоятельным, любознательным и подвижным, ни минуты усидеть на месте не мог. Принц дружил со многими частями речи и образовывал с ними словосочетания, но, как и Глагол, </a:t>
            </a:r>
            <a:r>
              <a:rPr lang="ru-RU" b="1" dirty="0"/>
              <a:t>не дружил с частицей НЕ…</a:t>
            </a:r>
          </a:p>
        </p:txBody>
      </p:sp>
      <p:pic>
        <p:nvPicPr>
          <p:cNvPr id="4104" name="Picture 8" descr="https://pbs.twimg.com/profile_images/468807567364206592/5xEXXQoa_400x400.png">
            <a:extLst>
              <a:ext uri="{FF2B5EF4-FFF2-40B4-BE49-F238E27FC236}">
                <a16:creationId xmlns:a16="http://schemas.microsoft.com/office/drawing/2014/main" id="{78CCF3BA-6318-45FB-B444-228A5D9C146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4750" b="99750" l="3250" r="95250">
                        <a14:foregroundMark x1="42250" y1="10000" x2="55500" y2="4750"/>
                        <a14:foregroundMark x1="55500" y1="4750" x2="68000" y2="10500"/>
                        <a14:foregroundMark x1="90250" y1="37250" x2="94294" y2="47968"/>
                        <a14:foregroundMark x1="92068" y1="48202" x2="90750" y2="47250"/>
                        <a14:foregroundMark x1="27500" y1="45750" x2="35750" y2="57250"/>
                        <a14:foregroundMark x1="35750" y1="57250" x2="35250" y2="44750"/>
                        <a14:foregroundMark x1="12250" y1="53000" x2="18000" y2="67000"/>
                        <a14:foregroundMark x1="18000" y1="67000" x2="19750" y2="81500"/>
                        <a14:foregroundMark x1="19750" y1="81500" x2="7750" y2="74750"/>
                        <a14:foregroundMark x1="7750" y1="74750" x2="10500" y2="87250"/>
                        <a14:foregroundMark x1="10500" y1="87250" x2="22000" y2="85000"/>
                        <a14:foregroundMark x1="6500" y1="80000" x2="6500" y2="93250"/>
                        <a14:foregroundMark x1="6500" y1="93250" x2="12500" y2="99750"/>
                        <a14:foregroundMark x1="6250" y1="83500" x2="3250" y2="77500"/>
                        <a14:foregroundMark x1="67250" y1="6250" x2="63500" y2="5500"/>
                        <a14:foregroundMark x1="65750" y1="5750" x2="66250" y2="5000"/>
                        <a14:backgroundMark x1="96500" y1="49500" x2="95250" y2="51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8329" y="2809274"/>
            <a:ext cx="4048726" cy="40487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183437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6358BCF-BE09-429A-A006-E2D7702491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Источники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7183414-43A1-49F6-A152-D2637807D86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0321" y="2336873"/>
            <a:ext cx="9613861" cy="3599316"/>
          </a:xfrm>
        </p:spPr>
        <p:txBody>
          <a:bodyPr>
            <a:normAutofit lnSpcReduction="10000"/>
          </a:bodyPr>
          <a:lstStyle/>
          <a:p>
            <a:r>
              <a:rPr lang="en-US" dirty="0">
                <a:solidFill>
                  <a:srgbClr val="002060"/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https://www.liveinternet.ru/users/viva-scarlett/post241984614</a:t>
            </a:r>
            <a:endParaRPr lang="ru-RU" dirty="0">
              <a:solidFill>
                <a:srgbClr val="002060"/>
              </a:solidFill>
            </a:endParaRPr>
          </a:p>
          <a:p>
            <a:endParaRPr lang="ru-RU" dirty="0">
              <a:solidFill>
                <a:srgbClr val="002060"/>
              </a:solidFill>
            </a:endParaRPr>
          </a:p>
          <a:p>
            <a:r>
              <a:rPr lang="en-US" dirty="0">
                <a:solidFill>
                  <a:srgbClr val="002060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https://vklasse.online/7-klass/uchebniki/russkij-yazyk/mt-baranov-ta-ladyzhenskaya-la-trostentsova-2013</a:t>
            </a:r>
            <a:endParaRPr lang="ru-RU" dirty="0">
              <a:solidFill>
                <a:srgbClr val="002060"/>
              </a:solidFill>
            </a:endParaRPr>
          </a:p>
          <a:p>
            <a:endParaRPr lang="ru-RU" dirty="0">
              <a:solidFill>
                <a:srgbClr val="002060"/>
              </a:solidFill>
            </a:endParaRPr>
          </a:p>
          <a:p>
            <a:r>
              <a:rPr lang="en-US" dirty="0">
                <a:solidFill>
                  <a:srgbClr val="002060"/>
                </a:solidFill>
                <a:hlinkClick r:id="rId4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https://gdzputina.info/reshebniki/7-klass/russkiy-yazyk/ladyzhenskaya-baranov</a:t>
            </a:r>
            <a:endParaRPr lang="ru-RU" dirty="0">
              <a:solidFill>
                <a:srgbClr val="002060"/>
              </a:solidFill>
            </a:endParaRPr>
          </a:p>
          <a:p>
            <a:endParaRPr lang="ru-RU" dirty="0">
              <a:solidFill>
                <a:srgbClr val="002060"/>
              </a:solidFill>
            </a:endParaRPr>
          </a:p>
          <a:p>
            <a:r>
              <a:rPr lang="en-US" u="sng" dirty="0">
                <a:solidFill>
                  <a:srgbClr val="002060"/>
                </a:solidFill>
              </a:rPr>
              <a:t>https://yandex.ru/images/search?text=</a:t>
            </a:r>
            <a:r>
              <a:rPr lang="ru-RU" u="sng" dirty="0">
                <a:solidFill>
                  <a:srgbClr val="002060"/>
                </a:solidFill>
              </a:rPr>
              <a:t>фото%20дисней%20тимон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341280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BEA4407-682E-4DBD-9BC5-F6E2F663B3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Деепричастие как часть речи. Теория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E8F1617-7C37-4C1D-BF1A-3B4D8C82A5BD}"/>
              </a:ext>
            </a:extLst>
          </p:cNvPr>
          <p:cNvSpPr txBox="1"/>
          <p:nvPr/>
        </p:nvSpPr>
        <p:spPr>
          <a:xfrm>
            <a:off x="11229970" y="970531"/>
            <a:ext cx="5634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/>
              <a:t>1</a:t>
            </a:r>
          </a:p>
        </p:txBody>
      </p:sp>
      <p:graphicFrame>
        <p:nvGraphicFramePr>
          <p:cNvPr id="3" name="Таблица 2">
            <a:extLst>
              <a:ext uri="{FF2B5EF4-FFF2-40B4-BE49-F238E27FC236}">
                <a16:creationId xmlns:a16="http://schemas.microsoft.com/office/drawing/2014/main" id="{39574224-3644-47E8-B898-58C9D762C98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51668713"/>
              </p:ext>
            </p:extLst>
          </p:nvPr>
        </p:nvGraphicFramePr>
        <p:xfrm>
          <a:off x="680321" y="2151302"/>
          <a:ext cx="10837424" cy="45195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418712">
                  <a:extLst>
                    <a:ext uri="{9D8B030D-6E8A-4147-A177-3AD203B41FA5}">
                      <a16:colId xmlns:a16="http://schemas.microsoft.com/office/drawing/2014/main" val="4081927504"/>
                    </a:ext>
                  </a:extLst>
                </a:gridCol>
                <a:gridCol w="5418712">
                  <a:extLst>
                    <a:ext uri="{9D8B030D-6E8A-4147-A177-3AD203B41FA5}">
                      <a16:colId xmlns:a16="http://schemas.microsoft.com/office/drawing/2014/main" val="2696113161"/>
                    </a:ext>
                  </a:extLst>
                </a:gridCol>
              </a:tblGrid>
              <a:tr h="705299">
                <a:tc gridSpan="2">
                  <a:txBody>
                    <a:bodyPr/>
                    <a:lstStyle/>
                    <a:p>
                      <a:pPr algn="ctr"/>
                      <a:r>
                        <a:rPr lang="ru-RU" sz="2400" dirty="0">
                          <a:solidFill>
                            <a:schemeClr val="tx1"/>
                          </a:solidFill>
                        </a:rPr>
                        <a:t>В деепричастии совмещены признаки глагола и наречия</a:t>
                      </a: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84733424"/>
                  </a:ext>
                </a:extLst>
              </a:tr>
              <a:tr h="705299">
                <a:tc>
                  <a:txBody>
                    <a:bodyPr/>
                    <a:lstStyle/>
                    <a:p>
                      <a:pPr algn="ctr"/>
                      <a:r>
                        <a:rPr lang="ru-RU" sz="2400" b="1" i="1" dirty="0"/>
                        <a:t>Глагольные признаки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i="1" dirty="0"/>
                        <a:t>Наречные признаки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265563909"/>
                  </a:ext>
                </a:extLst>
              </a:tr>
              <a:tr h="705299">
                <a:tc>
                  <a:txBody>
                    <a:bodyPr/>
                    <a:lstStyle/>
                    <a:p>
                      <a:pPr algn="just"/>
                      <a:endParaRPr lang="ru-RU" dirty="0"/>
                    </a:p>
                    <a:p>
                      <a:pPr algn="just"/>
                      <a:endParaRPr lang="ru-RU" dirty="0"/>
                    </a:p>
                    <a:p>
                      <a:pPr algn="just"/>
                      <a:endParaRPr lang="ru-RU" dirty="0"/>
                    </a:p>
                    <a:p>
                      <a:pPr algn="just"/>
                      <a:endParaRPr lang="ru-RU" dirty="0"/>
                    </a:p>
                    <a:p>
                      <a:pPr algn="just"/>
                      <a:endParaRPr lang="ru-RU" dirty="0"/>
                    </a:p>
                    <a:p>
                      <a:pPr algn="just"/>
                      <a:endParaRPr lang="ru-RU" dirty="0"/>
                    </a:p>
                    <a:p>
                      <a:pPr algn="just"/>
                      <a:endParaRPr lang="ru-RU" dirty="0"/>
                    </a:p>
                    <a:p>
                      <a:pPr algn="just"/>
                      <a:endParaRPr lang="ru-RU" dirty="0"/>
                    </a:p>
                    <a:p>
                      <a:pPr algn="just"/>
                      <a:endParaRPr lang="ru-RU" dirty="0"/>
                    </a:p>
                    <a:p>
                      <a:pPr algn="just"/>
                      <a:endParaRPr lang="ru-RU" dirty="0"/>
                    </a:p>
                    <a:p>
                      <a:pPr algn="just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29066686"/>
                  </a:ext>
                </a:extLst>
              </a:tr>
            </a:tbl>
          </a:graphicData>
        </a:graphic>
      </p:graphicFrame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FAA3DD67-2734-4B94-8EA9-C074633C7208}"/>
              </a:ext>
            </a:extLst>
          </p:cNvPr>
          <p:cNvSpPr/>
          <p:nvPr/>
        </p:nvSpPr>
        <p:spPr>
          <a:xfrm>
            <a:off x="674255" y="3596194"/>
            <a:ext cx="542174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defTabSz="914400"/>
            <a:r>
              <a:rPr lang="ru-RU" dirty="0">
                <a:solidFill>
                  <a:prstClr val="black"/>
                </a:solidFill>
              </a:rPr>
              <a:t>Деепричастия образуются только от глаголов, </a:t>
            </a:r>
            <a:r>
              <a:rPr lang="ru-RU" b="1" dirty="0">
                <a:solidFill>
                  <a:prstClr val="black"/>
                </a:solidFill>
              </a:rPr>
              <a:t>например</a:t>
            </a:r>
            <a:r>
              <a:rPr lang="ru-RU" dirty="0">
                <a:solidFill>
                  <a:prstClr val="black"/>
                </a:solidFill>
              </a:rPr>
              <a:t>: осматривать – осматривая, осмотрев.</a:t>
            </a:r>
          </a:p>
          <a:p>
            <a:pPr lvl="0" algn="just" defTabSz="914400"/>
            <a:r>
              <a:rPr lang="ru-RU" dirty="0">
                <a:solidFill>
                  <a:prstClr val="black"/>
                </a:solidFill>
              </a:rPr>
              <a:t>Подобно глаголу деепричастия могут быть совершенного или несовершенного вида. </a:t>
            </a: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90A6574F-631A-4D57-A6E6-021285A7FAB8}"/>
              </a:ext>
            </a:extLst>
          </p:cNvPr>
          <p:cNvSpPr/>
          <p:nvPr/>
        </p:nvSpPr>
        <p:spPr>
          <a:xfrm>
            <a:off x="6108132" y="3596194"/>
            <a:ext cx="5415679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defTabSz="914400"/>
            <a:r>
              <a:rPr lang="ru-RU" dirty="0">
                <a:solidFill>
                  <a:prstClr val="black"/>
                </a:solidFill>
              </a:rPr>
              <a:t>С наречием деепричастие сходно тем, что не изменяется (не склоняется и не спрягается). </a:t>
            </a:r>
          </a:p>
          <a:p>
            <a:pPr lvl="0" algn="just" defTabSz="914400"/>
            <a:endParaRPr lang="ru-RU" dirty="0">
              <a:solidFill>
                <a:prstClr val="black"/>
              </a:solidFill>
            </a:endParaRPr>
          </a:p>
          <a:p>
            <a:pPr lvl="0" algn="just" defTabSz="914400"/>
            <a:r>
              <a:rPr lang="ru-RU" dirty="0">
                <a:solidFill>
                  <a:prstClr val="black"/>
                </a:solidFill>
              </a:rPr>
              <a:t>Синтаксическая функция: обстоятельство.</a:t>
            </a:r>
          </a:p>
          <a:p>
            <a:pPr lvl="0" algn="just" defTabSz="914400"/>
            <a:r>
              <a:rPr lang="ru-RU" b="1" dirty="0">
                <a:solidFill>
                  <a:prstClr val="black"/>
                </a:solidFill>
              </a:rPr>
              <a:t>Примеры: </a:t>
            </a:r>
          </a:p>
          <a:p>
            <a:pPr lvl="0" algn="just" defTabSz="914400"/>
            <a:r>
              <a:rPr lang="ru-RU" dirty="0">
                <a:solidFill>
                  <a:prstClr val="black"/>
                </a:solidFill>
              </a:rPr>
              <a:t>Космонавт, улыбаясь, рассказывает о полёте. Рассказывает </a:t>
            </a:r>
            <a:r>
              <a:rPr lang="ru-RU" i="1" dirty="0">
                <a:solidFill>
                  <a:prstClr val="black"/>
                </a:solidFill>
              </a:rPr>
              <a:t>(Как?) </a:t>
            </a:r>
            <a:r>
              <a:rPr lang="ru-RU" dirty="0">
                <a:solidFill>
                  <a:prstClr val="black"/>
                </a:solidFill>
              </a:rPr>
              <a:t>улыбаясь </a:t>
            </a:r>
            <a:r>
              <a:rPr lang="ru-RU" i="1" dirty="0">
                <a:solidFill>
                  <a:prstClr val="black"/>
                </a:solidFill>
              </a:rPr>
              <a:t>(т.е. с улыбкой).</a:t>
            </a:r>
          </a:p>
          <a:p>
            <a:pPr lvl="0" algn="just" defTabSz="914400"/>
            <a:r>
              <a:rPr lang="ru-RU" dirty="0">
                <a:solidFill>
                  <a:prstClr val="black"/>
                </a:solidFill>
              </a:rPr>
              <a:t>Приземлившись, он радостно посмотрел вокруг. Посмотрел </a:t>
            </a:r>
            <a:r>
              <a:rPr lang="ru-RU" i="1" dirty="0">
                <a:solidFill>
                  <a:prstClr val="black"/>
                </a:solidFill>
              </a:rPr>
              <a:t>(Когда?) </a:t>
            </a:r>
            <a:r>
              <a:rPr lang="ru-RU" dirty="0">
                <a:solidFill>
                  <a:prstClr val="black"/>
                </a:solidFill>
              </a:rPr>
              <a:t>приземлившис</a:t>
            </a:r>
            <a:r>
              <a:rPr lang="ru-RU" i="1" dirty="0">
                <a:solidFill>
                  <a:prstClr val="black"/>
                </a:solidFill>
              </a:rPr>
              <a:t>ь (т.е. когда приземлился).</a:t>
            </a: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7EB26E17-8C98-4611-859E-B0AE0E650154}"/>
              </a:ext>
            </a:extLst>
          </p:cNvPr>
          <p:cNvSpPr/>
          <p:nvPr/>
        </p:nvSpPr>
        <p:spPr>
          <a:xfrm>
            <a:off x="683353" y="4845555"/>
            <a:ext cx="540354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defTabSz="914400"/>
            <a:r>
              <a:rPr lang="ru-RU" dirty="0">
                <a:solidFill>
                  <a:prstClr val="black"/>
                </a:solidFill>
              </a:rPr>
              <a:t>Зависимое слово – существительное или местоимение – ставится при деепричастии в том же падеже, что и при глаголе, от которого образовано деепричастие, </a:t>
            </a:r>
            <a:r>
              <a:rPr lang="ru-RU" b="1" dirty="0">
                <a:solidFill>
                  <a:prstClr val="black"/>
                </a:solidFill>
              </a:rPr>
              <a:t>например:</a:t>
            </a:r>
            <a:r>
              <a:rPr lang="ru-RU" dirty="0">
                <a:solidFill>
                  <a:prstClr val="black"/>
                </a:solidFill>
              </a:rPr>
              <a:t> осматривать </a:t>
            </a:r>
            <a:r>
              <a:rPr lang="ru-RU" i="1" dirty="0">
                <a:solidFill>
                  <a:prstClr val="black"/>
                </a:solidFill>
              </a:rPr>
              <a:t>(Что?) </a:t>
            </a:r>
            <a:r>
              <a:rPr lang="ru-RU" dirty="0">
                <a:solidFill>
                  <a:prstClr val="black"/>
                </a:solidFill>
              </a:rPr>
              <a:t>квартиру </a:t>
            </a:r>
            <a:r>
              <a:rPr lang="ru-RU" i="1" dirty="0">
                <a:solidFill>
                  <a:prstClr val="black"/>
                </a:solidFill>
              </a:rPr>
              <a:t>(</a:t>
            </a:r>
            <a:r>
              <a:rPr lang="ru-RU" i="1" dirty="0" err="1">
                <a:solidFill>
                  <a:prstClr val="black"/>
                </a:solidFill>
              </a:rPr>
              <a:t>В.п</a:t>
            </a:r>
            <a:r>
              <a:rPr lang="ru-RU" i="1" dirty="0">
                <a:solidFill>
                  <a:prstClr val="black"/>
                </a:solidFill>
              </a:rPr>
              <a:t>.), </a:t>
            </a:r>
            <a:r>
              <a:rPr lang="ru-RU" dirty="0">
                <a:solidFill>
                  <a:prstClr val="black"/>
                </a:solidFill>
              </a:rPr>
              <a:t>осматривая </a:t>
            </a:r>
            <a:r>
              <a:rPr lang="ru-RU" i="1" dirty="0">
                <a:solidFill>
                  <a:prstClr val="black"/>
                </a:solidFill>
              </a:rPr>
              <a:t>(Что?) </a:t>
            </a:r>
            <a:r>
              <a:rPr lang="ru-RU" dirty="0">
                <a:solidFill>
                  <a:prstClr val="black"/>
                </a:solidFill>
              </a:rPr>
              <a:t>квартиру </a:t>
            </a:r>
            <a:r>
              <a:rPr lang="ru-RU" i="1" dirty="0">
                <a:solidFill>
                  <a:prstClr val="black"/>
                </a:solidFill>
              </a:rPr>
              <a:t>(</a:t>
            </a:r>
            <a:r>
              <a:rPr lang="ru-RU" i="1" dirty="0" err="1">
                <a:solidFill>
                  <a:prstClr val="black"/>
                </a:solidFill>
              </a:rPr>
              <a:t>В.п</a:t>
            </a:r>
            <a:r>
              <a:rPr lang="ru-RU" i="1" dirty="0">
                <a:solidFill>
                  <a:prstClr val="black"/>
                </a:solidFill>
              </a:rPr>
              <a:t>.).</a:t>
            </a:r>
          </a:p>
        </p:txBody>
      </p:sp>
      <p:pic>
        <p:nvPicPr>
          <p:cNvPr id="4" name="Рисунок 3">
            <a:hlinkClick r:id="rId3" action="ppaction://hlinksldjump"/>
            <a:extLst>
              <a:ext uri="{FF2B5EF4-FFF2-40B4-BE49-F238E27FC236}">
                <a16:creationId xmlns:a16="http://schemas.microsoft.com/office/drawing/2014/main" id="{A2F9844B-427B-4A64-A374-C700A928742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856691" y="6522691"/>
            <a:ext cx="335309" cy="3353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81505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BEA4407-682E-4DBD-9BC5-F6E2F663B3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Деепричастие как часть речи. Практика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E8F1617-7C37-4C1D-BF1A-3B4D8C82A5BD}"/>
              </a:ext>
            </a:extLst>
          </p:cNvPr>
          <p:cNvSpPr txBox="1"/>
          <p:nvPr/>
        </p:nvSpPr>
        <p:spPr>
          <a:xfrm>
            <a:off x="11229970" y="970531"/>
            <a:ext cx="5634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/>
              <a:t>1</a:t>
            </a:r>
          </a:p>
        </p:txBody>
      </p:sp>
      <p:graphicFrame>
        <p:nvGraphicFramePr>
          <p:cNvPr id="5" name="Таблица 4">
            <a:extLst>
              <a:ext uri="{FF2B5EF4-FFF2-40B4-BE49-F238E27FC236}">
                <a16:creationId xmlns:a16="http://schemas.microsoft.com/office/drawing/2014/main" id="{700A6DF9-C7E4-4BDA-A57F-71123E01F5C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79427962"/>
              </p:ext>
            </p:extLst>
          </p:nvPr>
        </p:nvGraphicFramePr>
        <p:xfrm>
          <a:off x="680321" y="2299084"/>
          <a:ext cx="8128000" cy="18288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778370">
                  <a:extLst>
                    <a:ext uri="{9D8B030D-6E8A-4147-A177-3AD203B41FA5}">
                      <a16:colId xmlns:a16="http://schemas.microsoft.com/office/drawing/2014/main" val="1989658614"/>
                    </a:ext>
                  </a:extLst>
                </a:gridCol>
                <a:gridCol w="3349630">
                  <a:extLst>
                    <a:ext uri="{9D8B030D-6E8A-4147-A177-3AD203B41FA5}">
                      <a16:colId xmlns:a16="http://schemas.microsoft.com/office/drawing/2014/main" val="279150740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2400" dirty="0">
                          <a:hlinkClick r:id="rId3" action="ppaction://hlinksldjump"/>
                        </a:rPr>
                        <a:t>Задание 1. </a:t>
                      </a:r>
                      <a:r>
                        <a:rPr lang="ru-RU" sz="2400" dirty="0"/>
                        <a:t>Уровень сложности: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729829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2400" dirty="0">
                          <a:hlinkClick r:id="rId4" action="ppaction://hlinksldjump"/>
                        </a:rPr>
                        <a:t>Задание 2. </a:t>
                      </a:r>
                      <a:r>
                        <a:rPr lang="ru-RU" sz="2400" dirty="0"/>
                        <a:t>Уровень сложности: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865047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2400" dirty="0">
                          <a:hlinkClick r:id="rId5" action="ppaction://hlinksldjump"/>
                        </a:rPr>
                        <a:t>Задание 3. </a:t>
                      </a:r>
                      <a:r>
                        <a:rPr lang="ru-RU" sz="2400" dirty="0"/>
                        <a:t>Уровень сложности: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64034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74199435"/>
                  </a:ext>
                </a:extLst>
              </a:tr>
            </a:tbl>
          </a:graphicData>
        </a:graphic>
      </p:graphicFrame>
      <p:pic>
        <p:nvPicPr>
          <p:cNvPr id="18" name="Рисунок 17">
            <a:hlinkClick r:id="rId3" action="ppaction://hlinksldjump"/>
            <a:extLst>
              <a:ext uri="{FF2B5EF4-FFF2-40B4-BE49-F238E27FC236}">
                <a16:creationId xmlns:a16="http://schemas.microsoft.com/office/drawing/2014/main" id="{DE722DF7-78C4-4248-8143-785756168C7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577472" y="2301085"/>
            <a:ext cx="445047" cy="445047"/>
          </a:xfrm>
          <a:prstGeom prst="rect">
            <a:avLst/>
          </a:prstGeom>
        </p:spPr>
      </p:pic>
      <p:pic>
        <p:nvPicPr>
          <p:cNvPr id="19" name="Рисунок 18">
            <a:hlinkClick r:id="rId4" action="ppaction://hlinksldjump"/>
            <a:extLst>
              <a:ext uri="{FF2B5EF4-FFF2-40B4-BE49-F238E27FC236}">
                <a16:creationId xmlns:a16="http://schemas.microsoft.com/office/drawing/2014/main" id="{3284E305-71E5-4AD5-8230-99A65D847A7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577472" y="2754818"/>
            <a:ext cx="463336" cy="445047"/>
          </a:xfrm>
          <a:prstGeom prst="rect">
            <a:avLst/>
          </a:prstGeom>
        </p:spPr>
      </p:pic>
      <p:pic>
        <p:nvPicPr>
          <p:cNvPr id="22" name="Рисунок 21">
            <a:hlinkClick r:id="rId5" action="ppaction://hlinksldjump"/>
            <a:extLst>
              <a:ext uri="{FF2B5EF4-FFF2-40B4-BE49-F238E27FC236}">
                <a16:creationId xmlns:a16="http://schemas.microsoft.com/office/drawing/2014/main" id="{AF971933-856E-4730-BA0D-F92DB91C4E31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577472" y="3225833"/>
            <a:ext cx="463336" cy="438950"/>
          </a:xfrm>
          <a:prstGeom prst="rect">
            <a:avLst/>
          </a:prstGeom>
        </p:spPr>
      </p:pic>
      <p:pic>
        <p:nvPicPr>
          <p:cNvPr id="26" name="Рисунок 25">
            <a:hlinkClick r:id="rId9" action="ppaction://hlinksldjump"/>
            <a:extLst>
              <a:ext uri="{FF2B5EF4-FFF2-40B4-BE49-F238E27FC236}">
                <a16:creationId xmlns:a16="http://schemas.microsoft.com/office/drawing/2014/main" id="{3B6CEF1F-8175-49E4-A0A2-54BE9B0F88D9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1856691" y="6522691"/>
            <a:ext cx="335309" cy="335309"/>
          </a:xfrm>
          <a:prstGeom prst="rect">
            <a:avLst/>
          </a:prstGeom>
        </p:spPr>
      </p:pic>
      <p:pic>
        <p:nvPicPr>
          <p:cNvPr id="4098" name="Picture 2" descr="http://pridelands.eu/pictures/tlk3/27/hakuna_matata_4562.jpeg">
            <a:extLst>
              <a:ext uri="{FF2B5EF4-FFF2-40B4-BE49-F238E27FC236}">
                <a16:creationId xmlns:a16="http://schemas.microsoft.com/office/drawing/2014/main" id="{BDB0B44A-8133-4CC2-B380-D8B85563CC0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10000" b="99630" l="9902" r="92396">
                        <a14:foregroundMark x1="52954" y1="41944" x2="57221" y2="40278"/>
                        <a14:foregroundMark x1="57221" y1="40278" x2="59902" y2="34815"/>
                        <a14:foregroundMark x1="59902" y1="34815" x2="60449" y2="27870"/>
                        <a14:foregroundMark x1="60449" y1="27870" x2="52298" y2="21296"/>
                        <a14:foregroundMark x1="27954" y1="77685" x2="26258" y2="84352"/>
                        <a14:foregroundMark x1="27156" y1="88331" x2="28807" y2="95648"/>
                        <a14:foregroundMark x1="31442" y1="98119" x2="33269" y2="98484"/>
                        <a14:foregroundMark x1="45098" y1="99297" x2="49836" y2="99722"/>
                        <a14:foregroundMark x1="49836" y1="99722" x2="49562" y2="99259"/>
                        <a14:foregroundMark x1="49617" y1="87315" x2="48304" y2="95000"/>
                        <a14:foregroundMark x1="48304" y1="95000" x2="67724" y2="99722"/>
                        <a14:foregroundMark x1="74438" y1="98835" x2="75260" y2="98726"/>
                        <a14:foregroundMark x1="67724" y1="99722" x2="70673" y2="99333"/>
                        <a14:foregroundMark x1="83746" y1="96854" x2="86761" y2="94722"/>
                        <a14:foregroundMark x1="86761" y1="94722" x2="90554" y2="96198"/>
                        <a14:foregroundMark x1="88359" y1="78764" x2="82932" y2="77778"/>
                        <a14:foregroundMark x1="82932" y1="77778" x2="70678" y2="84815"/>
                        <a14:foregroundMark x1="70678" y1="84815" x2="63840" y2="85741"/>
                        <a14:foregroundMark x1="63840" y1="85741" x2="55525" y2="78611"/>
                        <a14:foregroundMark x1="55525" y1="78611" x2="49617" y2="80185"/>
                        <a14:foregroundMark x1="49617" y1="80185" x2="45569" y2="87130"/>
                        <a14:foregroundMark x1="45569" y1="87130" x2="44694" y2="94537"/>
                        <a14:foregroundMark x1="24836" y1="54444" x2="20574" y2="64274"/>
                        <a14:foregroundMark x1="20279" y1="67037" x2="22101" y2="71852"/>
                        <a14:foregroundMark x1="22101" y1="71852" x2="26641" y2="72130"/>
                        <a14:foregroundMark x1="26641" y1="72130" x2="30197" y2="68056"/>
                        <a14:foregroundMark x1="30197" y1="68056" x2="30580" y2="58519"/>
                        <a14:foregroundMark x1="30580" y1="58519" x2="27516" y2="53333"/>
                        <a14:foregroundMark x1="27516" y1="53333" x2="24125" y2="55093"/>
                        <a14:foregroundMark x1="35667" y1="23519" x2="26258" y2="26389"/>
                        <a14:foregroundMark x1="26258" y1="26389" x2="22921" y2="31019"/>
                        <a14:foregroundMark x1="22921" y1="31019" x2="20897" y2="37222"/>
                        <a14:foregroundMark x1="20897" y1="37222" x2="27133" y2="38889"/>
                        <a14:foregroundMark x1="27133" y1="38889" x2="31838" y2="35463"/>
                        <a14:foregroundMark x1="31838" y1="35463" x2="35722" y2="29815"/>
                        <a14:foregroundMark x1="35722" y1="29815" x2="35339" y2="23333"/>
                        <a14:foregroundMark x1="90536" y1="82222" x2="91685" y2="83333"/>
                        <a14:foregroundMark x1="70077" y1="93889" x2="73359" y2="99074"/>
                        <a14:backgroundMark x1="20077" y1="64074" x2="19639" y2="65000"/>
                        <a14:backgroundMark x1="20077" y1="64167" x2="19803" y2="67778"/>
                        <a14:backgroundMark x1="20131" y1="65185" x2="20131" y2="67037"/>
                        <a14:backgroundMark x1="26094" y1="81667" x2="26860" y2="88426"/>
                        <a14:backgroundMark x1="28501" y1="96111" x2="31291" y2="99907"/>
                        <a14:backgroundMark x1="31510" y1="99630" x2="43928" y2="95648"/>
                        <a14:backgroundMark x1="43928" y1="95648" x2="44201" y2="99907"/>
                        <a14:backgroundMark x1="42451" y1="98426" x2="33425" y2="98889"/>
                        <a14:backgroundMark x1="33425" y1="98889" x2="35339" y2="98241"/>
                        <a14:backgroundMark x1="42560" y1="98981" x2="42615" y2="98981"/>
                        <a14:backgroundMark x1="43271" y1="98704" x2="43053" y2="99259"/>
                        <a14:backgroundMark x1="52298" y1="53333" x2="52133" y2="57222"/>
                        <a14:backgroundMark x1="71772" y1="85463" x2="74508" y2="91574"/>
                        <a14:backgroundMark x1="74508" y1="91574" x2="72210" y2="85741"/>
                        <a14:backgroundMark x1="88348" y1="78796" x2="89168" y2="78611"/>
                        <a14:backgroundMark x1="89004" y1="79074" x2="90536" y2="80278"/>
                        <a14:backgroundMark x1="92068" y1="84167" x2="91630" y2="91296"/>
                        <a14:backgroundMark x1="91630" y1="91296" x2="93053" y2="84537"/>
                        <a14:backgroundMark x1="93053" y1="84537" x2="92232" y2="84259"/>
                        <a14:backgroundMark x1="91958" y1="84907" x2="91309" y2="84003"/>
                        <a14:backgroundMark x1="91466" y1="91111" x2="91794" y2="93333"/>
                        <a14:backgroundMark x1="91849" y1="93056" x2="91357" y2="97500"/>
                        <a14:backgroundMark x1="69858" y1="95833" x2="73523" y2="99722"/>
                        <a14:backgroundMark x1="73523" y1="99722" x2="73961" y2="99907"/>
                        <a14:backgroundMark x1="70733" y1="98519" x2="72210" y2="99907"/>
                        <a14:backgroundMark x1="70733" y1="99074" x2="71280" y2="99907"/>
                        <a14:backgroundMark x1="74945" y1="99907" x2="78446" y2="95463"/>
                        <a14:backgroundMark x1="78446" y1="95463" x2="82713" y2="96111"/>
                        <a14:backgroundMark x1="82713" y1="96111" x2="78556" y2="99907"/>
                        <a14:backgroundMark x1="78556" y1="99907" x2="76204" y2="99907"/>
                        <a14:backgroundMark x1="82495" y1="96667" x2="82823" y2="97500"/>
                        <a14:backgroundMark x1="83643" y1="97315" x2="84300" y2="97315"/>
                        <a14:backgroundMark x1="83917" y1="97315" x2="81619" y2="97222"/>
                        <a14:backgroundMark x1="79978" y1="98426" x2="76258" y2="98241"/>
                        <a14:backgroundMark x1="83479" y1="96667" x2="83972" y2="97315"/>
                        <a14:backgroundMark x1="70514" y1="99630" x2="70842" y2="99907"/>
                      </a14:backgroundRemoval>
                    </a14:imgEffect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0348" y="2977341"/>
            <a:ext cx="6072126" cy="3876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443767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3F57115F-DB08-4376-A7FF-44E944F61A00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50000"/>
          </a:blip>
          <a:stretch>
            <a:fillRect/>
          </a:stretch>
        </p:blipFill>
        <p:spPr>
          <a:xfrm>
            <a:off x="1725105" y="2962921"/>
            <a:ext cx="8700940" cy="1296657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61AFCF1-6498-41AF-B15D-4F171820D4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Задание 1. Сложность: лёгкое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E3A364A1-F3DB-47F0-B391-8C0405B2942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47440" y="1071173"/>
            <a:ext cx="445047" cy="445047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1A27BDF0-C19C-41F5-A13F-76433E10D1CB}"/>
              </a:ext>
            </a:extLst>
          </p:cNvPr>
          <p:cNvSpPr txBox="1"/>
          <p:nvPr/>
        </p:nvSpPr>
        <p:spPr>
          <a:xfrm>
            <a:off x="1725105" y="2238112"/>
            <a:ext cx="870094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Выпиши из предложений словосочетания, соответствующие схеме: деепричастие + глагол (главное слово). Выдели графически.</a:t>
            </a:r>
          </a:p>
          <a:p>
            <a:endParaRPr lang="ru-RU" dirty="0"/>
          </a:p>
          <a:p>
            <a:r>
              <a:rPr lang="ru-RU" dirty="0"/>
              <a:t>Пример: Вечер дремлет, затаившись в иглистых ветвях.</a:t>
            </a:r>
          </a:p>
          <a:p>
            <a:r>
              <a:rPr lang="ru-RU" dirty="0"/>
              <a:t>              </a:t>
            </a:r>
          </a:p>
          <a:p>
            <a:r>
              <a:rPr lang="ru-RU" dirty="0"/>
              <a:t>              Дремлет затаившись.</a:t>
            </a:r>
          </a:p>
        </p:txBody>
      </p:sp>
      <p:cxnSp>
        <p:nvCxnSpPr>
          <p:cNvPr id="9" name="Прямая соединительная линия 8">
            <a:extLst>
              <a:ext uri="{FF2B5EF4-FFF2-40B4-BE49-F238E27FC236}">
                <a16:creationId xmlns:a16="http://schemas.microsoft.com/office/drawing/2014/main" id="{68EC76B3-4015-4115-8D1D-4C18AABD88AE}"/>
              </a:ext>
            </a:extLst>
          </p:cNvPr>
          <p:cNvCxnSpPr/>
          <p:nvPr/>
        </p:nvCxnSpPr>
        <p:spPr>
          <a:xfrm>
            <a:off x="2355273" y="3685309"/>
            <a:ext cx="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>
            <a:extLst>
              <a:ext uri="{FF2B5EF4-FFF2-40B4-BE49-F238E27FC236}">
                <a16:creationId xmlns:a16="http://schemas.microsoft.com/office/drawing/2014/main" id="{5617D91C-C872-4186-B749-0ED3A266E8DE}"/>
              </a:ext>
            </a:extLst>
          </p:cNvPr>
          <p:cNvCxnSpPr>
            <a:cxnSpLocks/>
          </p:cNvCxnSpPr>
          <p:nvPr/>
        </p:nvCxnSpPr>
        <p:spPr>
          <a:xfrm>
            <a:off x="3602182" y="3629621"/>
            <a:ext cx="942109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>
            <a:extLst>
              <a:ext uri="{FF2B5EF4-FFF2-40B4-BE49-F238E27FC236}">
                <a16:creationId xmlns:a16="http://schemas.microsoft.com/office/drawing/2014/main" id="{68A20E57-EB27-46B5-9540-65875DDCDA4C}"/>
              </a:ext>
            </a:extLst>
          </p:cNvPr>
          <p:cNvCxnSpPr>
            <a:cxnSpLocks/>
          </p:cNvCxnSpPr>
          <p:nvPr/>
        </p:nvCxnSpPr>
        <p:spPr>
          <a:xfrm flipV="1">
            <a:off x="3602182" y="3629621"/>
            <a:ext cx="0" cy="78555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6" name="Прямая со стрелкой 15">
            <a:extLst>
              <a:ext uri="{FF2B5EF4-FFF2-40B4-BE49-F238E27FC236}">
                <a16:creationId xmlns:a16="http://schemas.microsoft.com/office/drawing/2014/main" id="{B99993A8-20E3-465E-917E-C725105A98DA}"/>
              </a:ext>
            </a:extLst>
          </p:cNvPr>
          <p:cNvCxnSpPr>
            <a:cxnSpLocks/>
          </p:cNvCxnSpPr>
          <p:nvPr/>
        </p:nvCxnSpPr>
        <p:spPr>
          <a:xfrm>
            <a:off x="4544291" y="3629621"/>
            <a:ext cx="0" cy="10619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7" name="TextBox 16">
            <a:extLst>
              <a:ext uri="{FF2B5EF4-FFF2-40B4-BE49-F238E27FC236}">
                <a16:creationId xmlns:a16="http://schemas.microsoft.com/office/drawing/2014/main" id="{5F6BCACC-68BC-43F8-9368-17EA1B29FEEE}"/>
              </a:ext>
            </a:extLst>
          </p:cNvPr>
          <p:cNvSpPr txBox="1"/>
          <p:nvPr/>
        </p:nvSpPr>
        <p:spPr>
          <a:xfrm>
            <a:off x="3339055" y="3510856"/>
            <a:ext cx="23090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/>
              <a:t>х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95340FC5-2E6E-444C-A30F-175E49D6752E}"/>
              </a:ext>
            </a:extLst>
          </p:cNvPr>
          <p:cNvSpPr txBox="1"/>
          <p:nvPr/>
        </p:nvSpPr>
        <p:spPr>
          <a:xfrm>
            <a:off x="1725105" y="4259579"/>
            <a:ext cx="870094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ru-RU" dirty="0"/>
              <a:t>Безжизненные туманы висят над водой, отражаясь призрачными очертаниями.</a:t>
            </a:r>
          </a:p>
          <a:p>
            <a:pPr marL="342900" indent="-342900">
              <a:buFont typeface="+mj-lt"/>
              <a:buAutoNum type="arabicPeriod"/>
            </a:pPr>
            <a:r>
              <a:rPr lang="ru-RU" dirty="0"/>
              <a:t>Стаи перелетных уток, шлепая черновато-бурыми крыльями, беспокойно подымаются с воды.</a:t>
            </a:r>
          </a:p>
          <a:p>
            <a:pPr marL="342900" indent="-342900">
              <a:buFont typeface="+mj-lt"/>
              <a:buAutoNum type="arabicPeriod"/>
            </a:pPr>
            <a:r>
              <a:rPr lang="ru-RU" dirty="0"/>
              <a:t>Разложив игрушки на диване, дети начали игру.</a:t>
            </a:r>
          </a:p>
          <a:p>
            <a:pPr marL="342900" indent="-342900">
              <a:buFont typeface="+mj-lt"/>
              <a:buAutoNum type="arabicPeriod"/>
            </a:pPr>
            <a:r>
              <a:rPr lang="ru-RU" dirty="0"/>
              <a:t>Открыв окно, я залюбовался видом города.</a:t>
            </a:r>
          </a:p>
          <a:p>
            <a:pPr marL="342900" indent="-342900">
              <a:buFont typeface="+mj-lt"/>
              <a:buAutoNum type="arabicPeriod"/>
            </a:pPr>
            <a:r>
              <a:rPr lang="ru-RU" dirty="0"/>
              <a:t>Лебеди, изогнув длинные шеи, белея в воде отражениями, чутко прислушиваются к лесному эху. </a:t>
            </a:r>
          </a:p>
          <a:p>
            <a:pPr marL="342900" indent="-342900">
              <a:buFont typeface="+mj-lt"/>
              <a:buAutoNum type="arabicPeriod"/>
            </a:pPr>
            <a:r>
              <a:rPr lang="ru-RU" dirty="0"/>
              <a:t>Брат, склонив голову набок, что-то писал.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E4F7EF84-F59F-4B15-9C41-122B993CEB1D}"/>
              </a:ext>
            </a:extLst>
          </p:cNvPr>
          <p:cNvSpPr txBox="1"/>
          <p:nvPr/>
        </p:nvSpPr>
        <p:spPr>
          <a:xfrm>
            <a:off x="3486522" y="3417225"/>
            <a:ext cx="122424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i="1" dirty="0"/>
              <a:t>Что делая? Как?</a:t>
            </a:r>
          </a:p>
        </p:txBody>
      </p:sp>
      <p:cxnSp>
        <p:nvCxnSpPr>
          <p:cNvPr id="29" name="Прямая соединительная линия 28">
            <a:extLst>
              <a:ext uri="{FF2B5EF4-FFF2-40B4-BE49-F238E27FC236}">
                <a16:creationId xmlns:a16="http://schemas.microsoft.com/office/drawing/2014/main" id="{1379E29F-5560-4F22-B99A-D1878D9EC983}"/>
              </a:ext>
            </a:extLst>
          </p:cNvPr>
          <p:cNvCxnSpPr/>
          <p:nvPr/>
        </p:nvCxnSpPr>
        <p:spPr>
          <a:xfrm>
            <a:off x="2745808" y="3992438"/>
            <a:ext cx="988291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30" name="Рисунок 29">
            <a:extLst>
              <a:ext uri="{FF2B5EF4-FFF2-40B4-BE49-F238E27FC236}">
                <a16:creationId xmlns:a16="http://schemas.microsoft.com/office/drawing/2014/main" id="{9DF5D5CD-B432-4ADE-B3CB-D32C36DCBCB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60363" y="3960614"/>
            <a:ext cx="999831" cy="12193"/>
          </a:xfrm>
          <a:prstGeom prst="rect">
            <a:avLst/>
          </a:prstGeom>
        </p:spPr>
      </p:pic>
      <p:cxnSp>
        <p:nvCxnSpPr>
          <p:cNvPr id="42" name="Прямая соединительная линия 41">
            <a:extLst>
              <a:ext uri="{FF2B5EF4-FFF2-40B4-BE49-F238E27FC236}">
                <a16:creationId xmlns:a16="http://schemas.microsoft.com/office/drawing/2014/main" id="{3521D42F-AF2A-4498-A906-520FC551CA88}"/>
              </a:ext>
            </a:extLst>
          </p:cNvPr>
          <p:cNvCxnSpPr/>
          <p:nvPr/>
        </p:nvCxnSpPr>
        <p:spPr>
          <a:xfrm>
            <a:off x="3784965" y="3972807"/>
            <a:ext cx="1376218" cy="0"/>
          </a:xfrm>
          <a:prstGeom prst="line">
            <a:avLst/>
          </a:prstGeom>
          <a:ln>
            <a:prstDash val="lgDashDot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46" name="Рисунок 45">
            <a:extLst>
              <a:ext uri="{FF2B5EF4-FFF2-40B4-BE49-F238E27FC236}">
                <a16:creationId xmlns:a16="http://schemas.microsoft.com/office/drawing/2014/main" id="{56A7474B-FD24-4AC9-8C11-9ABC2D458E9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331019" y="6442501"/>
            <a:ext cx="650449" cy="369332"/>
          </a:xfrm>
          <a:prstGeom prst="rect">
            <a:avLst/>
          </a:prstGeom>
        </p:spPr>
      </p:pic>
      <p:sp>
        <p:nvSpPr>
          <p:cNvPr id="45" name="TextBox 44">
            <a:hlinkClick r:id="rId6" action="ppaction://hlinksldjump"/>
            <a:extLst>
              <a:ext uri="{FF2B5EF4-FFF2-40B4-BE49-F238E27FC236}">
                <a16:creationId xmlns:a16="http://schemas.microsoft.com/office/drawing/2014/main" id="{B1CC8E22-78B6-4B82-B447-649286D430BA}"/>
              </a:ext>
            </a:extLst>
          </p:cNvPr>
          <p:cNvSpPr txBox="1"/>
          <p:nvPr/>
        </p:nvSpPr>
        <p:spPr>
          <a:xfrm>
            <a:off x="11137715" y="6396335"/>
            <a:ext cx="10542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dirty="0"/>
              <a:t>Проверь себя!</a:t>
            </a:r>
          </a:p>
        </p:txBody>
      </p:sp>
      <p:pic>
        <p:nvPicPr>
          <p:cNvPr id="47" name="Рисунок 46">
            <a:hlinkClick r:id="rId7" action="ppaction://hlinksldjump"/>
            <a:extLst>
              <a:ext uri="{FF2B5EF4-FFF2-40B4-BE49-F238E27FC236}">
                <a16:creationId xmlns:a16="http://schemas.microsoft.com/office/drawing/2014/main" id="{0D44DC40-5642-48E3-989C-15708D730687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2984" y="6515689"/>
            <a:ext cx="1030313" cy="3292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51160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DC8AC0E3-93D4-4FA0-B5C6-B242D2635F0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27720" y="2299427"/>
            <a:ext cx="3734661" cy="4432472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61AFCF1-6498-41AF-B15D-4F171820D4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Задание 1. Проверь себя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E3A364A1-F3DB-47F0-B391-8C0405B2942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47440" y="1071173"/>
            <a:ext cx="445047" cy="445047"/>
          </a:xfrm>
          <a:prstGeom prst="rect">
            <a:avLst/>
          </a:prstGeom>
        </p:spPr>
      </p:pic>
      <p:cxnSp>
        <p:nvCxnSpPr>
          <p:cNvPr id="9" name="Прямая соединительная линия 8">
            <a:extLst>
              <a:ext uri="{FF2B5EF4-FFF2-40B4-BE49-F238E27FC236}">
                <a16:creationId xmlns:a16="http://schemas.microsoft.com/office/drawing/2014/main" id="{68EC76B3-4015-4115-8D1D-4C18AABD88AE}"/>
              </a:ext>
            </a:extLst>
          </p:cNvPr>
          <p:cNvCxnSpPr/>
          <p:nvPr/>
        </p:nvCxnSpPr>
        <p:spPr>
          <a:xfrm>
            <a:off x="2355273" y="3685309"/>
            <a:ext cx="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" name="TextBox 2">
            <a:extLst>
              <a:ext uri="{FF2B5EF4-FFF2-40B4-BE49-F238E27FC236}">
                <a16:creationId xmlns:a16="http://schemas.microsoft.com/office/drawing/2014/main" id="{D0B10201-7AD5-4E3B-B2D1-57EB7491EF3F}"/>
              </a:ext>
            </a:extLst>
          </p:cNvPr>
          <p:cNvSpPr txBox="1"/>
          <p:nvPr/>
        </p:nvSpPr>
        <p:spPr>
          <a:xfrm>
            <a:off x="2123061" y="2478549"/>
            <a:ext cx="4322618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endParaRPr lang="ru-RU" dirty="0"/>
          </a:p>
          <a:p>
            <a:pPr marL="342900" indent="-342900">
              <a:buAutoNum type="arabicPeriod"/>
            </a:pPr>
            <a:r>
              <a:rPr lang="ru-RU" dirty="0"/>
              <a:t>Висят отражаясь. </a:t>
            </a:r>
          </a:p>
          <a:p>
            <a:endParaRPr lang="ru-RU" dirty="0"/>
          </a:p>
          <a:p>
            <a:r>
              <a:rPr lang="ru-RU" dirty="0"/>
              <a:t>2. Подымаются шлепая.</a:t>
            </a:r>
          </a:p>
          <a:p>
            <a:endParaRPr lang="ru-RU" dirty="0"/>
          </a:p>
          <a:p>
            <a:r>
              <a:rPr lang="ru-RU" dirty="0"/>
              <a:t>3. Начали игру  разложив.</a:t>
            </a:r>
          </a:p>
          <a:p>
            <a:endParaRPr lang="ru-RU" dirty="0"/>
          </a:p>
          <a:p>
            <a:r>
              <a:rPr lang="ru-RU" dirty="0"/>
              <a:t>4.Залюбовался открыв.</a:t>
            </a:r>
          </a:p>
          <a:p>
            <a:endParaRPr lang="ru-RU" dirty="0"/>
          </a:p>
          <a:p>
            <a:r>
              <a:rPr lang="ru-RU" dirty="0"/>
              <a:t>5. Прислушиваются изогнув.</a:t>
            </a:r>
          </a:p>
          <a:p>
            <a:r>
              <a:rPr lang="ru-RU" dirty="0"/>
              <a:t>    </a:t>
            </a:r>
          </a:p>
          <a:p>
            <a:r>
              <a:rPr lang="ru-RU" dirty="0"/>
              <a:t>    Прислушиваются белея.</a:t>
            </a:r>
          </a:p>
          <a:p>
            <a:endParaRPr lang="ru-RU" dirty="0"/>
          </a:p>
          <a:p>
            <a:r>
              <a:rPr lang="ru-RU" dirty="0"/>
              <a:t>6. Писал склонив.</a:t>
            </a:r>
          </a:p>
          <a:p>
            <a:endParaRPr lang="ru-RU" dirty="0"/>
          </a:p>
        </p:txBody>
      </p:sp>
      <p:cxnSp>
        <p:nvCxnSpPr>
          <p:cNvPr id="8" name="Прямая соединительная линия 7">
            <a:extLst>
              <a:ext uri="{FF2B5EF4-FFF2-40B4-BE49-F238E27FC236}">
                <a16:creationId xmlns:a16="http://schemas.microsoft.com/office/drawing/2014/main" id="{9A5E521A-C679-40C8-8882-4A9459A8F82C}"/>
              </a:ext>
            </a:extLst>
          </p:cNvPr>
          <p:cNvCxnSpPr/>
          <p:nvPr/>
        </p:nvCxnSpPr>
        <p:spPr>
          <a:xfrm>
            <a:off x="2807697" y="2743200"/>
            <a:ext cx="849746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501F2800-2758-4A48-998C-78FE0ACA4C7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70444" y="4957526"/>
            <a:ext cx="859611" cy="12193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D36FFF84-AF64-4FA9-A428-638FDF89E95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27637" y="3302529"/>
            <a:ext cx="859611" cy="12193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3F879196-5EFB-4C54-9C2B-7D0E7574A4D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32046" y="4384656"/>
            <a:ext cx="859611" cy="12193"/>
          </a:xfrm>
          <a:prstGeom prst="rect">
            <a:avLst/>
          </a:prstGeom>
        </p:spPr>
      </p:pic>
      <p:cxnSp>
        <p:nvCxnSpPr>
          <p:cNvPr id="18" name="Прямая со стрелкой 17">
            <a:extLst>
              <a:ext uri="{FF2B5EF4-FFF2-40B4-BE49-F238E27FC236}">
                <a16:creationId xmlns:a16="http://schemas.microsoft.com/office/drawing/2014/main" id="{63131414-2754-463B-A354-E479A72D8234}"/>
              </a:ext>
            </a:extLst>
          </p:cNvPr>
          <p:cNvCxnSpPr/>
          <p:nvPr/>
        </p:nvCxnSpPr>
        <p:spPr>
          <a:xfrm>
            <a:off x="3670444" y="2743200"/>
            <a:ext cx="0" cy="14778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2532952B-0E4D-40B8-86DE-EE4C12AF4A8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09336" y="3297260"/>
            <a:ext cx="158510" cy="225572"/>
          </a:xfrm>
          <a:prstGeom prst="rect">
            <a:avLst/>
          </a:prstGeom>
        </p:spPr>
      </p:pic>
      <p:pic>
        <p:nvPicPr>
          <p:cNvPr id="22" name="Рисунок 21">
            <a:extLst>
              <a:ext uri="{FF2B5EF4-FFF2-40B4-BE49-F238E27FC236}">
                <a16:creationId xmlns:a16="http://schemas.microsoft.com/office/drawing/2014/main" id="{18A4A436-9C1F-491C-92D5-83A8AE20D0D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450800" y="4957516"/>
            <a:ext cx="158510" cy="225572"/>
          </a:xfrm>
          <a:prstGeom prst="rect">
            <a:avLst/>
          </a:prstGeom>
        </p:spPr>
      </p:pic>
      <p:pic>
        <p:nvPicPr>
          <p:cNvPr id="24" name="Рисунок 23">
            <a:extLst>
              <a:ext uri="{FF2B5EF4-FFF2-40B4-BE49-F238E27FC236}">
                <a16:creationId xmlns:a16="http://schemas.microsoft.com/office/drawing/2014/main" id="{10D3C97A-B9FF-4A34-A9A3-8842606519D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95050" y="4396849"/>
            <a:ext cx="158510" cy="225572"/>
          </a:xfrm>
          <a:prstGeom prst="rect">
            <a:avLst/>
          </a:prstGeom>
        </p:spPr>
      </p:pic>
      <p:cxnSp>
        <p:nvCxnSpPr>
          <p:cNvPr id="31" name="Прямая соединительная линия 30">
            <a:extLst>
              <a:ext uri="{FF2B5EF4-FFF2-40B4-BE49-F238E27FC236}">
                <a16:creationId xmlns:a16="http://schemas.microsoft.com/office/drawing/2014/main" id="{2566DEDA-2838-4B91-809A-CD87FFC81515}"/>
              </a:ext>
            </a:extLst>
          </p:cNvPr>
          <p:cNvCxnSpPr/>
          <p:nvPr/>
        </p:nvCxnSpPr>
        <p:spPr>
          <a:xfrm>
            <a:off x="2807697" y="2743200"/>
            <a:ext cx="0" cy="83127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32" name="Рисунок 31">
            <a:extLst>
              <a:ext uri="{FF2B5EF4-FFF2-40B4-BE49-F238E27FC236}">
                <a16:creationId xmlns:a16="http://schemas.microsoft.com/office/drawing/2014/main" id="{CB7A2AC6-937E-4A0D-B7D7-9C8A6DCDEBD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215364" y="3308625"/>
            <a:ext cx="12193" cy="91448"/>
          </a:xfrm>
          <a:prstGeom prst="rect">
            <a:avLst/>
          </a:prstGeom>
        </p:spPr>
      </p:pic>
      <p:pic>
        <p:nvPicPr>
          <p:cNvPr id="33" name="Рисунок 32">
            <a:extLst>
              <a:ext uri="{FF2B5EF4-FFF2-40B4-BE49-F238E27FC236}">
                <a16:creationId xmlns:a16="http://schemas.microsoft.com/office/drawing/2014/main" id="{3B1055FC-27EB-4582-805C-D0DCCDA3AD4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65192" y="4968489"/>
            <a:ext cx="12193" cy="91448"/>
          </a:xfrm>
          <a:prstGeom prst="rect">
            <a:avLst/>
          </a:prstGeom>
        </p:spPr>
      </p:pic>
      <p:pic>
        <p:nvPicPr>
          <p:cNvPr id="34" name="Рисунок 33">
            <a:extLst>
              <a:ext uri="{FF2B5EF4-FFF2-40B4-BE49-F238E27FC236}">
                <a16:creationId xmlns:a16="http://schemas.microsoft.com/office/drawing/2014/main" id="{95953D3A-5960-46D5-A440-F4461974F50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127757" y="4391542"/>
            <a:ext cx="12193" cy="91448"/>
          </a:xfrm>
          <a:prstGeom prst="rect">
            <a:avLst/>
          </a:prstGeom>
        </p:spPr>
      </p:pic>
      <p:pic>
        <p:nvPicPr>
          <p:cNvPr id="40" name="Рисунок 39">
            <a:extLst>
              <a:ext uri="{FF2B5EF4-FFF2-40B4-BE49-F238E27FC236}">
                <a16:creationId xmlns:a16="http://schemas.microsoft.com/office/drawing/2014/main" id="{082EAAA2-C4BC-4823-9484-D7B28F82B2D4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066454" y="3108562"/>
            <a:ext cx="1140051" cy="274344"/>
          </a:xfrm>
          <a:prstGeom prst="rect">
            <a:avLst/>
          </a:prstGeom>
        </p:spPr>
      </p:pic>
      <p:pic>
        <p:nvPicPr>
          <p:cNvPr id="41" name="Рисунок 40">
            <a:extLst>
              <a:ext uri="{FF2B5EF4-FFF2-40B4-BE49-F238E27FC236}">
                <a16:creationId xmlns:a16="http://schemas.microsoft.com/office/drawing/2014/main" id="{F1104896-83BE-4C33-AFA6-378B470681CA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723444" y="5316303"/>
            <a:ext cx="1140051" cy="274344"/>
          </a:xfrm>
          <a:prstGeom prst="rect">
            <a:avLst/>
          </a:prstGeom>
        </p:spPr>
      </p:pic>
      <p:pic>
        <p:nvPicPr>
          <p:cNvPr id="42" name="Рисунок 41">
            <a:extLst>
              <a:ext uri="{FF2B5EF4-FFF2-40B4-BE49-F238E27FC236}">
                <a16:creationId xmlns:a16="http://schemas.microsoft.com/office/drawing/2014/main" id="{7F1914AB-A412-47FE-88D4-64E99D62981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691987" y="2515128"/>
            <a:ext cx="1140051" cy="274344"/>
          </a:xfrm>
          <a:prstGeom prst="rect">
            <a:avLst/>
          </a:prstGeom>
        </p:spPr>
      </p:pic>
      <p:sp>
        <p:nvSpPr>
          <p:cNvPr id="43" name="TextBox 42">
            <a:extLst>
              <a:ext uri="{FF2B5EF4-FFF2-40B4-BE49-F238E27FC236}">
                <a16:creationId xmlns:a16="http://schemas.microsoft.com/office/drawing/2014/main" id="{687193A0-E493-47F7-B9B3-0496453CF15C}"/>
              </a:ext>
            </a:extLst>
          </p:cNvPr>
          <p:cNvSpPr txBox="1"/>
          <p:nvPr/>
        </p:nvSpPr>
        <p:spPr>
          <a:xfrm>
            <a:off x="2951039" y="4174693"/>
            <a:ext cx="141780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dirty="0"/>
              <a:t>Что сделав? Когда?</a:t>
            </a:r>
          </a:p>
        </p:txBody>
      </p:sp>
      <p:cxnSp>
        <p:nvCxnSpPr>
          <p:cNvPr id="45" name="Прямая соединительная линия 44">
            <a:extLst>
              <a:ext uri="{FF2B5EF4-FFF2-40B4-BE49-F238E27FC236}">
                <a16:creationId xmlns:a16="http://schemas.microsoft.com/office/drawing/2014/main" id="{12B7ED3B-446D-4D42-AC8B-6F52D315434C}"/>
              </a:ext>
            </a:extLst>
          </p:cNvPr>
          <p:cNvCxnSpPr/>
          <p:nvPr/>
        </p:nvCxnSpPr>
        <p:spPr>
          <a:xfrm>
            <a:off x="2512023" y="3600486"/>
            <a:ext cx="1311564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7" name="Прямая соединительная линия 46">
            <a:extLst>
              <a:ext uri="{FF2B5EF4-FFF2-40B4-BE49-F238E27FC236}">
                <a16:creationId xmlns:a16="http://schemas.microsoft.com/office/drawing/2014/main" id="{7B24075C-47A2-4786-8260-50FF14215986}"/>
              </a:ext>
            </a:extLst>
          </p:cNvPr>
          <p:cNvCxnSpPr/>
          <p:nvPr/>
        </p:nvCxnSpPr>
        <p:spPr>
          <a:xfrm>
            <a:off x="2520474" y="3621461"/>
            <a:ext cx="1311564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3" name="Прямая соединительная линия 52">
            <a:extLst>
              <a:ext uri="{FF2B5EF4-FFF2-40B4-BE49-F238E27FC236}">
                <a16:creationId xmlns:a16="http://schemas.microsoft.com/office/drawing/2014/main" id="{5189BD01-AE79-4B61-BB23-646738ABCF53}"/>
              </a:ext>
            </a:extLst>
          </p:cNvPr>
          <p:cNvCxnSpPr/>
          <p:nvPr/>
        </p:nvCxnSpPr>
        <p:spPr>
          <a:xfrm>
            <a:off x="2499704" y="5848617"/>
            <a:ext cx="179792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54" name="Рисунок 53">
            <a:extLst>
              <a:ext uri="{FF2B5EF4-FFF2-40B4-BE49-F238E27FC236}">
                <a16:creationId xmlns:a16="http://schemas.microsoft.com/office/drawing/2014/main" id="{EB219274-608E-41AD-A0E0-20F78C5DEF7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473388" y="5888026"/>
            <a:ext cx="1804572" cy="12193"/>
          </a:xfrm>
          <a:prstGeom prst="rect">
            <a:avLst/>
          </a:prstGeom>
        </p:spPr>
      </p:pic>
      <p:pic>
        <p:nvPicPr>
          <p:cNvPr id="57" name="Рисунок 56">
            <a:extLst>
              <a:ext uri="{FF2B5EF4-FFF2-40B4-BE49-F238E27FC236}">
                <a16:creationId xmlns:a16="http://schemas.microsoft.com/office/drawing/2014/main" id="{2B84AC12-1431-4FA1-BA77-9A09791EE175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479030" y="5260245"/>
            <a:ext cx="1804572" cy="12193"/>
          </a:xfrm>
          <a:prstGeom prst="rect">
            <a:avLst/>
          </a:prstGeom>
        </p:spPr>
      </p:pic>
      <p:pic>
        <p:nvPicPr>
          <p:cNvPr id="58" name="Рисунок 57">
            <a:extLst>
              <a:ext uri="{FF2B5EF4-FFF2-40B4-BE49-F238E27FC236}">
                <a16:creationId xmlns:a16="http://schemas.microsoft.com/office/drawing/2014/main" id="{2F7BBE38-5E60-4E8B-A007-60671B030EFE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475654" y="5305418"/>
            <a:ext cx="1804572" cy="12193"/>
          </a:xfrm>
          <a:prstGeom prst="rect">
            <a:avLst/>
          </a:prstGeom>
        </p:spPr>
      </p:pic>
      <p:cxnSp>
        <p:nvCxnSpPr>
          <p:cNvPr id="67" name="Прямая соединительная линия 66">
            <a:extLst>
              <a:ext uri="{FF2B5EF4-FFF2-40B4-BE49-F238E27FC236}">
                <a16:creationId xmlns:a16="http://schemas.microsoft.com/office/drawing/2014/main" id="{B147223B-2F9D-45C1-BDE5-E7A616BCA9C2}"/>
              </a:ext>
            </a:extLst>
          </p:cNvPr>
          <p:cNvCxnSpPr/>
          <p:nvPr/>
        </p:nvCxnSpPr>
        <p:spPr>
          <a:xfrm>
            <a:off x="4349047" y="5851385"/>
            <a:ext cx="798018" cy="0"/>
          </a:xfrm>
          <a:prstGeom prst="line">
            <a:avLst/>
          </a:prstGeom>
          <a:ln>
            <a:prstDash val="lgDashDot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68" name="Рисунок 67">
            <a:extLst>
              <a:ext uri="{FF2B5EF4-FFF2-40B4-BE49-F238E27FC236}">
                <a16:creationId xmlns:a16="http://schemas.microsoft.com/office/drawing/2014/main" id="{8D14DC98-E2DB-4D78-B1E5-AAE9B3E42982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895050" y="3600486"/>
            <a:ext cx="804742" cy="12193"/>
          </a:xfrm>
          <a:prstGeom prst="rect">
            <a:avLst/>
          </a:prstGeom>
        </p:spPr>
      </p:pic>
      <p:pic>
        <p:nvPicPr>
          <p:cNvPr id="69" name="Рисунок 68">
            <a:extLst>
              <a:ext uri="{FF2B5EF4-FFF2-40B4-BE49-F238E27FC236}">
                <a16:creationId xmlns:a16="http://schemas.microsoft.com/office/drawing/2014/main" id="{0C935D13-0E9A-4D9A-B30B-8E71A3FFB33E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315208" y="5269957"/>
            <a:ext cx="804742" cy="12193"/>
          </a:xfrm>
          <a:prstGeom prst="rect">
            <a:avLst/>
          </a:prstGeom>
        </p:spPr>
      </p:pic>
      <p:sp>
        <p:nvSpPr>
          <p:cNvPr id="70" name="TextBox 69">
            <a:extLst>
              <a:ext uri="{FF2B5EF4-FFF2-40B4-BE49-F238E27FC236}">
                <a16:creationId xmlns:a16="http://schemas.microsoft.com/office/drawing/2014/main" id="{F89C31FB-54C0-4B25-BFFA-559EA67A829E}"/>
              </a:ext>
            </a:extLst>
          </p:cNvPr>
          <p:cNvSpPr txBox="1"/>
          <p:nvPr/>
        </p:nvSpPr>
        <p:spPr>
          <a:xfrm>
            <a:off x="2491028" y="2621102"/>
            <a:ext cx="24014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/>
              <a:t>х</a:t>
            </a:r>
          </a:p>
        </p:txBody>
      </p:sp>
      <p:pic>
        <p:nvPicPr>
          <p:cNvPr id="71" name="Рисунок 70">
            <a:extLst>
              <a:ext uri="{FF2B5EF4-FFF2-40B4-BE49-F238E27FC236}">
                <a16:creationId xmlns:a16="http://schemas.microsoft.com/office/drawing/2014/main" id="{769EF6CB-5703-4C46-B9CA-56055273762F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408853" y="4832982"/>
            <a:ext cx="268247" cy="323116"/>
          </a:xfrm>
          <a:prstGeom prst="rect">
            <a:avLst/>
          </a:prstGeom>
        </p:spPr>
      </p:pic>
      <p:pic>
        <p:nvPicPr>
          <p:cNvPr id="72" name="Рисунок 71">
            <a:extLst>
              <a:ext uri="{FF2B5EF4-FFF2-40B4-BE49-F238E27FC236}">
                <a16:creationId xmlns:a16="http://schemas.microsoft.com/office/drawing/2014/main" id="{1D8AFEA8-D978-4D98-A947-21F84A3D5EE5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830634" y="4269569"/>
            <a:ext cx="268247" cy="323116"/>
          </a:xfrm>
          <a:prstGeom prst="rect">
            <a:avLst/>
          </a:prstGeom>
        </p:spPr>
      </p:pic>
      <p:pic>
        <p:nvPicPr>
          <p:cNvPr id="73" name="Рисунок 72">
            <a:extLst>
              <a:ext uri="{FF2B5EF4-FFF2-40B4-BE49-F238E27FC236}">
                <a16:creationId xmlns:a16="http://schemas.microsoft.com/office/drawing/2014/main" id="{7F876866-0B96-4594-A6EE-FD94E3349C7E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954247" y="3194675"/>
            <a:ext cx="268247" cy="323116"/>
          </a:xfrm>
          <a:prstGeom prst="rect">
            <a:avLst/>
          </a:prstGeom>
        </p:spPr>
      </p:pic>
      <p:cxnSp>
        <p:nvCxnSpPr>
          <p:cNvPr id="75" name="Прямая соединительная линия 74">
            <a:extLst>
              <a:ext uri="{FF2B5EF4-FFF2-40B4-BE49-F238E27FC236}">
                <a16:creationId xmlns:a16="http://schemas.microsoft.com/office/drawing/2014/main" id="{F3698187-7DF4-4D65-BD05-5D2408406827}"/>
              </a:ext>
            </a:extLst>
          </p:cNvPr>
          <p:cNvCxnSpPr/>
          <p:nvPr/>
        </p:nvCxnSpPr>
        <p:spPr>
          <a:xfrm>
            <a:off x="2413694" y="4194182"/>
            <a:ext cx="1305519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76" name="Рисунок 75">
            <a:extLst>
              <a:ext uri="{FF2B5EF4-FFF2-40B4-BE49-F238E27FC236}">
                <a16:creationId xmlns:a16="http://schemas.microsoft.com/office/drawing/2014/main" id="{6A2166EC-0FA4-4753-B793-5B8CC0538C2C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413694" y="4237820"/>
            <a:ext cx="1316850" cy="12193"/>
          </a:xfrm>
          <a:prstGeom prst="rect">
            <a:avLst/>
          </a:prstGeom>
        </p:spPr>
      </p:pic>
      <p:pic>
        <p:nvPicPr>
          <p:cNvPr id="77" name="Рисунок 76">
            <a:extLst>
              <a:ext uri="{FF2B5EF4-FFF2-40B4-BE49-F238E27FC236}">
                <a16:creationId xmlns:a16="http://schemas.microsoft.com/office/drawing/2014/main" id="{D1721577-08DB-4495-A8F9-984586BFD992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903427" y="3847824"/>
            <a:ext cx="1316850" cy="12193"/>
          </a:xfrm>
          <a:prstGeom prst="rect">
            <a:avLst/>
          </a:prstGeom>
        </p:spPr>
      </p:pic>
      <p:cxnSp>
        <p:nvCxnSpPr>
          <p:cNvPr id="82" name="Прямая соединительная линия 81">
            <a:extLst>
              <a:ext uri="{FF2B5EF4-FFF2-40B4-BE49-F238E27FC236}">
                <a16:creationId xmlns:a16="http://schemas.microsoft.com/office/drawing/2014/main" id="{E3E51DE5-FF2B-44C3-AAC7-1F887F04CBF0}"/>
              </a:ext>
            </a:extLst>
          </p:cNvPr>
          <p:cNvCxnSpPr/>
          <p:nvPr/>
        </p:nvCxnSpPr>
        <p:spPr>
          <a:xfrm>
            <a:off x="2468574" y="6393862"/>
            <a:ext cx="678245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83" name="Рисунок 82">
            <a:extLst>
              <a:ext uri="{FF2B5EF4-FFF2-40B4-BE49-F238E27FC236}">
                <a16:creationId xmlns:a16="http://schemas.microsoft.com/office/drawing/2014/main" id="{F6F1D9FC-FEA2-4DAA-9533-C2175EFEB445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2463242" y="6349115"/>
            <a:ext cx="688908" cy="12193"/>
          </a:xfrm>
          <a:prstGeom prst="rect">
            <a:avLst/>
          </a:prstGeom>
        </p:spPr>
      </p:pic>
      <p:pic>
        <p:nvPicPr>
          <p:cNvPr id="84" name="Рисунок 83">
            <a:extLst>
              <a:ext uri="{FF2B5EF4-FFF2-40B4-BE49-F238E27FC236}">
                <a16:creationId xmlns:a16="http://schemas.microsoft.com/office/drawing/2014/main" id="{FEC0CD72-0A74-48BD-8286-0C99508E164C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2870910" y="6063563"/>
            <a:ext cx="688908" cy="12193"/>
          </a:xfrm>
          <a:prstGeom prst="rect">
            <a:avLst/>
          </a:prstGeom>
        </p:spPr>
      </p:pic>
      <p:pic>
        <p:nvPicPr>
          <p:cNvPr id="85" name="Рисунок 84">
            <a:extLst>
              <a:ext uri="{FF2B5EF4-FFF2-40B4-BE49-F238E27FC236}">
                <a16:creationId xmlns:a16="http://schemas.microsoft.com/office/drawing/2014/main" id="{2B114A4B-7C1B-4081-BA2C-EB84BE8CE196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895050" y="5510054"/>
            <a:ext cx="688908" cy="12193"/>
          </a:xfrm>
          <a:prstGeom prst="rect">
            <a:avLst/>
          </a:prstGeom>
        </p:spPr>
      </p:pic>
      <p:pic>
        <p:nvPicPr>
          <p:cNvPr id="86" name="Рисунок 85">
            <a:extLst>
              <a:ext uri="{FF2B5EF4-FFF2-40B4-BE49-F238E27FC236}">
                <a16:creationId xmlns:a16="http://schemas.microsoft.com/office/drawing/2014/main" id="{95AE6888-ECD3-49E9-8000-627DE3B979E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138911" y="3844956"/>
            <a:ext cx="158510" cy="225572"/>
          </a:xfrm>
          <a:prstGeom prst="rect">
            <a:avLst/>
          </a:prstGeom>
        </p:spPr>
      </p:pic>
      <p:pic>
        <p:nvPicPr>
          <p:cNvPr id="87" name="Рисунок 86">
            <a:extLst>
              <a:ext uri="{FF2B5EF4-FFF2-40B4-BE49-F238E27FC236}">
                <a16:creationId xmlns:a16="http://schemas.microsoft.com/office/drawing/2014/main" id="{DE059B41-2240-44FA-BF9F-3A127B2257A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01766" y="5510516"/>
            <a:ext cx="158510" cy="225572"/>
          </a:xfrm>
          <a:prstGeom prst="rect">
            <a:avLst/>
          </a:prstGeom>
        </p:spPr>
      </p:pic>
      <p:pic>
        <p:nvPicPr>
          <p:cNvPr id="88" name="Рисунок 87">
            <a:extLst>
              <a:ext uri="{FF2B5EF4-FFF2-40B4-BE49-F238E27FC236}">
                <a16:creationId xmlns:a16="http://schemas.microsoft.com/office/drawing/2014/main" id="{18301984-E285-4406-859B-955FCC2098F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467616" y="6064483"/>
            <a:ext cx="158510" cy="225572"/>
          </a:xfrm>
          <a:prstGeom prst="rect">
            <a:avLst/>
          </a:prstGeom>
        </p:spPr>
      </p:pic>
      <p:pic>
        <p:nvPicPr>
          <p:cNvPr id="89" name="Рисунок 88">
            <a:extLst>
              <a:ext uri="{FF2B5EF4-FFF2-40B4-BE49-F238E27FC236}">
                <a16:creationId xmlns:a16="http://schemas.microsoft.com/office/drawing/2014/main" id="{A04BD1BE-885D-46B0-861A-89529A749BC8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607038" y="3765121"/>
            <a:ext cx="268247" cy="323116"/>
          </a:xfrm>
          <a:prstGeom prst="rect">
            <a:avLst/>
          </a:prstGeom>
        </p:spPr>
      </p:pic>
      <p:pic>
        <p:nvPicPr>
          <p:cNvPr id="90" name="Рисунок 89">
            <a:extLst>
              <a:ext uri="{FF2B5EF4-FFF2-40B4-BE49-F238E27FC236}">
                <a16:creationId xmlns:a16="http://schemas.microsoft.com/office/drawing/2014/main" id="{EA6153CE-B72A-4374-BE8C-9A061ACE725A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613729" y="5961994"/>
            <a:ext cx="268247" cy="323116"/>
          </a:xfrm>
          <a:prstGeom prst="rect">
            <a:avLst/>
          </a:prstGeom>
        </p:spPr>
      </p:pic>
      <p:pic>
        <p:nvPicPr>
          <p:cNvPr id="91" name="Рисунок 90">
            <a:extLst>
              <a:ext uri="{FF2B5EF4-FFF2-40B4-BE49-F238E27FC236}">
                <a16:creationId xmlns:a16="http://schemas.microsoft.com/office/drawing/2014/main" id="{9D196AAE-6095-47DF-9673-E5792A32FFA7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613752" y="5385788"/>
            <a:ext cx="268247" cy="323116"/>
          </a:xfrm>
          <a:prstGeom prst="rect">
            <a:avLst/>
          </a:prstGeom>
        </p:spPr>
      </p:pic>
      <p:cxnSp>
        <p:nvCxnSpPr>
          <p:cNvPr id="93" name="Прямая соединительная линия 92">
            <a:extLst>
              <a:ext uri="{FF2B5EF4-FFF2-40B4-BE49-F238E27FC236}">
                <a16:creationId xmlns:a16="http://schemas.microsoft.com/office/drawing/2014/main" id="{351EB22A-11BC-4F53-9562-1FD9B658BAC5}"/>
              </a:ext>
            </a:extLst>
          </p:cNvPr>
          <p:cNvCxnSpPr>
            <a:stCxn id="89" idx="3"/>
            <a:endCxn id="89" idx="3"/>
          </p:cNvCxnSpPr>
          <p:nvPr/>
        </p:nvCxnSpPr>
        <p:spPr>
          <a:xfrm>
            <a:off x="2875285" y="3926679"/>
            <a:ext cx="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5" name="Прямая соединительная линия 94">
            <a:extLst>
              <a:ext uri="{FF2B5EF4-FFF2-40B4-BE49-F238E27FC236}">
                <a16:creationId xmlns:a16="http://schemas.microsoft.com/office/drawing/2014/main" id="{FDDB4198-2B20-4B99-AF94-300A47E5A040}"/>
              </a:ext>
            </a:extLst>
          </p:cNvPr>
          <p:cNvCxnSpPr>
            <a:cxnSpLocks/>
          </p:cNvCxnSpPr>
          <p:nvPr/>
        </p:nvCxnSpPr>
        <p:spPr>
          <a:xfrm>
            <a:off x="3883779" y="5510516"/>
            <a:ext cx="0" cy="112786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96" name="Рисунок 95">
            <a:extLst>
              <a:ext uri="{FF2B5EF4-FFF2-40B4-BE49-F238E27FC236}">
                <a16:creationId xmlns:a16="http://schemas.microsoft.com/office/drawing/2014/main" id="{B6031B98-4A8B-44CC-8B4D-92A0C675BD07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2878323" y="6064483"/>
            <a:ext cx="12193" cy="121931"/>
          </a:xfrm>
          <a:prstGeom prst="rect">
            <a:avLst/>
          </a:prstGeom>
        </p:spPr>
      </p:pic>
      <p:pic>
        <p:nvPicPr>
          <p:cNvPr id="97" name="Рисунок 96">
            <a:extLst>
              <a:ext uri="{FF2B5EF4-FFF2-40B4-BE49-F238E27FC236}">
                <a16:creationId xmlns:a16="http://schemas.microsoft.com/office/drawing/2014/main" id="{0C353F01-DCE7-4171-BDA6-CF2E2FDAD7BA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2906366" y="3843759"/>
            <a:ext cx="12193" cy="121931"/>
          </a:xfrm>
          <a:prstGeom prst="rect">
            <a:avLst/>
          </a:prstGeom>
        </p:spPr>
      </p:pic>
      <p:pic>
        <p:nvPicPr>
          <p:cNvPr id="99" name="Рисунок 98">
            <a:extLst>
              <a:ext uri="{FF2B5EF4-FFF2-40B4-BE49-F238E27FC236}">
                <a16:creationId xmlns:a16="http://schemas.microsoft.com/office/drawing/2014/main" id="{5F2F2D93-867C-47DC-A9E0-DEF747609AA3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2593525" y="5854613"/>
            <a:ext cx="1274174" cy="280440"/>
          </a:xfrm>
          <a:prstGeom prst="rect">
            <a:avLst/>
          </a:prstGeom>
        </p:spPr>
      </p:pic>
      <p:pic>
        <p:nvPicPr>
          <p:cNvPr id="100" name="Рисунок 99">
            <a:extLst>
              <a:ext uri="{FF2B5EF4-FFF2-40B4-BE49-F238E27FC236}">
                <a16:creationId xmlns:a16="http://schemas.microsoft.com/office/drawing/2014/main" id="{3009E9DA-36C3-4EA3-88C8-E70B37D8F2B8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3530109" y="4749240"/>
            <a:ext cx="1274174" cy="280440"/>
          </a:xfrm>
          <a:prstGeom prst="rect">
            <a:avLst/>
          </a:prstGeom>
        </p:spPr>
      </p:pic>
      <p:pic>
        <p:nvPicPr>
          <p:cNvPr id="101" name="Рисунок 100">
            <a:extLst>
              <a:ext uri="{FF2B5EF4-FFF2-40B4-BE49-F238E27FC236}">
                <a16:creationId xmlns:a16="http://schemas.microsoft.com/office/drawing/2014/main" id="{8254BFDD-A9EE-4C79-8364-D29D91F6362C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881999" y="4735863"/>
            <a:ext cx="804742" cy="12193"/>
          </a:xfrm>
          <a:prstGeom prst="rect">
            <a:avLst/>
          </a:prstGeom>
        </p:spPr>
      </p:pic>
      <p:pic>
        <p:nvPicPr>
          <p:cNvPr id="102" name="Рисунок 101">
            <a:extLst>
              <a:ext uri="{FF2B5EF4-FFF2-40B4-BE49-F238E27FC236}">
                <a16:creationId xmlns:a16="http://schemas.microsoft.com/office/drawing/2014/main" id="{B325E940-E95B-4A30-A0DD-F99433E75AC9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235006" y="6393862"/>
            <a:ext cx="804742" cy="12193"/>
          </a:xfrm>
          <a:prstGeom prst="rect">
            <a:avLst/>
          </a:prstGeom>
        </p:spPr>
      </p:pic>
      <p:cxnSp>
        <p:nvCxnSpPr>
          <p:cNvPr id="104" name="Прямая соединительная линия 103">
            <a:extLst>
              <a:ext uri="{FF2B5EF4-FFF2-40B4-BE49-F238E27FC236}">
                <a16:creationId xmlns:a16="http://schemas.microsoft.com/office/drawing/2014/main" id="{8CACCF17-3DED-4D75-AC5F-D1E3783E0212}"/>
              </a:ext>
            </a:extLst>
          </p:cNvPr>
          <p:cNvCxnSpPr/>
          <p:nvPr/>
        </p:nvCxnSpPr>
        <p:spPr>
          <a:xfrm>
            <a:off x="3861765" y="4211560"/>
            <a:ext cx="1130041" cy="0"/>
          </a:xfrm>
          <a:prstGeom prst="line">
            <a:avLst/>
          </a:prstGeom>
          <a:ln>
            <a:prstDash val="lgDashDot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110" name="Рисунок 109">
            <a:extLst>
              <a:ext uri="{FF2B5EF4-FFF2-40B4-BE49-F238E27FC236}">
                <a16:creationId xmlns:a16="http://schemas.microsoft.com/office/drawing/2014/main" id="{0440C46B-3F40-4CA1-939D-08F62D60B9A4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2915881" y="3630380"/>
            <a:ext cx="1420491" cy="274344"/>
          </a:xfrm>
          <a:prstGeom prst="rect">
            <a:avLst/>
          </a:prstGeom>
        </p:spPr>
      </p:pic>
      <p:pic>
        <p:nvPicPr>
          <p:cNvPr id="112" name="Рисунок 111">
            <a:extLst>
              <a:ext uri="{FF2B5EF4-FFF2-40B4-BE49-F238E27FC236}">
                <a16:creationId xmlns:a16="http://schemas.microsoft.com/office/drawing/2014/main" id="{AAA9E7EB-EECF-46F4-AF3A-7A238248F6BC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2519929" y="3092952"/>
            <a:ext cx="688908" cy="12193"/>
          </a:xfrm>
          <a:prstGeom prst="rect">
            <a:avLst/>
          </a:prstGeom>
        </p:spPr>
      </p:pic>
      <p:pic>
        <p:nvPicPr>
          <p:cNvPr id="113" name="Рисунок 112">
            <a:extLst>
              <a:ext uri="{FF2B5EF4-FFF2-40B4-BE49-F238E27FC236}">
                <a16:creationId xmlns:a16="http://schemas.microsoft.com/office/drawing/2014/main" id="{6A4132D9-3091-41D4-A2AC-6E3F440C40C9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2526572" y="3057867"/>
            <a:ext cx="688908" cy="12193"/>
          </a:xfrm>
          <a:prstGeom prst="rect">
            <a:avLst/>
          </a:prstGeom>
        </p:spPr>
      </p:pic>
      <p:pic>
        <p:nvPicPr>
          <p:cNvPr id="114" name="Рисунок 113">
            <a:extLst>
              <a:ext uri="{FF2B5EF4-FFF2-40B4-BE49-F238E27FC236}">
                <a16:creationId xmlns:a16="http://schemas.microsoft.com/office/drawing/2014/main" id="{26583669-B032-44A5-87AF-2957EE57B91E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3238423" y="3074409"/>
            <a:ext cx="1140051" cy="12193"/>
          </a:xfrm>
          <a:prstGeom prst="rect">
            <a:avLst/>
          </a:prstGeom>
        </p:spPr>
      </p:pic>
      <p:cxnSp>
        <p:nvCxnSpPr>
          <p:cNvPr id="117" name="Прямая соединительная линия 116">
            <a:extLst>
              <a:ext uri="{FF2B5EF4-FFF2-40B4-BE49-F238E27FC236}">
                <a16:creationId xmlns:a16="http://schemas.microsoft.com/office/drawing/2014/main" id="{E54817A4-0517-46B9-BC39-38AF7A2C043D}"/>
              </a:ext>
            </a:extLst>
          </p:cNvPr>
          <p:cNvCxnSpPr/>
          <p:nvPr/>
        </p:nvCxnSpPr>
        <p:spPr>
          <a:xfrm>
            <a:off x="2442356" y="4707381"/>
            <a:ext cx="1305519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118" name="Рисунок 117">
            <a:extLst>
              <a:ext uri="{FF2B5EF4-FFF2-40B4-BE49-F238E27FC236}">
                <a16:creationId xmlns:a16="http://schemas.microsoft.com/office/drawing/2014/main" id="{1AB01B85-ACE8-4853-A87C-D9A4D759262C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442356" y="4760983"/>
            <a:ext cx="1316850" cy="12193"/>
          </a:xfrm>
          <a:prstGeom prst="rect">
            <a:avLst/>
          </a:prstGeom>
        </p:spPr>
      </p:pic>
      <p:pic>
        <p:nvPicPr>
          <p:cNvPr id="119" name="Рисунок 118">
            <a:hlinkClick r:id="rId17" action="ppaction://hlinksldjump"/>
            <a:extLst>
              <a:ext uri="{FF2B5EF4-FFF2-40B4-BE49-F238E27FC236}">
                <a16:creationId xmlns:a16="http://schemas.microsoft.com/office/drawing/2014/main" id="{D7BF057E-697D-4F75-A013-4CB3857F7F80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11856691" y="6522691"/>
            <a:ext cx="335309" cy="335309"/>
          </a:xfrm>
          <a:prstGeom prst="rect">
            <a:avLst/>
          </a:prstGeom>
        </p:spPr>
      </p:pic>
      <p:sp>
        <p:nvSpPr>
          <p:cNvPr id="122" name="Прямоугольник 121">
            <a:extLst>
              <a:ext uri="{FF2B5EF4-FFF2-40B4-BE49-F238E27FC236}">
                <a16:creationId xmlns:a16="http://schemas.microsoft.com/office/drawing/2014/main" id="{650E345D-6F69-4BCD-B46F-53A20DA98839}"/>
              </a:ext>
            </a:extLst>
          </p:cNvPr>
          <p:cNvSpPr/>
          <p:nvPr/>
        </p:nvSpPr>
        <p:spPr>
          <a:xfrm>
            <a:off x="86590" y="6576998"/>
            <a:ext cx="1018094" cy="22669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/>
              <a:t>К </a:t>
            </a:r>
            <a:r>
              <a:rPr lang="ru-RU" sz="1200" dirty="0">
                <a:solidFill>
                  <a:schemeClr val="bg1"/>
                </a:solidFill>
                <a:hlinkClick r:id="rId19" action="ppaction://hlinksldjump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заданиям</a:t>
            </a:r>
            <a:endParaRPr lang="ru-RU" sz="1200" dirty="0">
              <a:solidFill>
                <a:schemeClr val="bg1"/>
              </a:solidFill>
            </a:endParaRPr>
          </a:p>
        </p:txBody>
      </p:sp>
      <p:pic>
        <p:nvPicPr>
          <p:cNvPr id="7170" name="Picture 2" descr="https://cdn.weasyl.com/static/media/b5/dc/d6/b5dcd64692a56c5970c36ed8813f4fcff6c85710947b36d4b8dabea286945ccd.jpg">
            <a:extLst>
              <a:ext uri="{FF2B5EF4-FFF2-40B4-BE49-F238E27FC236}">
                <a16:creationId xmlns:a16="http://schemas.microsoft.com/office/drawing/2014/main" id="{F547EF24-B1A9-473A-800B-1643FF16172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0">
            <a:extLst>
              <a:ext uri="{BEBA8EAE-BF5A-486C-A8C5-ECC9F3942E4B}">
                <a14:imgProps xmlns:a14="http://schemas.microsoft.com/office/drawing/2010/main">
                  <a14:imgLayer r:embed="rId21">
                    <a14:imgEffect>
                      <a14:backgroundRemoval t="4286" b="99429" l="5429" r="98000">
                        <a14:foregroundMark x1="72208" y1="6904" x2="67326" y2="6664"/>
                        <a14:foregroundMark x1="44280" y1="13998" x2="44143" y2="14000"/>
                        <a14:foregroundMark x1="46564" y1="13958" x2="44477" y2="13994"/>
                        <a14:foregroundMark x1="39203" y1="23386" x2="37000" y2="27571"/>
                        <a14:foregroundMark x1="44143" y1="14000" x2="43675" y2="14890"/>
                        <a14:foregroundMark x1="37000" y1="27571" x2="36249" y2="33254"/>
                        <a14:foregroundMark x1="41454" y1="39168" x2="42000" y2="39571"/>
                        <a14:foregroundMark x1="46795" y1="49370" x2="48314" y2="52474"/>
                        <a14:foregroundMark x1="42000" y1="39571" x2="41803" y2="39169"/>
                        <a14:foregroundMark x1="40192" y1="60199" x2="21857" y2="75571"/>
                        <a14:foregroundMark x1="21857" y1="75571" x2="13857" y2="76286"/>
                        <a14:foregroundMark x1="13857" y1="76286" x2="8410" y2="80075"/>
                        <a14:foregroundMark x1="6463" y1="89990" x2="5897" y2="96270"/>
                        <a14:foregroundMark x1="7177" y1="82065" x2="6790" y2="86362"/>
                        <a14:foregroundMark x1="73115" y1="5701" x2="68143" y2="5571"/>
                        <a14:foregroundMark x1="68143" y1="5571" x2="66814" y2="6056"/>
                        <a14:foregroundMark x1="47000" y1="13286" x2="43915" y2="15426"/>
                        <a14:foregroundMark x1="81543" y1="60324" x2="92106" y2="62761"/>
                        <a14:foregroundMark x1="48894" y1="52789" x2="72742" y2="58293"/>
                        <a14:foregroundMark x1="98935" y1="53349" x2="98939" y2="53142"/>
                        <a14:foregroundMark x1="93248" y1="26176" x2="93000" y2="25143"/>
                        <a14:foregroundMark x1="93000" y1="25143" x2="78429" y2="14571"/>
                        <a14:foregroundMark x1="78429" y1="14571" x2="79487" y2="8124"/>
                        <a14:foregroundMark x1="86829" y1="12095" x2="92193" y2="17667"/>
                        <a14:foregroundMark x1="85599" y1="10817" x2="86624" y2="11881"/>
                        <a14:foregroundMark x1="97714" y1="56286" x2="97714" y2="56286"/>
                        <a14:foregroundMark x1="97000" y1="56429" x2="97143" y2="56429"/>
                        <a14:foregroundMark x1="96714" y1="48286" x2="96714" y2="48286"/>
                        <a14:foregroundMark x1="91571" y1="21286" x2="92429" y2="22000"/>
                        <a14:foregroundMark x1="86714" y1="11429" x2="87286" y2="10000"/>
                        <a14:foregroundMark x1="80267" y1="5830" x2="79572" y2="5246"/>
                        <a14:foregroundMark x1="40714" y1="39429" x2="36143" y2="33571"/>
                        <a14:foregroundMark x1="36143" y1="33571" x2="40571" y2="39000"/>
                        <a14:foregroundMark x1="35857" y1="29143" x2="36000" y2="30143"/>
                        <a14:foregroundMark x1="36000" y1="29714" x2="35857" y2="34143"/>
                        <a14:foregroundMark x1="43429" y1="14714" x2="43286" y2="17429"/>
                        <a14:foregroundMark x1="71714" y1="4714" x2="68143" y2="4286"/>
                        <a14:foregroundMark x1="96406" y1="43769" x2="96857" y2="47286"/>
                        <a14:foregroundMark x1="94000" y1="25000" x2="94137" y2="26069"/>
                        <a14:foregroundMark x1="96857" y1="47286" x2="96273" y2="43785"/>
                        <a14:foregroundMark x1="96571" y1="45429" x2="97143" y2="53000"/>
                        <a14:foregroundMark x1="97143" y1="53000" x2="97000" y2="53571"/>
                        <a14:foregroundMark x1="44429" y1="42143" x2="46857" y2="47571"/>
                        <a14:foregroundMark x1="47429" y1="51000" x2="49857" y2="56714"/>
                        <a14:foregroundMark x1="49714" y1="60143" x2="42571" y2="59286"/>
                        <a14:foregroundMark x1="42571" y1="59286" x2="42714" y2="59571"/>
                        <a14:foregroundMark x1="97000" y1="47714" x2="98000" y2="59143"/>
                        <a14:foregroundMark x1="98000" y1="59143" x2="89857" y2="63286"/>
                        <a14:backgroundMark x1="47429" y1="12714" x2="55000" y2="13714"/>
                        <a14:backgroundMark x1="55000" y1="13714" x2="61714" y2="10857"/>
                        <a14:backgroundMark x1="61714" y1="10857" x2="65000" y2="6000"/>
                        <a14:backgroundMark x1="66286" y1="5429" x2="52143" y2="11143"/>
                        <a14:backgroundMark x1="52143" y1="11143" x2="63429" y2="6429"/>
                        <a14:backgroundMark x1="78143" y1="6571" x2="80000" y2="7571"/>
                        <a14:backgroundMark x1="83286" y1="5714" x2="83286" y2="5714"/>
                        <a14:backgroundMark x1="94429" y1="16429" x2="95857" y2="23857"/>
                        <a14:backgroundMark x1="95857" y1="23857" x2="95804" y2="24770"/>
                        <a14:backgroundMark x1="94884" y1="63358" x2="93714" y2="64571"/>
                        <a14:backgroundMark x1="97155" y1="62202" x2="96571" y2="64857"/>
                        <a14:backgroundMark x1="98922" y1="60157" x2="99494" y2="59013"/>
                        <a14:backgroundMark x1="96571" y1="64857" x2="98153" y2="61695"/>
                        <a14:backgroundMark x1="99205" y1="59038" x2="98570" y2="59771"/>
                        <a14:backgroundMark x1="79143" y1="58143" x2="79429" y2="58143"/>
                        <a14:backgroundMark x1="81000" y1="61143" x2="74143" y2="58571"/>
                        <a14:backgroundMark x1="74143" y1="58571" x2="73429" y2="59000"/>
                        <a14:backgroundMark x1="79714" y1="60000" x2="81000" y2="60857"/>
                        <a14:backgroundMark x1="81000" y1="60714" x2="80571" y2="60286"/>
                        <a14:backgroundMark x1="42183" y1="58629" x2="41286" y2="58286"/>
                        <a14:backgroundMark x1="41286" y1="58286" x2="39286" y2="59143"/>
                        <a14:backgroundMark x1="47927" y1="57986" x2="47965" y2="57475"/>
                        <a14:backgroundMark x1="42976" y1="42754" x2="41714" y2="40286"/>
                        <a14:backgroundMark x1="47231" y1="51079" x2="45689" y2="48063"/>
                        <a14:backgroundMark x1="41714" y1="40286" x2="40705" y2="39406"/>
                        <a14:backgroundMark x1="35543" y1="29188" x2="35429" y2="28000"/>
                        <a14:backgroundMark x1="35429" y1="28000" x2="42621" y2="17394"/>
                        <a14:backgroundMark x1="42000" y1="14571" x2="37857" y2="21857"/>
                        <a14:backgroundMark x1="37857" y1="21857" x2="40929" y2="15970"/>
                        <a14:backgroundMark x1="37143" y1="20571" x2="32286" y2="26286"/>
                        <a14:backgroundMark x1="32286" y1="26286" x2="31571" y2="34429"/>
                        <a14:backgroundMark x1="34972" y1="29268" x2="35714" y2="28143"/>
                        <a14:backgroundMark x1="31571" y1="34429" x2="33512" y2="31484"/>
                        <a14:backgroundMark x1="35714" y1="28143" x2="37286" y2="19714"/>
                        <a14:backgroundMark x1="34290" y1="35131" x2="32143" y2="40857"/>
                        <a14:backgroundMark x1="34675" y1="34105" x2="34437" y2="34739"/>
                        <a14:backgroundMark x1="32143" y1="40857" x2="43143" y2="53857"/>
                        <a14:backgroundMark x1="43143" y1="53857" x2="43429" y2="46286"/>
                        <a14:backgroundMark x1="43429" y1="46286" x2="39403" y2="39800"/>
                        <a14:backgroundMark x1="42571" y1="40000" x2="43717" y2="42442"/>
                        <a14:backgroundMark x1="43195" y1="42662" x2="42000" y2="40714"/>
                        <a14:backgroundMark x1="42000" y1="40714" x2="43143" y2="40143"/>
                        <a14:backgroundMark x1="42714" y1="51286" x2="45927" y2="53677"/>
                        <a14:backgroundMark x1="45973" y1="51585" x2="45000" y2="50143"/>
                        <a14:backgroundMark x1="48054" y1="57439" x2="48072" y2="58003"/>
                        <a14:backgroundMark x1="4000" y1="96429" x2="7143" y2="99857"/>
                        <a14:backgroundMark x1="6143" y1="96429" x2="5714" y2="97000"/>
                        <a14:backgroundMark x1="6286" y1="97000" x2="5857" y2="96286"/>
                        <a14:backgroundMark x1="5571" y1="87429" x2="6429" y2="88143"/>
                        <a14:backgroundMark x1="6286" y1="87857" x2="6571" y2="88857"/>
                        <a14:backgroundMark x1="6429" y1="89000" x2="5857" y2="89429"/>
                        <a14:backgroundMark x1="7429" y1="80571" x2="8857" y2="79000"/>
                        <a14:backgroundMark x1="6143" y1="96857" x2="6143" y2="96000"/>
                        <a14:backgroundMark x1="73429" y1="5286" x2="78571" y2="6571"/>
                        <a14:backgroundMark x1="81429" y1="5000" x2="86143" y2="10429"/>
                        <a14:backgroundMark x1="86143" y1="10429" x2="85286" y2="3286"/>
                        <a14:backgroundMark x1="85286" y1="3286" x2="82000" y2="5714"/>
                        <a14:backgroundMark x1="94714" y1="26000" x2="96857" y2="4371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1891" y="2650105"/>
            <a:ext cx="4246141" cy="42461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350245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0B3DFB73-D549-4A73-A7EB-4391DD9B95B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41534" y="6422098"/>
            <a:ext cx="646232" cy="365792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61AFCF1-6498-41AF-B15D-4F171820D4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Задание 2. Сложность: средняя</a:t>
            </a:r>
          </a:p>
        </p:txBody>
      </p:sp>
      <p:cxnSp>
        <p:nvCxnSpPr>
          <p:cNvPr id="9" name="Прямая соединительная линия 8">
            <a:extLst>
              <a:ext uri="{FF2B5EF4-FFF2-40B4-BE49-F238E27FC236}">
                <a16:creationId xmlns:a16="http://schemas.microsoft.com/office/drawing/2014/main" id="{68EC76B3-4015-4115-8D1D-4C18AABD88AE}"/>
              </a:ext>
            </a:extLst>
          </p:cNvPr>
          <p:cNvCxnSpPr/>
          <p:nvPr/>
        </p:nvCxnSpPr>
        <p:spPr>
          <a:xfrm>
            <a:off x="2355273" y="3685309"/>
            <a:ext cx="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57AD6E61-1FDE-4439-B0F9-3439C7E3161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66005" y="1071173"/>
            <a:ext cx="463336" cy="445047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BE434C73-41B4-46F7-8E1E-F16ED9291504}"/>
              </a:ext>
            </a:extLst>
          </p:cNvPr>
          <p:cNvSpPr txBox="1"/>
          <p:nvPr/>
        </p:nvSpPr>
        <p:spPr>
          <a:xfrm>
            <a:off x="1753387" y="2121032"/>
            <a:ext cx="865380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Прочитай предложения. Найди слова, которые выражают основное и добавочное действие. Распредели их по столбикам. Сделай вывод о роли деепричастий в языке на основе получившейся таблицы.</a:t>
            </a:r>
          </a:p>
          <a:p>
            <a:endParaRPr lang="ru-RU" dirty="0"/>
          </a:p>
          <a:p>
            <a:r>
              <a:rPr lang="ru-RU" dirty="0"/>
              <a:t>Пример: Бабушка никогда не плутала в лесу, точно определяя дорогу к дому.</a:t>
            </a:r>
          </a:p>
        </p:txBody>
      </p:sp>
      <p:graphicFrame>
        <p:nvGraphicFramePr>
          <p:cNvPr id="7" name="Таблица 6">
            <a:extLst>
              <a:ext uri="{FF2B5EF4-FFF2-40B4-BE49-F238E27FC236}">
                <a16:creationId xmlns:a16="http://schemas.microsoft.com/office/drawing/2014/main" id="{0FE58E31-0834-466A-A6B2-5CFF2A7605B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0136867"/>
              </p:ext>
            </p:extLst>
          </p:nvPr>
        </p:nvGraphicFramePr>
        <p:xfrm>
          <a:off x="1838225" y="3777958"/>
          <a:ext cx="8568968" cy="74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84484">
                  <a:extLst>
                    <a:ext uri="{9D8B030D-6E8A-4147-A177-3AD203B41FA5}">
                      <a16:colId xmlns:a16="http://schemas.microsoft.com/office/drawing/2014/main" val="345266071"/>
                    </a:ext>
                  </a:extLst>
                </a:gridCol>
                <a:gridCol w="4284484">
                  <a:extLst>
                    <a:ext uri="{9D8B030D-6E8A-4147-A177-3AD203B41FA5}">
                      <a16:colId xmlns:a16="http://schemas.microsoft.com/office/drawing/2014/main" val="144597613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solidFill>
                            <a:schemeClr val="tx1"/>
                          </a:solidFill>
                        </a:rPr>
                        <a:t>Основное действие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solidFill>
                            <a:schemeClr val="tx1"/>
                          </a:solidFill>
                        </a:rPr>
                        <a:t>Добавочное действие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2753081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/>
                        <a:t>Не плутала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Определяя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55012501"/>
                  </a:ext>
                </a:extLst>
              </a:tr>
            </a:tbl>
          </a:graphicData>
        </a:graphic>
      </p:graphicFrame>
      <p:sp>
        <p:nvSpPr>
          <p:cNvPr id="10" name="TextBox 9">
            <a:extLst>
              <a:ext uri="{FF2B5EF4-FFF2-40B4-BE49-F238E27FC236}">
                <a16:creationId xmlns:a16="http://schemas.microsoft.com/office/drawing/2014/main" id="{1548B619-FFE0-40C8-AE95-C0FCCA84C67A}"/>
              </a:ext>
            </a:extLst>
          </p:cNvPr>
          <p:cNvSpPr txBox="1"/>
          <p:nvPr/>
        </p:nvSpPr>
        <p:spPr>
          <a:xfrm>
            <a:off x="1753387" y="4699237"/>
            <a:ext cx="838985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1. Надо мною звенит хвойный лес, отряхая с зеленых лап капли росы.</a:t>
            </a:r>
          </a:p>
          <a:p>
            <a:r>
              <a:rPr lang="ru-RU" dirty="0"/>
              <a:t>2. Где-то близко ударил гром, напугав всех.</a:t>
            </a:r>
          </a:p>
          <a:p>
            <a:r>
              <a:rPr lang="ru-RU" dirty="0"/>
              <a:t>3. Сидя у окна, бабушка сучила нитки для кружев.</a:t>
            </a:r>
          </a:p>
          <a:p>
            <a:r>
              <a:rPr lang="ru-RU" dirty="0"/>
              <a:t>4. Девочка капризничает, не хочет идти спать, не простясь со мной.</a:t>
            </a:r>
          </a:p>
          <a:p>
            <a:r>
              <a:rPr lang="ru-RU" dirty="0"/>
              <a:t>5. Она попрощалась со мной, протянув свою маленькую руку.</a:t>
            </a:r>
          </a:p>
          <a:p>
            <a:r>
              <a:rPr lang="ru-RU" dirty="0"/>
              <a:t>6. Прочитав сказки Пушкина несколько раз, я уже знал их на память.</a:t>
            </a:r>
          </a:p>
        </p:txBody>
      </p:sp>
      <p:pic>
        <p:nvPicPr>
          <p:cNvPr id="12" name="Рисунок 11">
            <a:hlinkClick r:id="rId4" action="ppaction://hlinksldjump"/>
            <a:extLst>
              <a:ext uri="{FF2B5EF4-FFF2-40B4-BE49-F238E27FC236}">
                <a16:creationId xmlns:a16="http://schemas.microsoft.com/office/drawing/2014/main" id="{F3018B72-1763-4C4F-890F-ED21F052300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137301" y="6351988"/>
            <a:ext cx="1054699" cy="506012"/>
          </a:xfrm>
          <a:prstGeom prst="rect">
            <a:avLst/>
          </a:prstGeom>
        </p:spPr>
      </p:pic>
      <p:pic>
        <p:nvPicPr>
          <p:cNvPr id="15" name="Рисунок 14">
            <a:hlinkClick r:id="rId6" action="ppaction://hlinksldjump"/>
            <a:extLst>
              <a:ext uri="{FF2B5EF4-FFF2-40B4-BE49-F238E27FC236}">
                <a16:creationId xmlns:a16="http://schemas.microsoft.com/office/drawing/2014/main" id="{B0A5A719-EE34-4511-AEDE-32F29DDD4DA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5590" y="6528787"/>
            <a:ext cx="1030313" cy="3292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62016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theme/theme1.xml><?xml version="1.0" encoding="utf-8"?>
<a:theme xmlns:a="http://schemas.openxmlformats.org/drawingml/2006/main" name="Берлин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Берлин">
      <a:majorFont>
        <a:latin typeface="Trebuchet MS" panose="020B0603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Берлин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100000"/>
                <a:lumMod val="110000"/>
              </a:schemeClr>
            </a:gs>
            <a:gs pos="100000">
              <a:schemeClr val="phClr">
                <a:tint val="70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6000"/>
                <a:shade val="100000"/>
                <a:hueMod val="92000"/>
                <a:satMod val="200000"/>
                <a:lumMod val="128000"/>
              </a:schemeClr>
            </a:gs>
            <a:gs pos="50000">
              <a:schemeClr val="phClr">
                <a:shade val="100000"/>
                <a:hueMod val="100000"/>
                <a:satMod val="110000"/>
                <a:lumMod val="130000"/>
              </a:schemeClr>
            </a:gs>
            <a:gs pos="100000">
              <a:schemeClr val="phClr">
                <a:shade val="78000"/>
                <a:hueMod val="118000"/>
                <a:satMod val="120000"/>
                <a:lumMod val="69000"/>
              </a:schemeClr>
            </a:gs>
          </a:gsLst>
          <a:lin ang="252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erlin" id="{7B5DBA9E-B069-418E-9360-A61BDD0615A4}" vid="{C7DC10E3-4FF5-456B-A359-A0F378C1E5FB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Берлин</Template>
  <TotalTime>864</TotalTime>
  <Words>2611</Words>
  <Application>Microsoft Office PowerPoint</Application>
  <PresentationFormat>Широкоэкранный</PresentationFormat>
  <Paragraphs>402</Paragraphs>
  <Slides>41</Slides>
  <Notes>4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41</vt:i4>
      </vt:variant>
    </vt:vector>
  </HeadingPairs>
  <TitlesOfParts>
    <vt:vector size="45" baseType="lpstr">
      <vt:lpstr>Arial</vt:lpstr>
      <vt:lpstr>Calibri</vt:lpstr>
      <vt:lpstr>Trebuchet MS</vt:lpstr>
      <vt:lpstr>Берлин</vt:lpstr>
      <vt:lpstr>Электронный учебник для 7 класса</vt:lpstr>
      <vt:lpstr>Содержание</vt:lpstr>
      <vt:lpstr>Деепричастие как часть речи</vt:lpstr>
      <vt:lpstr>Деепричастие как часть речи. Теория</vt:lpstr>
      <vt:lpstr>Деепричастие как часть речи. Теория</vt:lpstr>
      <vt:lpstr>Деепричастие как часть речи. Практика</vt:lpstr>
      <vt:lpstr>Задание 1. Сложность: лёгкое</vt:lpstr>
      <vt:lpstr>Задание 1. Проверь себя</vt:lpstr>
      <vt:lpstr>Задание 2. Сложность: средняя</vt:lpstr>
      <vt:lpstr>Задание 2. Проверь себя</vt:lpstr>
      <vt:lpstr>Задание 3. Сложность: высокая</vt:lpstr>
      <vt:lpstr>Задание 3. Проверь себя</vt:lpstr>
      <vt:lpstr>Деепричастие как часть речи. Тест</vt:lpstr>
      <vt:lpstr>Ключ к тесту</vt:lpstr>
      <vt:lpstr>Творческое задание</vt:lpstr>
      <vt:lpstr>Деепричастный оборот</vt:lpstr>
      <vt:lpstr>Деепричастный оборот. Теория</vt:lpstr>
      <vt:lpstr>Деепричастный оборот. Теория</vt:lpstr>
      <vt:lpstr>Деепричастный оборот. Практика</vt:lpstr>
      <vt:lpstr>Задание 1. Сложность: лёгкое</vt:lpstr>
      <vt:lpstr>Задание 1. Проверь себя</vt:lpstr>
      <vt:lpstr>Задание 2. Сложность: средняя</vt:lpstr>
      <vt:lpstr>Задание 2. Проверь себя</vt:lpstr>
      <vt:lpstr>Задание 3. Сложность: высокая</vt:lpstr>
      <vt:lpstr>Задание 3. Проверь себя</vt:lpstr>
      <vt:lpstr>Деепричастный оборот. Тест</vt:lpstr>
      <vt:lpstr>Ключ к тесту</vt:lpstr>
      <vt:lpstr>Творческое задание</vt:lpstr>
      <vt:lpstr>Раздельное написание не с деепричастиями</vt:lpstr>
      <vt:lpstr>Раздельное написание не с деепричастиями. Теория</vt:lpstr>
      <vt:lpstr>Раздельное написание не с деепричастиями. Практика</vt:lpstr>
      <vt:lpstr>Задание 1. Сложность: лёгкое</vt:lpstr>
      <vt:lpstr>Задание 1. Проверь себя</vt:lpstr>
      <vt:lpstr>Задание 2. Сложность: средняя</vt:lpstr>
      <vt:lpstr>Задание 2. Проверь себя</vt:lpstr>
      <vt:lpstr>Задание 3. Сложность: высокая</vt:lpstr>
      <vt:lpstr>Задание 3. Проверь себя</vt:lpstr>
      <vt:lpstr>Раздельное написание не с деепричастиями. Тест</vt:lpstr>
      <vt:lpstr>Ключ к тесту</vt:lpstr>
      <vt:lpstr>Творческое задание</vt:lpstr>
      <vt:lpstr>Источники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Электронный учебник для 7 класса</dc:title>
  <dc:creator>vladshirokov95@gmail.com</dc:creator>
  <cp:lastModifiedBy>Irina Shabanova</cp:lastModifiedBy>
  <cp:revision>87</cp:revision>
  <dcterms:created xsi:type="dcterms:W3CDTF">2019-01-04T08:22:58Z</dcterms:created>
  <dcterms:modified xsi:type="dcterms:W3CDTF">2026-09-06T12:51:36Z</dcterms:modified>
</cp:coreProperties>
</file>