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58" r:id="rId4"/>
    <p:sldId id="259" r:id="rId5"/>
    <p:sldId id="280" r:id="rId6"/>
    <p:sldId id="261" r:id="rId7"/>
    <p:sldId id="262" r:id="rId8"/>
    <p:sldId id="263" r:id="rId9"/>
    <p:sldId id="281" r:id="rId10"/>
    <p:sldId id="265" r:id="rId11"/>
    <p:sldId id="266" r:id="rId12"/>
    <p:sldId id="267" r:id="rId13"/>
    <p:sldId id="268" r:id="rId14"/>
    <p:sldId id="282" r:id="rId15"/>
    <p:sldId id="270" r:id="rId16"/>
    <p:sldId id="271" r:id="rId17"/>
    <p:sldId id="272" r:id="rId18"/>
    <p:sldId id="273" r:id="rId19"/>
    <p:sldId id="274" r:id="rId20"/>
    <p:sldId id="275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nywalls.com/pic/201211/1280x720/anywalls.com-37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atin typeface="Cambria" pitchFamily="18" charset="0"/>
              </a:rPr>
              <a:t>Организация домашних занятий учащихся  ДШИ и ДМШ</a:t>
            </a:r>
            <a:endParaRPr lang="ru-RU" sz="4800" b="1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ntent-8.foto.mail.ru/mail/elkina_anjela/_answers/i-17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70008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142984"/>
            <a:ext cx="7358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66"/>
                </a:solidFill>
              </a:rPr>
              <a:t>Домашние занятия обязательно должны быть </a:t>
            </a:r>
            <a:r>
              <a:rPr lang="ru-RU" sz="4800" b="1" i="1" u="sng" dirty="0" smtClean="0">
                <a:solidFill>
                  <a:srgbClr val="FF0066"/>
                </a:solidFill>
              </a:rPr>
              <a:t>систематическими, ежедневными!</a:t>
            </a:r>
            <a:endParaRPr lang="ru-RU" sz="4800" b="1" i="1" u="sng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idi.ru/photo/139154/58723d09f1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7554" y="785794"/>
            <a:ext cx="55007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</a:rPr>
              <a:t>Продолжительность занятий :2-3 раза в день по 30 минут (на начальном этапе занятий), и по 2 часа </a:t>
            </a:r>
            <a:r>
              <a:rPr lang="ru-RU" sz="4000" b="1" dirty="0" err="1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</a:rPr>
              <a:t>ежедневно,начиная</a:t>
            </a:r>
            <a:r>
              <a:rPr lang="ru-RU" sz="4000" b="1" dirty="0" smtClean="0">
                <a:solidFill>
                  <a:srgbClr val="00B050"/>
                </a:solidFill>
                <a:latin typeface="Cambria" pitchFamily="18" charset="0"/>
                <a:ea typeface="Times New Roman" pitchFamily="18" charset="0"/>
              </a:rPr>
              <a:t> с 2-3 класса</a:t>
            </a:r>
            <a:endParaRPr lang="ru-RU" sz="4000" b="1" dirty="0" smtClean="0">
              <a:solidFill>
                <a:srgbClr val="00B05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4/79/148/79148776_e614a9e33727a3e49509ee0e1e0c0d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071678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B0F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Для музыкальных занятий большое значение имеет концентрация внимания, вдумчивая, сосредоточенная на конкретных задачах работа.</a:t>
            </a:r>
            <a:endParaRPr lang="ru-RU" sz="3600" b="1" dirty="0" smtClean="0">
              <a:solidFill>
                <a:srgbClr val="00B0F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himiy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096" cy="68324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Каждый педагог по-своему выстраивает работу с родителями.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urportal.ru/cpg/albums/%21V2/Music/118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wwww4.com/w6022/2533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3357586" cy="4214818"/>
          </a:xfrm>
          <a:prstGeom prst="rect">
            <a:avLst/>
          </a:prstGeom>
          <a:noFill/>
        </p:spPr>
      </p:pic>
      <p:pic>
        <p:nvPicPr>
          <p:cNvPr id="4" name="Picture 6" descr="http://www.xxlbook.ru/imgh149774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14686"/>
            <a:ext cx="5000628" cy="32861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214290"/>
            <a:ext cx="4929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Обязательно нужно следить за записями в дневнике.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3857628"/>
            <a:ext cx="4714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Дневник – это документ ученика, через который  осуществляется контроль за его работой.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asiki.net/pics/2013/09/1380288618_3a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86628"/>
          </a:xfrm>
          <a:prstGeom prst="rect">
            <a:avLst/>
          </a:prstGeom>
          <a:noFill/>
        </p:spPr>
      </p:pic>
      <p:pic>
        <p:nvPicPr>
          <p:cNvPr id="3" name="Picture 2" descr="http://simplehomeschool.net/wp-content/uploads/2011/06/piano2-e1307815644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857760"/>
            <a:ext cx="2428892" cy="20002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1" y="1142984"/>
            <a:ext cx="72152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Дома должен быть  </a:t>
            </a:r>
            <a:r>
              <a:rPr lang="ru-RU" sz="3200" b="1" dirty="0" smtClean="0">
                <a:solidFill>
                  <a:srgbClr val="FFC000"/>
                </a:solidFill>
              </a:rPr>
              <a:t>хороший инструмент.</a:t>
            </a:r>
            <a:r>
              <a:rPr lang="ru-RU" sz="3200" dirty="0" smtClean="0">
                <a:solidFill>
                  <a:srgbClr val="FFC000"/>
                </a:solidFill>
              </a:rPr>
              <a:t> 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864406"/>
            <a:ext cx="635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Музыкальный инструмент должен быть </a:t>
            </a:r>
            <a:r>
              <a:rPr lang="ru-RU" sz="2800" b="1" u="sng" dirty="0" smtClean="0"/>
              <a:t>обязательно настроен. </a:t>
            </a:r>
            <a:endParaRPr lang="ru-RU" sz="2800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786454"/>
            <a:ext cx="5357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</a:rPr>
              <a:t>Обязательно нужно следить за посадкой за инструментом</a:t>
            </a:r>
            <a:endParaRPr lang="ru-RU" sz="20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ip.ct.kz/upload/resize_cache/iblock/23e/500_340_1/23ea07c0729a2a945cf557ef6ce51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muzruk.info/wp-content/uploads/2010/05/uchitel-ucheni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52"/>
            <a:ext cx="3571900" cy="3071834"/>
          </a:xfrm>
          <a:prstGeom prst="rect">
            <a:avLst/>
          </a:prstGeom>
          <a:noFill/>
        </p:spPr>
      </p:pic>
      <p:pic>
        <p:nvPicPr>
          <p:cNvPr id="4" name="Picture 2" descr="http://www.lessonsinyourhome.net/assets/images/teacher-student-pia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429000"/>
            <a:ext cx="3571900" cy="3000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285860"/>
            <a:ext cx="53578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Необходимо, чтобы ребенок постоянно ощущал неподдельную заинтересованность в своих успехах со стороны родителей </a:t>
            </a:r>
            <a:r>
              <a:rPr lang="ru-RU" sz="4000" b="1" dirty="0" smtClean="0">
                <a:solidFill>
                  <a:srgbClr val="00B0F0"/>
                </a:solidFill>
              </a:rPr>
              <a:t>. 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urportal.ru/cpg/albums/%21V2/Music/118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71435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303803.vk.me/u64890929/155070002/x_dcc810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74" cy="3571876"/>
          </a:xfrm>
          <a:prstGeom prst="rect">
            <a:avLst/>
          </a:prstGeom>
          <a:noFill/>
        </p:spPr>
      </p:pic>
      <p:pic>
        <p:nvPicPr>
          <p:cNvPr id="3076" name="Picture 4" descr="http://stat20.privet.ru/lr/0b248176f3e2e8437db241705f9375d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0"/>
            <a:ext cx="3047978" cy="2428868"/>
          </a:xfrm>
          <a:prstGeom prst="rect">
            <a:avLst/>
          </a:prstGeom>
          <a:noFill/>
        </p:spPr>
      </p:pic>
      <p:pic>
        <p:nvPicPr>
          <p:cNvPr id="3078" name="Picture 6" descr="http://img0.liveinternet.ru/images/attach/c/7/96/100/96100392_Pleasure_of_li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0"/>
            <a:ext cx="3428992" cy="2786082"/>
          </a:xfrm>
          <a:prstGeom prst="rect">
            <a:avLst/>
          </a:prstGeom>
          <a:noFill/>
        </p:spPr>
      </p:pic>
      <p:pic>
        <p:nvPicPr>
          <p:cNvPr id="3080" name="Picture 8" descr="http://crosti.ru/patterns/00/00/08/6247c38b75/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786058"/>
            <a:ext cx="2428860" cy="4071942"/>
          </a:xfrm>
          <a:prstGeom prst="rect">
            <a:avLst/>
          </a:prstGeom>
          <a:noFill/>
        </p:spPr>
      </p:pic>
      <p:pic>
        <p:nvPicPr>
          <p:cNvPr id="3082" name="Picture 10" descr="http://img01.chitalnya.ru/upload2/179/9615503302775322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285992"/>
            <a:ext cx="4143404" cy="2000264"/>
          </a:xfrm>
          <a:prstGeom prst="rect">
            <a:avLst/>
          </a:prstGeom>
          <a:noFill/>
        </p:spPr>
      </p:pic>
      <p:pic>
        <p:nvPicPr>
          <p:cNvPr id="3084" name="Picture 12" descr="http://katkultura-dshi.ucoz.ru/64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71874"/>
            <a:ext cx="4714876" cy="3286126"/>
          </a:xfrm>
          <a:prstGeom prst="rect">
            <a:avLst/>
          </a:prstGeom>
          <a:noFill/>
        </p:spPr>
      </p:pic>
      <p:pic>
        <p:nvPicPr>
          <p:cNvPr id="3088" name="Picture 16" descr="http://m2.vgorode.ru/5369995/54294641/6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4286256"/>
            <a:ext cx="2000264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urportal.ru/cpg/albums/%21V2/Music/118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402artscollective.org/wp-content/uploads/2012/07/Piano-Lesson-Stud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dmetkul.ru/images/090cc2d3c936a71f1df708efbd891e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3571876"/>
          </a:xfrm>
          <a:prstGeom prst="rect">
            <a:avLst/>
          </a:prstGeom>
          <a:noFill/>
        </p:spPr>
      </p:pic>
      <p:pic>
        <p:nvPicPr>
          <p:cNvPr id="2052" name="Picture 4" descr="http://comments.ua/img/20110310125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0"/>
            <a:ext cx="5214942" cy="2928934"/>
          </a:xfrm>
          <a:prstGeom prst="rect">
            <a:avLst/>
          </a:prstGeom>
          <a:noFill/>
        </p:spPr>
      </p:pic>
      <p:pic>
        <p:nvPicPr>
          <p:cNvPr id="2054" name="Picture 6" descr="http://im7-tub-ru.yandex.net/i?id=45230342-5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4357686" cy="3286124"/>
          </a:xfrm>
          <a:prstGeom prst="rect">
            <a:avLst/>
          </a:prstGeom>
          <a:noFill/>
        </p:spPr>
      </p:pic>
      <p:pic>
        <p:nvPicPr>
          <p:cNvPr id="2056" name="Picture 8" descr="http://sfodan.files.wordpress.com/2012/06/music-note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428868"/>
            <a:ext cx="2143108" cy="1857388"/>
          </a:xfrm>
          <a:prstGeom prst="rect">
            <a:avLst/>
          </a:prstGeom>
          <a:noFill/>
        </p:spPr>
      </p:pic>
      <p:pic>
        <p:nvPicPr>
          <p:cNvPr id="2058" name="Picture 10" descr="http://www.anywalls.com/download.php?file=201210/640x480/anywalls.com-187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2928934"/>
            <a:ext cx="4786314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otdahni.ru/uploads/posts/2010-06/otdahni.ru_1276156444_1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74" cy="1928826"/>
          </a:xfrm>
          <a:prstGeom prst="rect">
            <a:avLst/>
          </a:prstGeom>
          <a:noFill/>
        </p:spPr>
      </p:pic>
      <p:pic>
        <p:nvPicPr>
          <p:cNvPr id="34820" name="Picture 4" descr="http://otdahni.ru/uploads/posts/2010-06/otdahni.ru_1276156510_1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0"/>
            <a:ext cx="2857520" cy="1928802"/>
          </a:xfrm>
          <a:prstGeom prst="rect">
            <a:avLst/>
          </a:prstGeom>
          <a:noFill/>
        </p:spPr>
      </p:pic>
      <p:pic>
        <p:nvPicPr>
          <p:cNvPr id="34822" name="Picture 6" descr="http://otdahni.ru/uploads/posts/2010-06/otdahni.ru_1276156464_17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6454"/>
            <a:ext cx="3071802" cy="1071546"/>
          </a:xfrm>
          <a:prstGeom prst="rect">
            <a:avLst/>
          </a:prstGeom>
          <a:noFill/>
        </p:spPr>
      </p:pic>
      <p:pic>
        <p:nvPicPr>
          <p:cNvPr id="34824" name="Picture 8" descr="http://s4.live4fun.ru/pictures/s3img_108665804_2995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786454"/>
            <a:ext cx="3071834" cy="1071546"/>
          </a:xfrm>
          <a:prstGeom prst="rect">
            <a:avLst/>
          </a:prstGeom>
          <a:noFill/>
        </p:spPr>
      </p:pic>
      <p:pic>
        <p:nvPicPr>
          <p:cNvPr id="34826" name="Picture 10" descr="http://cdn.trinixy.ru/pics4/20100528/unusual_piano_designs_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57364"/>
            <a:ext cx="2357454" cy="1571636"/>
          </a:xfrm>
          <a:prstGeom prst="rect">
            <a:avLst/>
          </a:prstGeom>
          <a:noFill/>
        </p:spPr>
      </p:pic>
      <p:pic>
        <p:nvPicPr>
          <p:cNvPr id="34828" name="Picture 12" descr="http://files.seti.ee/ars/kartinki/200722/piano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04" y="5786454"/>
            <a:ext cx="3000396" cy="1071546"/>
          </a:xfrm>
          <a:prstGeom prst="rect">
            <a:avLst/>
          </a:prstGeom>
          <a:noFill/>
        </p:spPr>
      </p:pic>
      <p:pic>
        <p:nvPicPr>
          <p:cNvPr id="34830" name="Picture 14" descr="http://biskvitka.net/uploads/posts/2012-06/1339015049_unusual-pianos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00" y="0"/>
            <a:ext cx="3571900" cy="2071702"/>
          </a:xfrm>
          <a:prstGeom prst="rect">
            <a:avLst/>
          </a:prstGeom>
          <a:noFill/>
        </p:spPr>
      </p:pic>
      <p:pic>
        <p:nvPicPr>
          <p:cNvPr id="34832" name="Picture 16" descr="http://photo.adiso.ru/photo/resource/ru/199/199623/nemeckiy-akrilovyy-royal-mendelssohn.0.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1928802"/>
            <a:ext cx="3500462" cy="1571636"/>
          </a:xfrm>
          <a:prstGeom prst="rect">
            <a:avLst/>
          </a:prstGeom>
          <a:noFill/>
        </p:spPr>
      </p:pic>
      <p:pic>
        <p:nvPicPr>
          <p:cNvPr id="34834" name="Picture 18" descr="http://www.klavierhaus-klavins.de/instrumente/neu-instrumente/schimmel-pianos/schimmel-konzert/Schimmel_K-213-Gla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52" y="2071678"/>
            <a:ext cx="3286148" cy="1428760"/>
          </a:xfrm>
          <a:prstGeom prst="rect">
            <a:avLst/>
          </a:prstGeom>
          <a:noFill/>
        </p:spPr>
      </p:pic>
      <p:pic>
        <p:nvPicPr>
          <p:cNvPr id="34836" name="Picture 20" descr="http://s4.live4fun.ru/pictures/s3img_108665804_2995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857620" cy="2357454"/>
          </a:xfrm>
          <a:prstGeom prst="rect">
            <a:avLst/>
          </a:prstGeom>
          <a:noFill/>
        </p:spPr>
      </p:pic>
      <p:pic>
        <p:nvPicPr>
          <p:cNvPr id="34838" name="Picture 22" descr="http://img12.imageshost.ru/img/2010/12/26/image_4d1730c181da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0" y="3429000"/>
            <a:ext cx="528638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olyan.net/uploads/posts/2010-09/1285116608_1285091389_onua_com_ua_hd_wallpapers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571480"/>
            <a:ext cx="65722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10000"/>
                  </a:schemeClr>
                </a:solidFill>
              </a:rPr>
              <a:t>Прежде чем что-то играть</a:t>
            </a:r>
            <a:r>
              <a:rPr lang="ru-RU" sz="5400" dirty="0" smtClean="0">
                <a:solidFill>
                  <a:schemeClr val="tx2">
                    <a:lumMod val="10000"/>
                  </a:schemeClr>
                </a:solidFill>
              </a:rPr>
              <a:t>, необходимо приобрести определённые </a:t>
            </a:r>
            <a:r>
              <a:rPr lang="ru-RU" sz="5400" dirty="0" smtClean="0">
                <a:solidFill>
                  <a:schemeClr val="tx2">
                    <a:lumMod val="10000"/>
                  </a:schemeClr>
                </a:solidFill>
              </a:rPr>
              <a:t>знания, </a:t>
            </a:r>
            <a:r>
              <a:rPr lang="ru-RU" sz="5400" dirty="0" err="1" smtClean="0">
                <a:solidFill>
                  <a:schemeClr val="tx2">
                    <a:lumMod val="10000"/>
                  </a:schemeClr>
                </a:solidFill>
              </a:rPr>
              <a:t>умения,</a:t>
            </a:r>
            <a:r>
              <a:rPr lang="ru-RU" sz="5400" dirty="0" err="1" smtClean="0">
                <a:solidFill>
                  <a:schemeClr val="tx2">
                    <a:lumMod val="10000"/>
                  </a:schemeClr>
                </a:solidFill>
              </a:rPr>
              <a:t>навыки</a:t>
            </a:r>
            <a:r>
              <a:rPr lang="ru-RU" sz="5400" dirty="0" smtClean="0">
                <a:solidFill>
                  <a:schemeClr val="tx2">
                    <a:lumMod val="10000"/>
                  </a:schemeClr>
                </a:solidFill>
              </a:rPr>
              <a:t> . </a:t>
            </a:r>
            <a:endParaRPr lang="ru-RU" sz="5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ntent-28.foto.mail.ru/mail/elkina_anjela/_answers/i-17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kmichellw12.files.wordpress.com/2011/05/piano-teacher.jpg?w=5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3095625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urportal.ru/cpg/albums/%21V2/Music/118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900igr.net/datas/pedagogika/Sobranie-dlja-roditelej/0001-001-Roditelskoe-sobr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286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edsovet.su/_ld/293/05022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9058" y="928670"/>
            <a:ext cx="46434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Познакомить родителей со спецификой работы музыкального учебного заведения, порядками, условиями и задачами.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714752"/>
            <a:ext cx="3214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Нельзя смотреть на занятие в школе искусств как на развлечение или забаву!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stol.com.ua/pic/201105/640x480/nastol.com.ua-1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1nsk.ru/data/foto/66/original/86b90253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6314" cy="3714776"/>
          </a:xfrm>
          <a:prstGeom prst="rect">
            <a:avLst/>
          </a:prstGeom>
          <a:noFill/>
        </p:spPr>
      </p:pic>
      <p:pic>
        <p:nvPicPr>
          <p:cNvPr id="4" name="Рисунок 3" descr="DSCF05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571876"/>
            <a:ext cx="4714876" cy="328612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628" y="214290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 общеобразовательной школе занятия групповые, дети находятся в школе ежедневно 4-6 часов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929066"/>
            <a:ext cx="4143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музыкальной школе занятия по специальности – индивидуальные. Два раза в неделю по 40 минут.</a:t>
            </a:r>
          </a:p>
          <a:p>
            <a:pPr algn="ctr"/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Основная работа проводится дома!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llysmusic.com/blog/wp-content/uploads/2012/08/girl-at-pian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6380" y="642918"/>
            <a:ext cx="38576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Важные моменты в организации домашних занятий, зная и выполняя которые каждый из родителей  сможет серьезно помочь своему ребенку в изучении искусства музыки: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urportal.ru/cpg/albums/%21V2/Music/118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image.slidesharecdn.com/2-pptx-110601095226-phpapp02/95/slide-1-728.jpg?1306940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908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104</TotalTime>
  <Words>221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16</cp:revision>
  <dcterms:modified xsi:type="dcterms:W3CDTF">2014-02-09T22:10:31Z</dcterms:modified>
</cp:coreProperties>
</file>