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  <p:sldId id="302" r:id="rId4"/>
    <p:sldId id="300" r:id="rId5"/>
    <p:sldId id="295" r:id="rId6"/>
    <p:sldId id="259" r:id="rId7"/>
    <p:sldId id="257" r:id="rId8"/>
    <p:sldId id="260" r:id="rId9"/>
    <p:sldId id="266" r:id="rId10"/>
    <p:sldId id="262" r:id="rId11"/>
    <p:sldId id="265" r:id="rId12"/>
    <p:sldId id="263" r:id="rId13"/>
    <p:sldId id="268" r:id="rId14"/>
    <p:sldId id="264" r:id="rId15"/>
    <p:sldId id="267" r:id="rId16"/>
    <p:sldId id="270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58" r:id="rId27"/>
    <p:sldId id="283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6" r:id="rId38"/>
    <p:sldId id="279" r:id="rId39"/>
    <p:sldId id="280" r:id="rId40"/>
    <p:sldId id="285" r:id="rId41"/>
    <p:sldId id="304" r:id="rId42"/>
    <p:sldId id="30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8%D0%B0%D0%BD%D0%B8%D0%BD%D0%BE" TargetMode="External"/><Relationship Id="rId3" Type="http://schemas.openxmlformats.org/officeDocument/2006/relationships/hyperlink" Target="http://ru.wikipedia.org/wiki/%D0%A4%D1%80%D0%B0%D0%BD%D1%86%D1%83%D0%B7%D1%81%D0%BA%D0%B8%D0%B9_%D1%8F%D0%B7%D1%8B%D0%BA" TargetMode="External"/><Relationship Id="rId7" Type="http://schemas.openxmlformats.org/officeDocument/2006/relationships/hyperlink" Target="http://ru.wikipedia.org/wiki/%D0%94%D0%B5%D0%BA%D0%B0_(%D0%BC%D1%83%D0%B7%D1%8B%D0%BA%D0%B0)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1%82%D1%80%D1%83%D0%BD%D0%B0_(%D0%BC%D1%83%D0%B7%D1%8B%D0%BA%D0%B0%D0%BB%D1%8C%D0%BD%D1%8B%D0%B9_%D0%B8%D0%BD%D1%81%D1%82%D1%80%D1%83%D0%BC%D0%B5%D0%BD%D1%82)" TargetMode="External"/><Relationship Id="rId5" Type="http://schemas.openxmlformats.org/officeDocument/2006/relationships/hyperlink" Target="http://ru.wikipedia.org/wiki/%D0%A4%D0%BE%D1%80%D1%82%D0%B5%D0%BF%D0%B8%D0%B0%D0%BD%D0%BE" TargetMode="External"/><Relationship Id="rId10" Type="http://schemas.openxmlformats.org/officeDocument/2006/relationships/image" Target="../media/image4.gif"/><Relationship Id="rId4" Type="http://schemas.openxmlformats.org/officeDocument/2006/relationships/hyperlink" Target="http://ru.wikipedia.org/wiki/%D0%9C%D1%83%D0%B7%D1%8B%D0%BA%D0%B0%D0%BB%D1%8C%D0%BD%D1%8B%D0%B9_%D0%B8%D0%BD%D1%81%D1%82%D1%80%D1%83%D0%BC%D0%B5%D0%BD%D1%82" TargetMode="External"/><Relationship Id="rId9" Type="http://schemas.openxmlformats.org/officeDocument/2006/relationships/hyperlink" Target="http://ru.wikipedia.org/wiki/%D0%9A%D1%80%D0%B8%D1%81%D1%82%D0%BE%D1%84%D0%BE%D1%80%D0%B8_%D0%B4%D0%B8_%D0%A4%D1%80%D0%B0%D0%BD%D1%87%D0%B5%D1%81%D0%BA%D0%BE,_%D0%91%D0%B0%D1%80%D1%82%D0%BE%D0%BB%D0%BE%D0%BC%D0%B5%D0%B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13002.rimg.info/icon/16537670004de1997344b68e2416b66dd87073504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«Рояль»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luesbrothers.ru/rubriki/steinwaysons_art_case_photo_02/art_case_photo/art_case_photo_high_society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786346" cy="642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214290"/>
            <a:ext cx="392905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Высшее Общество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Этот замечательный инструмент - воссозданная копия рояля, на котором творил </a:t>
            </a:r>
            <a:r>
              <a:rPr lang="ru-RU" dirty="0" err="1" smtClean="0"/>
              <a:t>Коула</a:t>
            </a:r>
            <a:r>
              <a:rPr lang="ru-RU" dirty="0" smtClean="0"/>
              <a:t> Портера в </a:t>
            </a:r>
            <a:r>
              <a:rPr lang="ru-RU" dirty="0" err="1" smtClean="0"/>
              <a:t>Астории</a:t>
            </a:r>
            <a:r>
              <a:rPr lang="ru-RU" dirty="0" smtClean="0"/>
              <a:t>, на котором создал свои всемирно полюбившиеся песни.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Мастерски изготовленный из древесины красного дерева, рояль высшего Общества, принадлежащий коллекции Искусства Случае </a:t>
            </a:r>
            <a:r>
              <a:rPr lang="ru-RU" dirty="0" err="1" smtClean="0"/>
              <a:t>Steinway</a:t>
            </a:r>
            <a:r>
              <a:rPr lang="ru-RU" dirty="0" smtClean="0"/>
              <a:t>. Ножки инструмента выполнены в стиле ампир, рояль украшают причудливые рисунки ручной работы и весь его внешний вид воплощает дух творчества Американского композитора. Рояль Портера был создан в 1907 г., и сейчас он украшает зал знаменитой гостиницы " </a:t>
            </a:r>
            <a:r>
              <a:rPr lang="ru-RU" dirty="0" err="1" smtClean="0"/>
              <a:t>Уолдорф</a:t>
            </a:r>
            <a:r>
              <a:rPr lang="ru-RU" dirty="0" smtClean="0"/>
              <a:t> </a:t>
            </a:r>
            <a:r>
              <a:rPr lang="ru-RU" dirty="0" err="1" smtClean="0"/>
              <a:t>Астория</a:t>
            </a:r>
            <a:r>
              <a:rPr lang="ru-RU" dirty="0" smtClean="0"/>
              <a:t> " в Манхэттене.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luesbrothers.ru/rubriki/steinwaysons_art_case_photo_02/art_case_photo/art_case_photo_juliann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00594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57752" y="142852"/>
            <a:ext cx="40719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/>
              <a:t>Джулианна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dirty="0" smtClean="0"/>
              <a:t>Выполненный в свете волшебной притягательности морской тематики, рояль </a:t>
            </a:r>
            <a:r>
              <a:rPr lang="ru-RU" sz="1400" dirty="0" err="1" smtClean="0"/>
              <a:t>Джулианна</a:t>
            </a:r>
            <a:r>
              <a:rPr lang="ru-RU" sz="1400" dirty="0" smtClean="0"/>
              <a:t> - это воплощение безупречной морской глади. Плавные линии, эстетическая точность и гармоничность образа уносят в бесконечность морского пространства. 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Корпус </a:t>
            </a:r>
            <a:r>
              <a:rPr lang="ru-RU" sz="1400" dirty="0" err="1" smtClean="0"/>
              <a:t>Джулианна</a:t>
            </a:r>
            <a:r>
              <a:rPr lang="ru-RU" sz="1400" dirty="0" smtClean="0"/>
              <a:t> изготовлен из африканского красного дерева и покрыт специальными полиэфирами, придающими инструменту зеркальный блеск. В этом есть сходство с обработкой деревянного корпуса скоростных моторных лодок. Пюпитр рояля - это своего рода «ветровое стекло», прекрасно дополняющее идейную концепцию дизайна инструмента.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Словно корпус морского судна, корпус рояля имеет характерный изгиб, переходящий в «ватерлинию» типично американской красно-белого расцветки. Литые алюминиевые ножки придают инструменту вид стремительно бегущего по волнам судна. </a:t>
            </a:r>
            <a:r>
              <a:rPr lang="ru-RU" sz="1400" dirty="0" err="1" smtClean="0"/>
              <a:t>Банкетка</a:t>
            </a:r>
            <a:r>
              <a:rPr lang="ru-RU" sz="1400" dirty="0" smtClean="0"/>
              <a:t>, обтянутая черной кожей - это своеобразная корма. На ней владелец ставит имя яхты, где предполагает поставить рояль. 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luesbrothers.ru/rubriki/steinwaysons_art_case_photo_02/art_case_photo/art_case_photo_satin_ros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143404" cy="6215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7686" y="142853"/>
            <a:ext cx="457203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Атласные Розы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На протяжении многих веков искусные художники черпали вдохновение в украшении своими произведениями музыкальных инструментов - и фортепиано </a:t>
            </a:r>
            <a:r>
              <a:rPr lang="ru-RU" dirty="0" err="1" smtClean="0"/>
              <a:t>Steinway</a:t>
            </a:r>
            <a:r>
              <a:rPr lang="ru-RU" dirty="0" smtClean="0"/>
              <a:t> стали своего рода холстом для изобразительного искусства. По сей день лучшие дизайнеры со всего мира стремятся удовлетворить все возрастающее желание людей заполучить уникальный и единственный в своем роде инструмент.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Оформление рояля Атласные Розы авторства </a:t>
            </a:r>
            <a:r>
              <a:rPr lang="ru-RU" dirty="0" err="1" smtClean="0"/>
              <a:t>Джеффа</a:t>
            </a:r>
            <a:r>
              <a:rPr lang="ru-RU" dirty="0" smtClean="0"/>
              <a:t> Нельсона, выполненное в стиле эпохи Луи XV, бесподобно сочетает в себе бразильский и цейлонский палисандр. Инструмент украшен в стиле </a:t>
            </a:r>
            <a:r>
              <a:rPr lang="ru-RU" dirty="0" err="1" smtClean="0"/>
              <a:t>Belle</a:t>
            </a:r>
            <a:r>
              <a:rPr lang="ru-RU" dirty="0" smtClean="0"/>
              <a:t> </a:t>
            </a:r>
            <a:r>
              <a:rPr lang="ru-RU" dirty="0" err="1" smtClean="0"/>
              <a:t>Epoque</a:t>
            </a:r>
            <a:r>
              <a:rPr lang="ru-RU" dirty="0" smtClean="0"/>
              <a:t> цветочным орнаментом, изображениями музыкальных инструментов и инкрустациями тонкой ручной работы.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luesbrothers.ru/rubriki/steinwaysons_art_case_photo_02/art_case_photo/art_case_photo_roger_williams_gold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21497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00694" y="214290"/>
            <a:ext cx="364330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Роджер Уильямс Золото</a:t>
            </a:r>
            <a:r>
              <a:rPr lang="ru-RU" b="1" i="1" dirty="0" smtClean="0"/>
              <a:t> </a:t>
            </a:r>
            <a:br>
              <a:rPr lang="ru-RU" b="1" i="1" dirty="0" smtClean="0"/>
            </a:br>
            <a:r>
              <a:rPr lang="ru-RU" dirty="0" smtClean="0"/>
              <a:t>Изготовленный в честь 80-тилетия артиста </a:t>
            </a:r>
            <a:r>
              <a:rPr lang="ru-RU" dirty="0" err="1" smtClean="0"/>
              <a:t>Steinway</a:t>
            </a:r>
            <a:r>
              <a:rPr lang="ru-RU" dirty="0" smtClean="0"/>
              <a:t> Роджера Уильямса, рояль в духе этого знаменитого пианиста выполнен в стиле </a:t>
            </a:r>
            <a:r>
              <a:rPr lang="ru-RU" dirty="0" err="1" smtClean="0"/>
              <a:t>арт-деко</a:t>
            </a:r>
            <a:r>
              <a:rPr lang="ru-RU" dirty="0" smtClean="0"/>
              <a:t>. Золотой </a:t>
            </a:r>
            <a:r>
              <a:rPr lang="ru-RU" dirty="0" err="1" smtClean="0"/>
              <a:t>металлик</a:t>
            </a:r>
            <a:r>
              <a:rPr lang="ru-RU" dirty="0" smtClean="0"/>
              <a:t> отделки подчеркивается яркой полировкой крышки рояля. Стихи наиболее знаменитой песни Роджера Уильямса “Осенние Листья” украшают корпус инструмента, ноты - пюпитр.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Впервые за этим роялем в 2004 году выступил Роджер Уильямс на своем юбилее и юбилее 39 президента США Джимми Картера.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uesbrothers.ru/rubriki/steinwaysons_art_case_photo_02/art_case_photo/art_case_photo_alma-tadem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429156" cy="635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142853"/>
            <a:ext cx="442915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/>
              <a:t>Альма-Тадема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Фортепиано </a:t>
            </a:r>
            <a:r>
              <a:rPr lang="ru-RU" dirty="0" err="1" smtClean="0"/>
              <a:t>Альма-Тадема</a:t>
            </a:r>
            <a:r>
              <a:rPr lang="ru-RU" dirty="0" smtClean="0"/>
              <a:t> вышло под номером 54 538. Внешний вид прославленного произведения искусства разрабатывал сэр </a:t>
            </a:r>
            <a:r>
              <a:rPr lang="ru-RU" dirty="0" err="1" smtClean="0"/>
              <a:t>Лоуренс</a:t>
            </a:r>
            <a:r>
              <a:rPr lang="ru-RU" dirty="0" smtClean="0"/>
              <a:t> </a:t>
            </a:r>
            <a:r>
              <a:rPr lang="ru-RU" dirty="0" err="1" smtClean="0"/>
              <a:t>Альма-Тадема</a:t>
            </a:r>
            <a:r>
              <a:rPr lang="ru-RU" dirty="0" smtClean="0"/>
              <a:t>, британский живописец, родившийся в Голландии. Рояль был произведен на фабрике в Нью-Йорке, и по сей день о нем ходят легенды. Именно поэтому в 2001 году, когда </a:t>
            </a:r>
            <a:r>
              <a:rPr lang="ru-RU" dirty="0" err="1" smtClean="0"/>
              <a:t>Steinway</a:t>
            </a:r>
            <a:r>
              <a:rPr lang="ru-RU" dirty="0" smtClean="0"/>
              <a:t> &amp; </a:t>
            </a:r>
            <a:r>
              <a:rPr lang="ru-RU" dirty="0" err="1" smtClean="0"/>
              <a:t>Sons</a:t>
            </a:r>
            <a:r>
              <a:rPr lang="ru-RU" dirty="0" smtClean="0"/>
              <a:t> создали уже 500 000 фортепиано, было принято решение создать копию шедевра, которая стала первым инструментов в серии Легендарной Коллекции. Легендарной стала и цена оригинала: в 1997 году он был продан на аукционе за 1,2 миллиона долларов. Сейчас выставлен экспонат в Собрании Института искусств Стерлинга и </a:t>
            </a:r>
            <a:r>
              <a:rPr lang="ru-RU" dirty="0" err="1" smtClean="0"/>
              <a:t>Франсин</a:t>
            </a:r>
            <a:r>
              <a:rPr lang="ru-RU" dirty="0" smtClean="0"/>
              <a:t> Кларк (</a:t>
            </a:r>
            <a:r>
              <a:rPr lang="ru-RU" dirty="0" err="1" smtClean="0"/>
              <a:t>Sterling</a:t>
            </a:r>
            <a:r>
              <a:rPr lang="ru-RU" dirty="0" smtClean="0"/>
              <a:t> и </a:t>
            </a:r>
            <a:r>
              <a:rPr lang="ru-RU" dirty="0" err="1" smtClean="0"/>
              <a:t>Франсин</a:t>
            </a:r>
            <a:r>
              <a:rPr lang="ru-RU" dirty="0" smtClean="0"/>
              <a:t> Кларк Художественный институт), </a:t>
            </a:r>
            <a:r>
              <a:rPr lang="ru-RU" dirty="0" err="1" smtClean="0"/>
              <a:t>Уильямстаун</a:t>
            </a:r>
            <a:r>
              <a:rPr lang="ru-RU" dirty="0" smtClean="0"/>
              <a:t>, Массачусетс.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luesbrothers.ru/rubriki/steinwaysons_art_case_photo_02/art_case_photo/art_case_photo_rhapsody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4"/>
            <a:ext cx="4214842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4643470" cy="6954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Рапсодия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Завораживающий, блестящий и таинственный. Таков рояль </a:t>
            </a:r>
            <a:r>
              <a:rPr lang="ru-RU" dirty="0" err="1" smtClean="0"/>
              <a:t>Steinway</a:t>
            </a:r>
            <a:r>
              <a:rPr lang="ru-RU" dirty="0" smtClean="0"/>
              <a:t> &amp; </a:t>
            </a:r>
            <a:r>
              <a:rPr lang="ru-RU" dirty="0" err="1" smtClean="0"/>
              <a:t>Sons</a:t>
            </a:r>
            <a:r>
              <a:rPr lang="ru-RU" dirty="0" smtClean="0"/>
              <a:t> серии Искусства Случае, посвященный легендарному композитору-артисту </a:t>
            </a:r>
            <a:r>
              <a:rPr lang="ru-RU" dirty="0" err="1" smtClean="0"/>
              <a:t>Steinway</a:t>
            </a:r>
            <a:r>
              <a:rPr lang="ru-RU" dirty="0" smtClean="0"/>
              <a:t> Джорджу Гершвину. Таков был и сам Гершвин.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Созданный в честь 100-летия со дня рождения Дж. Гершвина по дизайну Франка </a:t>
            </a:r>
            <a:r>
              <a:rPr lang="ru-RU" dirty="0" err="1" smtClean="0"/>
              <a:t>Полларо</a:t>
            </a:r>
            <a:r>
              <a:rPr lang="ru-RU" dirty="0" smtClean="0"/>
              <a:t>, рояль символизирует одно из самых знаменитых произведений композитора «</a:t>
            </a:r>
            <a:r>
              <a:rPr lang="ru-RU" dirty="0" err="1" smtClean="0"/>
              <a:t>Rhapsody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Blue</a:t>
            </a:r>
            <a:r>
              <a:rPr lang="ru-RU" dirty="0" smtClean="0"/>
              <a:t>» впервые исполненное в Нью-Йорке в 1924 году. Корпус рояля изготовлен из клена, окрашенного в насыщенно синий цвет, инкрустирован более чем 400-ми перламутровыми звездами. Пюпитр «Рапсодии» - это силуэт Нью-Йорка ручной работы. «Рапсодия» была выпущена ограниченным тиражом в 24 инструмента на весь мир на основе моделей D (большой концертный рояль) и B-211.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luesbrothers.ru/rubriki/steinwaysons_art_case_photo_02/art_case_photo/art_case_photo_first-ladie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000660" cy="635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00694" y="357166"/>
            <a:ext cx="342900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Первая Леди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Элегантный, безупречный по стилю инструмент из кубинского красного дерева появился на свет благодаря творческому сотрудничеству бывшей первой леди США Нэнси Рейган и художника Михаила </a:t>
            </a:r>
            <a:r>
              <a:rPr lang="ru-RU" dirty="0" err="1" smtClean="0"/>
              <a:t>Файнштейна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r>
              <a:rPr lang="ru-RU" dirty="0" smtClean="0"/>
              <a:t>Этим великолепным инструментом супруга Рональда Рейгана почтила память своего супруга в год 100-летия со дня его рождения. Рояль украшен сусальным золотом и изображениями видов Белого Дома в Вашингтоне. Средства от продажи инструмента пойдут на благотворительность.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luesbrothers.ru/rubriki/steinwaysons_art_case_photo_02/art_case_photo/art_case_photo_st_croix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0042"/>
            <a:ext cx="435771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45005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Сент-Круа</a:t>
            </a:r>
            <a:r>
              <a:rPr lang="ru-RU" b="1" i="1" dirty="0" smtClean="0"/>
              <a:t> (дизайн </a:t>
            </a:r>
            <a:r>
              <a:rPr lang="ru-RU" b="1" i="1" dirty="0" err="1" smtClean="0"/>
              <a:t>Тимоти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Philbrick</a:t>
            </a:r>
            <a:r>
              <a:rPr lang="ru-RU" b="1" i="1" dirty="0" smtClean="0"/>
              <a:t>) </a:t>
            </a:r>
            <a:br>
              <a:rPr lang="ru-RU" b="1" i="1" dirty="0" smtClean="0"/>
            </a:br>
            <a:r>
              <a:rPr lang="ru-RU" dirty="0" smtClean="0"/>
              <a:t>Рояль </a:t>
            </a:r>
            <a:r>
              <a:rPr lang="ru-RU" dirty="0" err="1" smtClean="0"/>
              <a:t>St</a:t>
            </a:r>
            <a:r>
              <a:rPr lang="ru-RU" dirty="0" smtClean="0"/>
              <a:t>. </a:t>
            </a:r>
            <a:r>
              <a:rPr lang="ru-RU" dirty="0" err="1" smtClean="0"/>
              <a:t>Croix</a:t>
            </a:r>
            <a:r>
              <a:rPr lang="ru-RU" dirty="0" smtClean="0"/>
              <a:t> получает свое имя от одноименного острова в Карибском море, где произрастает редкий вид красного дерева с характерным медным оттенком.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Инструмент изготовлен в ярко выраженном стиле начала 20-го века изящных Искусств по дизайну </a:t>
            </a:r>
            <a:r>
              <a:rPr lang="ru-RU" dirty="0" err="1" smtClean="0"/>
              <a:t>Philbrick</a:t>
            </a:r>
            <a:r>
              <a:rPr lang="ru-RU" dirty="0" smtClean="0"/>
              <a:t>. Его отделка представляет собой прекрасное сочетание редкого кубинского красного дерева, обладающего богатым и насыщенным цветом, и светлого атласного дерева более мягкого цвета (клавиатурная крышка, пюпитр, внутренний слой корпуса и крышка рояля). Особенную красоту роялю придают такие дизайнерские элементы, как оловянное покрытие педалей, грациозная форма ножек, стул в итальянском стиле с обивкой из телячьей кожи зеленовато-голубого цвета.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luesbrothers.ru/rubriki/steinwaysons_art_case_photo_02/art_case_photo/art_case_photo_doheny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4857784" cy="635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428736"/>
            <a:ext cx="364332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DOHENY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Предшественником этого рояля стал уникальный подарок, сделанный в 1902 году калифорнийским нефтяным магнатом Е.Л. </a:t>
            </a:r>
            <a:r>
              <a:rPr lang="ru-RU" dirty="0" err="1" smtClean="0"/>
              <a:t>Doheny</a:t>
            </a:r>
            <a:r>
              <a:rPr lang="ru-RU" dirty="0" smtClean="0"/>
              <a:t> своей жене </a:t>
            </a:r>
            <a:r>
              <a:rPr lang="ru-RU" dirty="0" err="1" smtClean="0"/>
              <a:t>Эстель</a:t>
            </a:r>
            <a:r>
              <a:rPr lang="ru-RU" dirty="0" smtClean="0"/>
              <a:t>. Это ни с чем не сравнимое выражение любви было в мельчайших деталях воссоздано в 2009 году. Золотое покрытие 24 карата, тончайшая роспись - поистине один из самый необычных шедевров </a:t>
            </a:r>
            <a:r>
              <a:rPr lang="ru-RU" dirty="0" err="1" smtClean="0"/>
              <a:t>Steinway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luesbrothers.ru/rubriki/steinwaysons_art_case_photo_02/art_case_photo/art_case_photo_madiso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78634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3504" y="1000108"/>
            <a:ext cx="350046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МЭДИСОН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Этот знаковый инструмент появился в 2007 году в честь 100-летия университет Джеймса Мэдисона. Расписанное художником МВД </a:t>
            </a:r>
            <a:r>
              <a:rPr lang="ru-RU" dirty="0" err="1" smtClean="0"/>
              <a:t>LaBerge</a:t>
            </a:r>
            <a:r>
              <a:rPr lang="ru-RU" dirty="0" smtClean="0"/>
              <a:t>, оно передает неповторимую картину расположенного на горных склонах университетского городка. Двойные опоры создают имитацию колонн, а уникальное сочетание цветов передает теплоту и одновременно величие этих прекрасных мест.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look.com.ua/pic/201209/640x480/look.com.ua-8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28680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Рояль</a:t>
            </a:r>
            <a:r>
              <a:rPr lang="ru-RU" dirty="0" smtClean="0"/>
              <a:t> </a:t>
            </a:r>
            <a:r>
              <a:rPr lang="ru-RU" sz="2000" b="1" dirty="0" smtClean="0"/>
              <a:t>(</a:t>
            </a:r>
            <a:r>
              <a:rPr lang="ru-RU" sz="2000" b="1" dirty="0" smtClean="0">
                <a:hlinkClick r:id="rId3" tooltip="Французский язык"/>
              </a:rPr>
              <a:t>фр.</a:t>
            </a:r>
            <a:r>
              <a:rPr lang="ru-RU" sz="2000" b="1" dirty="0" smtClean="0"/>
              <a:t> </a:t>
            </a:r>
            <a:r>
              <a:rPr lang="ru-RU" sz="2000" b="1" i="1" dirty="0" err="1" smtClean="0"/>
              <a:t>royal</a:t>
            </a:r>
            <a:r>
              <a:rPr lang="ru-RU" sz="2000" b="1" dirty="0" smtClean="0"/>
              <a:t> — королевский) — </a:t>
            </a:r>
            <a:r>
              <a:rPr lang="ru-RU" sz="2000" b="1" dirty="0" smtClean="0">
                <a:hlinkClick r:id="rId4" tooltip="Музыкальный инструмент"/>
              </a:rPr>
              <a:t>музыкальный инструмент</a:t>
            </a:r>
            <a:r>
              <a:rPr lang="ru-RU" sz="2000" b="1" dirty="0" smtClean="0"/>
              <a:t>, основной вид </a:t>
            </a:r>
            <a:r>
              <a:rPr lang="ru-RU" sz="2000" b="1" dirty="0" smtClean="0">
                <a:hlinkClick r:id="rId5" tooltip="Фортепиано"/>
              </a:rPr>
              <a:t>фортепиано</a:t>
            </a:r>
            <a:r>
              <a:rPr lang="ru-RU" sz="2000" b="1" dirty="0" smtClean="0"/>
              <a:t>, в котором </a:t>
            </a:r>
            <a:r>
              <a:rPr lang="ru-RU" sz="2000" b="1" dirty="0" err="1" smtClean="0">
                <a:hlinkClick r:id="rId6" tooltip="Струна (музыкальный инструмент)"/>
              </a:rPr>
              <a:t>струны</a:t>
            </a:r>
            <a:r>
              <a:rPr lang="ru-RU" sz="2000" b="1" dirty="0" err="1" smtClean="0"/>
              <a:t>,</a:t>
            </a:r>
            <a:r>
              <a:rPr lang="ru-RU" sz="2000" b="1" dirty="0" err="1" smtClean="0">
                <a:hlinkClick r:id="rId7" tooltip="Дека (музыка)"/>
              </a:rPr>
              <a:t>дека</a:t>
            </a:r>
            <a:r>
              <a:rPr lang="ru-RU" sz="2000" b="1" dirty="0" smtClean="0"/>
              <a:t> и механическая часть расположены горизонтально, корпус имеет крыловидную форму, а звуки издаются ударами войлочных молоточков по струнам при помощи клавиш. В отличие от </a:t>
            </a:r>
            <a:r>
              <a:rPr lang="ru-RU" sz="2000" b="1" dirty="0" smtClean="0">
                <a:hlinkClick r:id="rId8" tooltip="Пианино"/>
              </a:rPr>
              <a:t>пианино</a:t>
            </a:r>
            <a:r>
              <a:rPr lang="ru-RU" sz="2000" b="1" dirty="0" smtClean="0"/>
              <a:t>, звучание рояля более выразительно и насыщенно по тембру, клавиатура более чувствительна, игровые качества более виртуозны, и диапазон градаций изменения звука — шире.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143512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Впервые фортепиано крыловидной формы представил в 1709 году итальянец </a:t>
            </a:r>
            <a:r>
              <a:rPr lang="ru-RU" sz="2000" b="1" dirty="0" err="1" smtClean="0">
                <a:hlinkClick r:id="rId9" tooltip="Кристофори ди Франческо, Бартоломео"/>
              </a:rPr>
              <a:t>Бартоломео</a:t>
            </a:r>
            <a:r>
              <a:rPr lang="ru-RU" sz="2000" b="1" dirty="0" smtClean="0">
                <a:hlinkClick r:id="rId9" tooltip="Кристофори ди Франческо, Бартоломео"/>
              </a:rPr>
              <a:t> </a:t>
            </a:r>
            <a:r>
              <a:rPr lang="ru-RU" sz="2000" b="1" dirty="0" err="1" smtClean="0">
                <a:hlinkClick r:id="rId9" tooltip="Кристофори ди Франческо, Бартоломео"/>
              </a:rPr>
              <a:t>Кристофори</a:t>
            </a:r>
            <a:r>
              <a:rPr lang="ru-RU" sz="2000" b="1" dirty="0" smtClean="0"/>
              <a:t> — придворный клавесинный мастер герцога </a:t>
            </a:r>
            <a:r>
              <a:rPr lang="ru-RU" sz="2000" b="1" dirty="0" err="1" smtClean="0"/>
              <a:t>Фердинандо</a:t>
            </a:r>
            <a:r>
              <a:rPr lang="ru-RU" sz="2000" b="1" dirty="0" smtClean="0"/>
              <a:t> Медичи на приёме в Палаццо </a:t>
            </a:r>
            <a:r>
              <a:rPr lang="ru-RU" sz="2000" b="1" dirty="0" err="1" smtClean="0"/>
              <a:t>Питти</a:t>
            </a:r>
            <a:r>
              <a:rPr lang="ru-RU" sz="2000" b="1" dirty="0" smtClean="0"/>
              <a:t> во Флоренции.</a:t>
            </a:r>
            <a:endParaRPr lang="ru-RU" sz="2000" b="1" dirty="0"/>
          </a:p>
        </p:txBody>
      </p:sp>
      <p:pic>
        <p:nvPicPr>
          <p:cNvPr id="53252" name="Picture 4" descr="http://s005.radikal.ru/i210/1012/a2/ccb8ebeb471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928934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luesbrothers.ru/rubriki/steinwaysons_art_case_photo_02/art_case_photo/art_case_photo_marbleized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4929222" cy="5214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282" y="521495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МРАМОРНЫЙ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Особая, неповторимая отделка создает величественный, насыщенный облик рояля. Чудесным образом возникает иллюзия, будто инструмент высечен из цельной породы. Тонкая игра цвета и различные оттенки прекрасно впишутся в любой интерьер.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luesbrothers.ru/rubriki/steinwaysons_art_case_photo_02/art_case_photo/art_case_photo_peac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4357718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57752" y="785794"/>
            <a:ext cx="4000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МИР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Это воссоздание легендарного концертного рояля, который впервые был показан в Нью-Йорке в 1939 году. Дизайнером инструмента стал знаменитый представитель стиля </a:t>
            </a:r>
            <a:r>
              <a:rPr lang="ru-RU" dirty="0" err="1" smtClean="0"/>
              <a:t>АР-деко</a:t>
            </a:r>
            <a:r>
              <a:rPr lang="ru-RU" dirty="0" smtClean="0"/>
              <a:t> - Вальтер </a:t>
            </a:r>
            <a:r>
              <a:rPr lang="ru-RU" dirty="0" err="1" smtClean="0"/>
              <a:t>Dorwin</a:t>
            </a:r>
            <a:r>
              <a:rPr lang="ru-RU" dirty="0" smtClean="0"/>
              <a:t> </a:t>
            </a:r>
            <a:r>
              <a:rPr lang="ru-RU" dirty="0" err="1" smtClean="0"/>
              <a:t>Teague</a:t>
            </a:r>
            <a:r>
              <a:rPr lang="ru-RU" dirty="0" smtClean="0"/>
              <a:t>. Этот инструмент призван привлечь внимание к социальным проблемам, будто он обернут в ленту из 195 флагов мира, а по бокам 2 резных голубя с оливковой ветвью. Впервые этот зазвучал рояль в 2004 году на благотворительном концерте посла доброй воли ЮНИСЕФ пианиста </a:t>
            </a:r>
            <a:r>
              <a:rPr lang="ru-RU" dirty="0" err="1" smtClean="0"/>
              <a:t>Lang</a:t>
            </a:r>
            <a:r>
              <a:rPr lang="ru-RU" dirty="0" smtClean="0"/>
              <a:t> </a:t>
            </a:r>
            <a:r>
              <a:rPr lang="ru-RU" dirty="0" err="1" smtClean="0"/>
              <a:t>Lang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bluesbrothers.ru/rubriki/steinwaysons_art_case_photo_02/art_case_photo/art_case_photo_crystal-roc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4643470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4786322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SWAROVSKY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Украшенный более чем миллионом кристаллов этот инструмент являет воплощение роскоши и богатства. Английская компания </a:t>
            </a:r>
            <a:r>
              <a:rPr lang="ru-RU" dirty="0" err="1" smtClean="0"/>
              <a:t>Crystal</a:t>
            </a:r>
            <a:r>
              <a:rPr lang="ru-RU" dirty="0" smtClean="0"/>
              <a:t> Рок славится производством эксклюзивных инструментов, а возможность изготовления на заказ во всем цветовом спектре предоставляет свободу идеям. Эти инструменты - уникальный союз роскоши и великолепного звука.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luesbrothers.ru/rubriki/steinwaysons_art_case_photo_02/art_case_photo/art_case_photo_walden-woods-new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35771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2066" y="500042"/>
            <a:ext cx="3786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УОЛДЕН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Созданный мастером инкрустации </a:t>
            </a:r>
            <a:r>
              <a:rPr lang="ru-RU" dirty="0" err="1" smtClean="0"/>
              <a:t>Сайлас</a:t>
            </a:r>
            <a:r>
              <a:rPr lang="ru-RU" dirty="0" smtClean="0"/>
              <a:t> </a:t>
            </a:r>
            <a:r>
              <a:rPr lang="ru-RU" dirty="0" err="1" smtClean="0"/>
              <a:t>Копф</a:t>
            </a:r>
            <a:r>
              <a:rPr lang="ru-RU" dirty="0" smtClean="0"/>
              <a:t>, этот уникальный инструмент был посвящен 150-летию со дня выхода в свет книги “</a:t>
            </a:r>
            <a:r>
              <a:rPr lang="ru-RU" dirty="0" err="1" smtClean="0"/>
              <a:t>Уолден</a:t>
            </a:r>
            <a:r>
              <a:rPr lang="ru-RU" dirty="0" smtClean="0"/>
              <a:t>” (H.D. </a:t>
            </a:r>
            <a:r>
              <a:rPr lang="ru-RU" dirty="0" err="1" smtClean="0"/>
              <a:t>Thoreu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Вдохновением послужили красивейшие леса штата Массачусетс. По кругу изображены 12 знаков флоры и фауны, ножки рояля имеют параболическую форму и также украшены пейзажами. Завершает образ цитата из книги, выполненная на корпусе рояля.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luesbrothers.ru/rubriki/steinwaysons_art_case_photo_02/art_case_photo/art_case_photo_romero-britt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4714908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4643446"/>
            <a:ext cx="864399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РОМЕРО БРИТТО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Уникальный, расписанный вручную знаменитым бразильским художником </a:t>
            </a:r>
            <a:r>
              <a:rPr lang="ru-RU" dirty="0" err="1" smtClean="0"/>
              <a:t>Ромеро</a:t>
            </a:r>
            <a:r>
              <a:rPr lang="ru-RU" dirty="0" smtClean="0"/>
              <a:t> </a:t>
            </a:r>
            <a:r>
              <a:rPr lang="ru-RU" dirty="0" err="1" smtClean="0"/>
              <a:t>бритто</a:t>
            </a:r>
            <a:r>
              <a:rPr lang="ru-RU" dirty="0" smtClean="0"/>
              <a:t> рояль поистине икона стиля </a:t>
            </a:r>
            <a:r>
              <a:rPr lang="ru-RU" dirty="0" err="1" smtClean="0"/>
              <a:t>Нео-Поп</a:t>
            </a:r>
            <a:r>
              <a:rPr lang="ru-RU" dirty="0" smtClean="0"/>
              <a:t> в сочетании с безупречным звуком </a:t>
            </a:r>
            <a:r>
              <a:rPr lang="ru-RU" dirty="0" err="1" smtClean="0"/>
              <a:t>Steinway</a:t>
            </a:r>
            <a:r>
              <a:rPr lang="ru-RU" dirty="0" smtClean="0"/>
              <a:t>. Яркие сочные краски, смешение стилей, смелые решения делают работы </a:t>
            </a:r>
            <a:r>
              <a:rPr lang="ru-RU" dirty="0" err="1" smtClean="0"/>
              <a:t>бритто</a:t>
            </a:r>
            <a:r>
              <a:rPr lang="ru-RU" dirty="0" smtClean="0"/>
              <a:t> востребованными во всем мире, а среди обладателей можно назвать такие имена как Кеннеди, Ротшильд, </a:t>
            </a:r>
            <a:r>
              <a:rPr lang="ru-RU" dirty="0" err="1" smtClean="0"/>
              <a:t>Агасси</a:t>
            </a:r>
            <a:r>
              <a:rPr lang="ru-RU" dirty="0" smtClean="0"/>
              <a:t> и многие другие.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bluesbrothers.ru/rubriki/steinwaysons_art_case_photo_02/art_case_photo/art_case_photo_europa-ii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85728"/>
            <a:ext cx="457203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40005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ЕВРОПА 3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Великолепное сокровище, воплощение ошеломляющего контраста двух редчайших пород дерева - карпатского вяза и грецкого ореха. Автор шедевра Томас </a:t>
            </a:r>
            <a:r>
              <a:rPr lang="ru-RU" dirty="0" err="1" smtClean="0"/>
              <a:t>Шранк</a:t>
            </a:r>
            <a:r>
              <a:rPr lang="ru-RU" dirty="0" smtClean="0"/>
              <a:t> вошел в пятерку лучших мастеров по дереву в США, при создании инструмента он черпал вдохновение в музыкальной форме «вариации», обыгрывая неповторимую тему природной красоты материалов.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luesbrothers.ru/rubriki/steinwaysons_art_case_photo_02/art_case_photo/art_case_photo_diamonds_on_sati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43470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857232"/>
            <a:ext cx="392909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Алмазы в Атлас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Древесина цейлонского атласного дерева была высоко оценена и любима такими известными дизайнерами, как </a:t>
            </a:r>
            <a:r>
              <a:rPr lang="ru-RU" dirty="0" err="1" smtClean="0"/>
              <a:t>Чиппендейл</a:t>
            </a:r>
            <a:r>
              <a:rPr lang="ru-RU" dirty="0" smtClean="0"/>
              <a:t>, Шератон, </a:t>
            </a:r>
            <a:r>
              <a:rPr lang="ru-RU" dirty="0" err="1" smtClean="0"/>
              <a:t>Хепльвайт</a:t>
            </a:r>
            <a:r>
              <a:rPr lang="ru-RU" dirty="0" smtClean="0"/>
              <a:t>, а также крайне популярна в эпоху Луи XV и XVI. Благодаря благородному желто-золотому оттенку именно ее избрал </a:t>
            </a:r>
            <a:r>
              <a:rPr lang="ru-RU" dirty="0" err="1" smtClean="0"/>
              <a:t>Pollaro</a:t>
            </a:r>
            <a:r>
              <a:rPr lang="ru-RU" dirty="0" smtClean="0"/>
              <a:t> для отделки инструмента Алмазов в Атлас. Четкий геометрический узор древесины прекрасно дополняется заостренными формами лиры и ножек рояля.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Рояль рококо Людовик X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5643602" cy="52864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286000" y="5691157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Бехштейн</a:t>
            </a:r>
            <a:r>
              <a:rPr lang="ru-RU" sz="2400" dirty="0" smtClean="0"/>
              <a:t> рококо Людовик XV с золочением   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Белый мини рояль &quot;Лув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04"/>
            <a:ext cx="4429156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287432" y="5552657"/>
            <a:ext cx="4569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Белый миниатюрный рояль </a:t>
            </a:r>
            <a:r>
              <a:rPr lang="ru-RU" sz="2800" dirty="0" smtClean="0"/>
              <a:t> </a:t>
            </a:r>
            <a:r>
              <a:rPr lang="ru-RU" sz="2800" i="1" dirty="0" err="1" smtClean="0"/>
              <a:t>Риттер</a:t>
            </a:r>
            <a:r>
              <a:rPr lang="ru-RU" sz="2800" i="1" dirty="0" smtClean="0"/>
              <a:t> "Лувр"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Рояль Косм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28"/>
            <a:ext cx="5357850" cy="52149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071670" y="5929330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Космос 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9/106/765/106765583_5194114_380b9ef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Первое фортепиано </a:t>
            </a:r>
            <a:r>
              <a:rPr lang="ru-RU" b="1" dirty="0" err="1" smtClean="0"/>
              <a:t>Кристофори</a:t>
            </a:r>
            <a:r>
              <a:rPr lang="ru-RU" b="1" dirty="0" smtClean="0"/>
              <a:t> назвал </a:t>
            </a:r>
            <a:r>
              <a:rPr lang="ru-RU" b="1" i="1" dirty="0" err="1" smtClean="0"/>
              <a:t>Gravicembalo</a:t>
            </a:r>
            <a:r>
              <a:rPr lang="ru-RU" b="1" i="1" dirty="0" smtClean="0"/>
              <a:t> </a:t>
            </a:r>
            <a:r>
              <a:rPr lang="ru-RU" b="1" i="1" dirty="0" err="1" smtClean="0"/>
              <a:t>con</a:t>
            </a:r>
            <a:r>
              <a:rPr lang="ru-RU" b="1" i="1" dirty="0" smtClean="0"/>
              <a:t> </a:t>
            </a:r>
            <a:r>
              <a:rPr lang="ru-RU" b="1" i="1" dirty="0" err="1" smtClean="0"/>
              <a:t>piano</a:t>
            </a:r>
            <a:r>
              <a:rPr lang="ru-RU" b="1" i="1" dirty="0" smtClean="0"/>
              <a:t> </a:t>
            </a:r>
            <a:r>
              <a:rPr lang="ru-RU" b="1" i="1" dirty="0" err="1" smtClean="0"/>
              <a:t>e</a:t>
            </a:r>
            <a:r>
              <a:rPr lang="ru-RU" b="1" i="1" dirty="0" smtClean="0"/>
              <a:t> </a:t>
            </a:r>
            <a:r>
              <a:rPr lang="ru-RU" b="1" i="1" dirty="0" err="1" smtClean="0"/>
              <a:t>forte</a:t>
            </a:r>
            <a:r>
              <a:rPr lang="ru-RU" b="1" dirty="0" smtClean="0"/>
              <a:t> — </a:t>
            </a:r>
            <a:r>
              <a:rPr lang="ru-RU" b="1" i="1" u="sng" dirty="0" smtClean="0"/>
              <a:t>Большой клавесин с тихим и громким звучанием</a:t>
            </a:r>
            <a:r>
              <a:rPr lang="ru-RU" b="1" u="sng" dirty="0" smtClean="0"/>
              <a:t>. </a:t>
            </a:r>
            <a:r>
              <a:rPr lang="ru-RU" b="1" dirty="0" smtClean="0"/>
              <a:t>До конца XVIII века фортепиано подвергались постоянным усовершенствованиям, что к началу XIX века поставило их вне конкуренции с клавесином и </a:t>
            </a:r>
            <a:r>
              <a:rPr lang="ru-RU" b="1" dirty="0" err="1" smtClean="0"/>
              <a:t>клавикордом</a:t>
            </a:r>
            <a:r>
              <a:rPr lang="ru-RU" b="1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 начале XIX века были изобретены цельнолитая чугунная рама и перекрёстное расположение струн, что привело к более совершенному качеству и появлению рояля. С 1850-х годов начинается фабричное производство в Европе (особенно бурно в Германии), Америке и России. Рояль становится «королём» </a:t>
            </a:r>
            <a:r>
              <a:rPr lang="ru-RU" b="1" dirty="0" smtClean="0"/>
              <a:t>музыкальных инструментов. К началу XX века рояль приобретает современную форму: деревянный корпус, цельнолитая панцирная чугунная рама, механизм двойной репетиции.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Рояль в стиле XIX 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5143536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28860" y="571501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Рояль в стиле конца XIX века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Миниатюрный рояль Ritter Эклек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5143536" cy="5715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43174" y="6000768"/>
            <a:ext cx="3786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Риттер</a:t>
            </a:r>
            <a:r>
              <a:rPr lang="ru-RU" i="1" dirty="0" smtClean="0"/>
              <a:t> "Лувр",</a:t>
            </a:r>
            <a:r>
              <a:rPr lang="ru-RU" dirty="0" smtClean="0"/>
              <a:t> эклектика барокко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Рояль Чиппендейл Слоновая К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66"/>
            <a:ext cx="478634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0298" y="5857892"/>
            <a:ext cx="3929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Рояль </a:t>
            </a:r>
            <a:r>
              <a:rPr lang="ru-RU" dirty="0" err="1" smtClean="0"/>
              <a:t>Чиппендейл</a:t>
            </a:r>
            <a:r>
              <a:rPr lang="ru-RU" dirty="0" smtClean="0"/>
              <a:t> в английском стиле XVIII 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Рояль Лув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5357850" cy="5715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14678" y="6072206"/>
            <a:ext cx="22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Лувр Король Солнце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august-forster.com/MyImages/ArtCase_Steinway_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28"/>
            <a:ext cx="5643602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7356" y="5786454"/>
            <a:ext cx="5429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Золотой рояль </a:t>
            </a:r>
          </a:p>
          <a:p>
            <a:pPr algn="ctr"/>
            <a:r>
              <a:rPr lang="ru-RU" dirty="0" err="1" smtClean="0"/>
              <a:t>Бехштейн</a:t>
            </a:r>
            <a:r>
              <a:rPr lang="ru-RU" dirty="0" smtClean="0"/>
              <a:t> рококо Людовик XV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Рояль Бехштейн Роко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4929222" cy="5857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6143644"/>
            <a:ext cx="7933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/>
              <a:t>Бехштейн</a:t>
            </a:r>
            <a:r>
              <a:rPr lang="ru-RU" sz="2800" b="1" dirty="0" smtClean="0"/>
              <a:t>  рококо с золочением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Рояль Louis XV с живописной роспис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485778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546" y="5929330"/>
            <a:ext cx="46434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Louis</a:t>
            </a:r>
            <a:r>
              <a:rPr lang="ru-RU" sz="3200" dirty="0" smtClean="0"/>
              <a:t> XV</a:t>
            </a:r>
            <a:r>
              <a:rPr lang="ru-RU" dirty="0" smtClean="0"/>
              <a:t> - золоченая бронза и живопись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3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biledevice.ru/Images/15/news_15578_1_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571612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«НОВАЯ ЭРА»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1028343"/>
            <a:ext cx="4286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Дизайнеры студии </a:t>
            </a:r>
            <a:r>
              <a:rPr lang="ru-RU" dirty="0" err="1" smtClean="0"/>
              <a:t>Audi</a:t>
            </a:r>
            <a:r>
              <a:rPr lang="ru-RU" dirty="0" smtClean="0"/>
              <a:t> </a:t>
            </a:r>
            <a:r>
              <a:rPr lang="ru-RU" dirty="0" err="1" smtClean="0"/>
              <a:t>Design</a:t>
            </a:r>
            <a:r>
              <a:rPr lang="ru-RU" dirty="0" smtClean="0"/>
              <a:t> решили повторить опыт </a:t>
            </a:r>
            <a:r>
              <a:rPr lang="ru-RU" dirty="0" err="1" smtClean="0"/>
              <a:t>Porsche</a:t>
            </a:r>
            <a:r>
              <a:rPr lang="ru-RU" dirty="0" smtClean="0"/>
              <a:t>, выпустив поистине уникальный рояль. Это совместный проект </a:t>
            </a:r>
            <a:r>
              <a:rPr lang="ru-RU" dirty="0" err="1" smtClean="0"/>
              <a:t>автоконцерна</a:t>
            </a:r>
            <a:r>
              <a:rPr lang="ru-RU" dirty="0" smtClean="0"/>
              <a:t> и легендарного австрийского изготовителя фортепиано </a:t>
            </a:r>
            <a:r>
              <a:rPr lang="ru-RU" dirty="0" err="1" smtClean="0"/>
              <a:t>Bosendorfer</a:t>
            </a:r>
            <a:r>
              <a:rPr lang="ru-RU" dirty="0" smtClean="0"/>
              <a:t> в честь столетнего юбилея автомобильной марки </a:t>
            </a:r>
            <a:r>
              <a:rPr lang="ru-RU" dirty="0" err="1" smtClean="0"/>
              <a:t>Audi</a:t>
            </a:r>
            <a:r>
              <a:rPr lang="ru-RU" dirty="0" smtClean="0"/>
              <a:t>. Уникальный рояль для поклонников автомобилей от </a:t>
            </a:r>
            <a:r>
              <a:rPr lang="ru-RU" dirty="0" err="1" smtClean="0"/>
              <a:t>Audi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Отличительная особенность этого фортепиано - сплошная, смещенная на бок, до самого низа, крышка, а также отсутствие какого-либо декора, четкость и плавность линий. Рояль, оцененный в сто тысяч евро ( или 139 867 долларов) был представлен 16 июля на </a:t>
            </a:r>
            <a:r>
              <a:rPr lang="ru-RU" dirty="0" err="1" smtClean="0"/>
              <a:t>Audi</a:t>
            </a:r>
            <a:r>
              <a:rPr lang="ru-RU" dirty="0" smtClean="0"/>
              <a:t> </a:t>
            </a:r>
            <a:r>
              <a:rPr lang="ru-RU" dirty="0" err="1" smtClean="0"/>
              <a:t>Forum</a:t>
            </a:r>
            <a:r>
              <a:rPr lang="ru-RU" dirty="0" smtClean="0"/>
              <a:t> </a:t>
            </a:r>
            <a:r>
              <a:rPr lang="ru-RU" dirty="0" err="1" smtClean="0"/>
              <a:t>Ingolstadt</a:t>
            </a:r>
            <a:r>
              <a:rPr lang="ru-RU" dirty="0" smtClean="0"/>
              <a:t> в честь сотой годовщины автогиганта.</a:t>
            </a:r>
            <a:endParaRPr lang="ru-RU" dirty="0"/>
          </a:p>
        </p:txBody>
      </p:sp>
      <p:pic>
        <p:nvPicPr>
          <p:cNvPr id="36866" name="Picture 2" descr="Дизайнерский рояль от Audi (7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3357586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Дизайнерский рояль от Audi (7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143404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2786058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Роберт </a:t>
            </a:r>
            <a:r>
              <a:rPr lang="ru-RU" dirty="0" err="1" smtClean="0"/>
              <a:t>Мажкут</a:t>
            </a:r>
            <a:r>
              <a:rPr lang="ru-RU" dirty="0" smtClean="0"/>
              <a:t> (</a:t>
            </a:r>
            <a:r>
              <a:rPr lang="ru-RU" dirty="0" err="1" smtClean="0"/>
              <a:t>Robert</a:t>
            </a:r>
            <a:r>
              <a:rPr lang="ru-RU" dirty="0" smtClean="0"/>
              <a:t> </a:t>
            </a:r>
            <a:r>
              <a:rPr lang="ru-RU" dirty="0" err="1" smtClean="0"/>
              <a:t>Majkut</a:t>
            </a:r>
            <a:r>
              <a:rPr lang="ru-RU" dirty="0" smtClean="0"/>
              <a:t>), польский дизайнер, создал рояль для настоящих ценителей музыки и дизайна. Дизайн рояля напоминает нам своим внешним видом самого большого млекопитающего на земле - кита. Рояль оснащен четырехканальным усилителем и динамиками для придания звуку большей мощи.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Креативный рояль (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714776" cy="314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Креативный рояль (8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30003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Креативный рояль (8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371477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40.gulfup.com/s3gW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527811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По размеру рояли классифицируются следующим образом: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291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Большие концертные</a:t>
            </a:r>
            <a:r>
              <a:rPr lang="ru-RU" sz="2400" dirty="0" smtClean="0"/>
              <a:t> длиной свыше 270 см 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785794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Малые концертные</a:t>
            </a:r>
            <a:r>
              <a:rPr lang="ru-RU" sz="2400" dirty="0" smtClean="0"/>
              <a:t> длиной 225—250 см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285861"/>
            <a:ext cx="7358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Салонные (универсальные)</a:t>
            </a:r>
            <a:r>
              <a:rPr lang="ru-RU" sz="2400" dirty="0" smtClean="0"/>
              <a:t> длиной 200—220 см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85736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Кабинетные</a:t>
            </a:r>
            <a:r>
              <a:rPr lang="ru-RU" sz="2400" b="1" u="sng" dirty="0" smtClean="0"/>
              <a:t> длиной </a:t>
            </a:r>
            <a:r>
              <a:rPr lang="ru-RU" sz="2400" dirty="0" smtClean="0"/>
              <a:t>180—195 см 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2571744"/>
            <a:ext cx="6786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Малые кабинетные</a:t>
            </a:r>
            <a:r>
              <a:rPr lang="ru-RU" sz="2400" b="1" u="sng" dirty="0" smtClean="0"/>
              <a:t> </a:t>
            </a:r>
            <a:r>
              <a:rPr lang="ru-RU" sz="2400" dirty="0" smtClean="0"/>
              <a:t>длиной 160—175 см 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105835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Миниатюрные миньон (мини)</a:t>
            </a:r>
            <a:r>
              <a:rPr lang="ru-RU" sz="2400" dirty="0" smtClean="0"/>
              <a:t> длиной 140—155 с</a:t>
            </a:r>
            <a:r>
              <a:rPr lang="ru-RU" sz="2000" dirty="0" smtClean="0"/>
              <a:t>м </a:t>
            </a:r>
            <a:endParaRPr lang="ru-RU" sz="2000" dirty="0"/>
          </a:p>
        </p:txBody>
      </p:sp>
      <p:pic>
        <p:nvPicPr>
          <p:cNvPr id="10" name="Picture 4" descr="http://content.foto.mail.ru/mail/lyana-66/_animated/i-38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29124" y="1000108"/>
            <a:ext cx="43577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Рояли разных эпох:</a:t>
            </a:r>
            <a:endParaRPr lang="ru-RU" sz="88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ianola.ru/MyImages/Prozrachnyi_royal_Gala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715040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85984" y="564357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Рояль </a:t>
            </a:r>
            <a:r>
              <a:rPr lang="ru-RU" i="1" dirty="0" smtClean="0"/>
              <a:t>Галактика</a:t>
            </a:r>
            <a:r>
              <a:rPr lang="ru-RU" dirty="0" smtClean="0"/>
              <a:t> в хрустально-прозрачном корпусе с подсветкой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.vorotila.net/items/b/8/c/t1@b8c87cff-542e-4956-bcb3-14330555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6" name="Picture 12" descr="http://www.rep24.ru/repuimages/guest/ad_26178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6" name="Picture 22" descr="http://otdahni.ru/uploads/posts/2010-06/otdahni.ru_1276156444_1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6" descr="http://otdahni.ru/uploads/posts/2010-06/otdahni.ru_1276156427_0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18" descr="http://otdahni.ru/uploads/posts/2010-06/otdahni.ru_1276156510_13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10" descr="http://www.segodnya.ua/img/gallery/1416/99/225907_m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20" descr="http://www.rep24.ru/repuimages/9177/ad_20428_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1048" name="Picture 24" descr="http://payload67.cargocollective.com/1/8/257533/3653110/mliminal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1050" name="Picture 26" descr="http://fotos.subefotos.com/7fffc199ca8092d6194778dd31cd90ae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ikirov.ru/files/1111/l_11099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3214678" cy="4214818"/>
          </a:xfrm>
          <a:prstGeom prst="rect">
            <a:avLst/>
          </a:prstGeom>
          <a:noFill/>
        </p:spPr>
      </p:pic>
      <p:pic>
        <p:nvPicPr>
          <p:cNvPr id="3" name="Picture 6" descr="http://www.cookingclub.ru/forum/uploads/post-2514-1288464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3214678" cy="2714620"/>
          </a:xfrm>
          <a:prstGeom prst="rect">
            <a:avLst/>
          </a:prstGeom>
          <a:noFill/>
        </p:spPr>
      </p:pic>
      <p:pic>
        <p:nvPicPr>
          <p:cNvPr id="4" name="Picture 8" descr="http://www.archrevue.ru/images/tb/9590/13382944707523_w679h1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643446"/>
            <a:ext cx="3214678" cy="2214554"/>
          </a:xfrm>
          <a:prstGeom prst="rect">
            <a:avLst/>
          </a:prstGeom>
          <a:noFill/>
        </p:spPr>
      </p:pic>
      <p:pic>
        <p:nvPicPr>
          <p:cNvPr id="55298" name="Picture 2" descr="http://savepic.ru/1664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18" y="2643182"/>
            <a:ext cx="2786082" cy="4214818"/>
          </a:xfrm>
          <a:prstGeom prst="rect">
            <a:avLst/>
          </a:prstGeom>
          <a:noFill/>
        </p:spPr>
      </p:pic>
      <p:pic>
        <p:nvPicPr>
          <p:cNvPr id="55300" name="Picture 4" descr="http://stranamasterov.ru/img/i2011/12/14/izobr_6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52802" cy="2643182"/>
          </a:xfrm>
          <a:prstGeom prst="rect">
            <a:avLst/>
          </a:prstGeom>
          <a:noFill/>
        </p:spPr>
      </p:pic>
      <p:pic>
        <p:nvPicPr>
          <p:cNvPr id="55302" name="Picture 6" descr="http://www.vorcutincy.ru/site/download/file.php?id=22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0"/>
            <a:ext cx="2857488" cy="2643182"/>
          </a:xfrm>
          <a:prstGeom prst="rect">
            <a:avLst/>
          </a:prstGeom>
          <a:noFill/>
        </p:spPr>
      </p:pic>
      <p:pic>
        <p:nvPicPr>
          <p:cNvPr id="55304" name="Picture 8" descr="http://stranamasterov.ru/img/i1004/SDC140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643182"/>
            <a:ext cx="3143272" cy="20717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1142984"/>
            <a:ext cx="8858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B0F0"/>
                </a:solidFill>
              </a:rPr>
              <a:t>Спасибо за внимание!</a:t>
            </a:r>
            <a:endParaRPr lang="ru-RU" sz="66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luesbrothers.ru/rubriki/steinwaysons_art_case_photo_02/art_case_photo/art_case_photo_ellips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64347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29190" y="357167"/>
            <a:ext cx="38576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Эллипс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Эксклюзивный рояль Эллипс, который характеризуется своими драматическими линиями и шахматной основой в облицовке драгоценного дерева </a:t>
            </a:r>
            <a:r>
              <a:rPr lang="ru-RU" dirty="0" err="1" smtClean="0"/>
              <a:t>бубинго</a:t>
            </a:r>
            <a:r>
              <a:rPr lang="ru-RU" dirty="0" smtClean="0"/>
              <a:t>, представляет собой зримый шедевр.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Принципиальное преобладание в его дизайне эллиптической темы, подчеркивается металлическими пластинами, вставленными в детали его корпуса и </a:t>
            </a:r>
            <a:r>
              <a:rPr lang="ru-RU" dirty="0" err="1" smtClean="0"/>
              <a:t>банкетки</a:t>
            </a:r>
            <a:r>
              <a:rPr lang="ru-RU" dirty="0" smtClean="0"/>
              <a:t>. Черной кожей украшены ножки и крышка рояля, что создает законченное элегантное дизайнерское решение. Рояль Эллипс представляет собой единственное в своем роде произведение искусства.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luesbrothers.ru/rubriki/steinwaysons_art_case_photo_02/art_case_photo/art_case_photo_grove_park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43470" cy="642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57752" y="428604"/>
            <a:ext cx="407196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Роща Парк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В основу отделки рояля </a:t>
            </a:r>
            <a:r>
              <a:rPr lang="ru-RU" dirty="0" err="1" smtClean="0"/>
              <a:t>Grove</a:t>
            </a:r>
            <a:r>
              <a:rPr lang="ru-RU" dirty="0" smtClean="0"/>
              <a:t> </a:t>
            </a:r>
            <a:r>
              <a:rPr lang="ru-RU" dirty="0" err="1" smtClean="0"/>
              <a:t>Park</a:t>
            </a:r>
            <a:r>
              <a:rPr lang="ru-RU" dirty="0" smtClean="0"/>
              <a:t> легла древесина американского дуба. Крышка фортепиано по периметру украшена инкрустациями из эбенового дерева и малахита зеленоватого оттенка. Такие же вставки повторяются на верхних внешних частях ножек рояля и на </a:t>
            </a:r>
            <a:r>
              <a:rPr lang="ru-RU" dirty="0" err="1" smtClean="0"/>
              <a:t>банкетке</a:t>
            </a:r>
            <a:r>
              <a:rPr lang="ru-RU" dirty="0" smtClean="0"/>
              <a:t>. Все металлические части инструмента позолоченные, что прекрасно сочетается с мягким золотом дуба.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Наиболее привлекает внимание пюпитр рояля, изготовленный из стекла и изображающий дуб с раскинутыми до самого горизонта ветвями, закат, заметный сквозь листву. 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luesbrothers.ru/rubriki/steinwaysons_art_case_photo_02/art_case_photo/art_case_photo_aspe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71490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3504" y="500042"/>
            <a:ext cx="378621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Осина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В </a:t>
            </a:r>
            <a:r>
              <a:rPr lang="ru-RU" dirty="0" err="1" smtClean="0"/>
              <a:t>Аспене</a:t>
            </a:r>
            <a:r>
              <a:rPr lang="ru-RU" dirty="0" smtClean="0"/>
              <a:t> (штат Колорадо, США) с 1949 года проходит Международный фестиваль классической музыки и представляет выступления всемирно известных музыкантов. К 50-тилетнему юбилею фестиваля </a:t>
            </a:r>
            <a:r>
              <a:rPr lang="ru-RU" dirty="0" err="1" smtClean="0"/>
              <a:t>Steinway</a:t>
            </a:r>
            <a:r>
              <a:rPr lang="ru-RU" dirty="0" smtClean="0"/>
              <a:t> &amp; </a:t>
            </a:r>
            <a:r>
              <a:rPr lang="ru-RU" dirty="0" err="1" smtClean="0"/>
              <a:t>Sons</a:t>
            </a:r>
            <a:r>
              <a:rPr lang="ru-RU" dirty="0" smtClean="0"/>
              <a:t> совместно с мастером тонкой работы и вырезки по дереву </a:t>
            </a:r>
            <a:r>
              <a:rPr lang="ru-RU" dirty="0" err="1" smtClean="0"/>
              <a:t>Сайлас</a:t>
            </a:r>
            <a:r>
              <a:rPr lang="ru-RU" dirty="0" smtClean="0"/>
              <a:t> </a:t>
            </a:r>
            <a:r>
              <a:rPr lang="ru-RU" dirty="0" err="1" smtClean="0"/>
              <a:t>Копф</a:t>
            </a:r>
            <a:r>
              <a:rPr lang="ru-RU" dirty="0" smtClean="0"/>
              <a:t> создала рояль коллекции Искусства Случае одноименного с городом названия - Осина. Этот потрясающий музыкальный инструмент отличается изысканностью и выдержанностью стиля.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luesbrothers.ru/rubriki/steinwaysons_art_case_photo_02/art_case_photo/art_case_photo_french_art_dec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429156" cy="642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4876" y="214291"/>
            <a:ext cx="442912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Французский </a:t>
            </a:r>
            <a:r>
              <a:rPr lang="ru-RU" sz="2800" b="1" i="1" dirty="0" err="1" smtClean="0"/>
              <a:t>Арт-Деко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Этот безукоризненный рояль, созданный Фрэнк </a:t>
            </a:r>
            <a:r>
              <a:rPr lang="ru-RU" dirty="0" err="1" smtClean="0"/>
              <a:t>Pollaro</a:t>
            </a:r>
            <a:r>
              <a:rPr lang="ru-RU" dirty="0" smtClean="0"/>
              <a:t>, стоит в холе </a:t>
            </a:r>
            <a:r>
              <a:rPr lang="ru-RU" dirty="0" err="1" smtClean="0"/>
              <a:t>Bellagio</a:t>
            </a:r>
            <a:r>
              <a:rPr lang="ru-RU" dirty="0" smtClean="0"/>
              <a:t> </a:t>
            </a:r>
            <a:r>
              <a:rPr lang="ru-RU" dirty="0" err="1" smtClean="0"/>
              <a:t>Resort</a:t>
            </a:r>
            <a:r>
              <a:rPr lang="ru-RU" dirty="0" smtClean="0"/>
              <a:t> &amp; </a:t>
            </a:r>
            <a:r>
              <a:rPr lang="ru-RU" dirty="0" err="1" smtClean="0"/>
              <a:t>Casino</a:t>
            </a:r>
            <a:r>
              <a:rPr lang="ru-RU" dirty="0" smtClean="0"/>
              <a:t> в Лас-Вегасе. Вдохновителем стал популярный французский мебельный дизайнер Эмиль Жак </a:t>
            </a:r>
            <a:r>
              <a:rPr lang="ru-RU" dirty="0" err="1" smtClean="0"/>
              <a:t>Ruhlmann</a:t>
            </a:r>
            <a:r>
              <a:rPr lang="ru-RU" dirty="0" smtClean="0"/>
              <a:t>. В своих работах он воплотил красоту и роскошь стиля французского </a:t>
            </a:r>
            <a:r>
              <a:rPr lang="ru-RU" dirty="0" err="1" smtClean="0"/>
              <a:t>АР-деко</a:t>
            </a:r>
            <a:r>
              <a:rPr lang="ru-RU" dirty="0" smtClean="0"/>
              <a:t> 1920-х гг. с ее характерной симметрией линий.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Рояль французском стиле </a:t>
            </a:r>
            <a:r>
              <a:rPr lang="ru-RU" dirty="0" err="1" smtClean="0"/>
              <a:t>АР-деко</a:t>
            </a:r>
            <a:r>
              <a:rPr lang="ru-RU" dirty="0" smtClean="0"/>
              <a:t> изготовлен из эбенового дерева с тонкими вертикальными полосками и по низу корпуса рояля проходит полоса легких точечных вкраплений цвета слоновой кости. Ими же и украшены ножки инструмента. Кап дерева украшает пюпитр и крышку инструмента, а посеребренные детали и рама рояля дополняют извечную роскошь этой элегантной эры.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luesbrothers.ru/rubriki/steinwaysons_art_case_photo_02/art_case_photo/art_case_photo_pianissim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500066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1571612"/>
            <a:ext cx="335758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Пианиссимо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Необычайно мягкий и притягательный внешний вид рояля Пианиссимо подчеркивается его закругленными формами, нежным цветом древесины грушевого дерева и клена. Тонкий изгиб линий и форм инструмента притягивают на себя взгляд и придают инструменту душевность и очарование.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158</TotalTime>
  <Words>209</Words>
  <Application>Microsoft Office PowerPoint</Application>
  <PresentationFormat>Экран (4:3)</PresentationFormat>
  <Paragraphs>65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dcterms:modified xsi:type="dcterms:W3CDTF">2014-06-04T18:54:45Z</dcterms:modified>
</cp:coreProperties>
</file>