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sldIdLst>
    <p:sldId id="256" r:id="rId2"/>
    <p:sldId id="278" r:id="rId3"/>
    <p:sldId id="279" r:id="rId4"/>
    <p:sldId id="260" r:id="rId5"/>
    <p:sldId id="261" r:id="rId6"/>
    <p:sldId id="268" r:id="rId7"/>
    <p:sldId id="276" r:id="rId8"/>
    <p:sldId id="263" r:id="rId9"/>
    <p:sldId id="271" r:id="rId10"/>
    <p:sldId id="274" r:id="rId11"/>
    <p:sldId id="269" r:id="rId12"/>
    <p:sldId id="273" r:id="rId13"/>
    <p:sldId id="272" r:id="rId14"/>
    <p:sldId id="281" r:id="rId15"/>
    <p:sldId id="282" r:id="rId16"/>
    <p:sldId id="277" r:id="rId17"/>
    <p:sldId id="280" r:id="rId18"/>
    <p:sldId id="264" r:id="rId19"/>
  </p:sldIdLst>
  <p:sldSz cx="9144000" cy="6858000" type="screen4x3"/>
  <p:notesSz cx="7296150" cy="104092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CAE0"/>
    <a:srgbClr val="FF9933"/>
    <a:srgbClr val="0066AC"/>
    <a:srgbClr val="006666"/>
    <a:srgbClr val="008080"/>
    <a:srgbClr val="000000"/>
    <a:srgbClr val="0088E4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15" autoAdjust="0"/>
  </p:normalViewPr>
  <p:slideViewPr>
    <p:cSldViewPr>
      <p:cViewPr varScale="1">
        <p:scale>
          <a:sx n="82" d="100"/>
          <a:sy n="82" d="100"/>
        </p:scale>
        <p:origin x="-1614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1665" cy="520462"/>
          </a:xfrm>
          <a:prstGeom prst="rect">
            <a:avLst/>
          </a:prstGeom>
        </p:spPr>
        <p:txBody>
          <a:bodyPr vert="horz" lIns="101169" tIns="50585" rIns="101169" bIns="50585" rtlCol="0"/>
          <a:lstStyle>
            <a:lvl1pPr algn="l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132797" y="0"/>
            <a:ext cx="3161665" cy="520462"/>
          </a:xfrm>
          <a:prstGeom prst="rect">
            <a:avLst/>
          </a:prstGeom>
        </p:spPr>
        <p:txBody>
          <a:bodyPr vert="horz" lIns="101169" tIns="50585" rIns="101169" bIns="50585" rtlCol="0"/>
          <a:lstStyle>
            <a:lvl1pPr algn="r">
              <a:defRPr sz="1300"/>
            </a:lvl1pPr>
          </a:lstStyle>
          <a:p>
            <a:pPr>
              <a:defRPr/>
            </a:pPr>
            <a:fld id="{8C23B2BE-1CEE-48B0-A747-75E56A4478E0}" type="datetimeFigureOut">
              <a:rPr lang="ru-RU"/>
              <a:pPr>
                <a:defRPr/>
              </a:pPr>
              <a:t>02.03.2019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46163" y="781050"/>
            <a:ext cx="5203825" cy="3903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1169" tIns="50585" rIns="101169" bIns="50585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29615" y="4944388"/>
            <a:ext cx="5836920" cy="4684157"/>
          </a:xfrm>
          <a:prstGeom prst="rect">
            <a:avLst/>
          </a:prstGeom>
        </p:spPr>
        <p:txBody>
          <a:bodyPr vert="horz" lIns="101169" tIns="50585" rIns="101169" bIns="50585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886969"/>
            <a:ext cx="3161665" cy="520462"/>
          </a:xfrm>
          <a:prstGeom prst="rect">
            <a:avLst/>
          </a:prstGeom>
        </p:spPr>
        <p:txBody>
          <a:bodyPr vert="horz" lIns="101169" tIns="50585" rIns="101169" bIns="50585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132797" y="9886969"/>
            <a:ext cx="3161665" cy="520462"/>
          </a:xfrm>
          <a:prstGeom prst="rect">
            <a:avLst/>
          </a:prstGeom>
        </p:spPr>
        <p:txBody>
          <a:bodyPr vert="horz" lIns="101169" tIns="50585" rIns="101169" bIns="50585" rtlCol="0" anchor="b"/>
          <a:lstStyle>
            <a:lvl1pPr algn="r">
              <a:defRPr sz="1300"/>
            </a:lvl1pPr>
          </a:lstStyle>
          <a:p>
            <a:pPr>
              <a:defRPr/>
            </a:pPr>
            <a:fld id="{2A5A5934-5D0E-4A56-94C2-487E00DBE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2936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65D113-1A11-49BC-A176-2BD0D0B6D08E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58 w 5740"/>
                <a:gd name="T1" fmla="*/ 1632 h 4316"/>
                <a:gd name="T2" fmla="*/ 0 w 5740"/>
                <a:gd name="T3" fmla="*/ 1632 h 4316"/>
                <a:gd name="T4" fmla="*/ 0 w 5740"/>
                <a:gd name="T5" fmla="*/ 0 h 4316"/>
                <a:gd name="T6" fmla="*/ 5758 w 5740"/>
                <a:gd name="T7" fmla="*/ 0 h 4316"/>
                <a:gd name="T8" fmla="*/ 5758 w 5740"/>
                <a:gd name="T9" fmla="*/ 1632 h 4316"/>
                <a:gd name="T10" fmla="*/ 5758 w 5740"/>
                <a:gd name="T11" fmla="*/ 163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0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0 w 382"/>
                  <a:gd name="T19" fmla="*/ 96 h 96"/>
                  <a:gd name="T20" fmla="*/ 264 w 382"/>
                  <a:gd name="T21" fmla="*/ 90 h 96"/>
                  <a:gd name="T22" fmla="*/ 312 w 382"/>
                  <a:gd name="T23" fmla="*/ 84 h 96"/>
                  <a:gd name="T24" fmla="*/ 353 w 382"/>
                  <a:gd name="T25" fmla="*/ 66 h 96"/>
                  <a:gd name="T26" fmla="*/ 383 w 382"/>
                  <a:gd name="T27" fmla="*/ 42 h 96"/>
                  <a:gd name="T28" fmla="*/ 377 w 382"/>
                  <a:gd name="T29" fmla="*/ 42 h 96"/>
                  <a:gd name="T30" fmla="*/ 347 w 382"/>
                  <a:gd name="T31" fmla="*/ 66 h 96"/>
                  <a:gd name="T32" fmla="*/ 306 w 382"/>
                  <a:gd name="T33" fmla="*/ 78 h 96"/>
                  <a:gd name="T34" fmla="*/ 264 w 382"/>
                  <a:gd name="T35" fmla="*/ 90 h 96"/>
                  <a:gd name="T36" fmla="*/ 210 w 382"/>
                  <a:gd name="T37" fmla="*/ 96 h 96"/>
                  <a:gd name="T38" fmla="*/ 210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0 w 185"/>
                  <a:gd name="T5" fmla="*/ 36 h 210"/>
                  <a:gd name="T6" fmla="*/ 156 w 185"/>
                  <a:gd name="T7" fmla="*/ 72 h 210"/>
                  <a:gd name="T8" fmla="*/ 162 w 185"/>
                  <a:gd name="T9" fmla="*/ 90 h 210"/>
                  <a:gd name="T10" fmla="*/ 168 w 185"/>
                  <a:gd name="T11" fmla="*/ 114 h 210"/>
                  <a:gd name="T12" fmla="*/ 162 w 185"/>
                  <a:gd name="T13" fmla="*/ 138 h 210"/>
                  <a:gd name="T14" fmla="*/ 150 w 185"/>
                  <a:gd name="T15" fmla="*/ 162 h 210"/>
                  <a:gd name="T16" fmla="*/ 120 w 185"/>
                  <a:gd name="T17" fmla="*/ 180 h 210"/>
                  <a:gd name="T18" fmla="*/ 90 w 185"/>
                  <a:gd name="T19" fmla="*/ 198 h 210"/>
                  <a:gd name="T20" fmla="*/ 97 w 185"/>
                  <a:gd name="T21" fmla="*/ 210 h 210"/>
                  <a:gd name="T22" fmla="*/ 132 w 185"/>
                  <a:gd name="T23" fmla="*/ 192 h 210"/>
                  <a:gd name="T24" fmla="*/ 162 w 185"/>
                  <a:gd name="T25" fmla="*/ 168 h 210"/>
                  <a:gd name="T26" fmla="*/ 180 w 185"/>
                  <a:gd name="T27" fmla="*/ 144 h 210"/>
                  <a:gd name="T28" fmla="*/ 186 w 185"/>
                  <a:gd name="T29" fmla="*/ 114 h 210"/>
                  <a:gd name="T30" fmla="*/ 180 w 185"/>
                  <a:gd name="T31" fmla="*/ 90 h 210"/>
                  <a:gd name="T32" fmla="*/ 174 w 185"/>
                  <a:gd name="T33" fmla="*/ 66 h 210"/>
                  <a:gd name="T34" fmla="*/ 156 w 185"/>
                  <a:gd name="T35" fmla="*/ 48 h 210"/>
                  <a:gd name="T36" fmla="*/ 13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 smtClean="0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 smtClean="0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 smtClean="0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 smtClean="0"/>
                </a:p>
              </p:txBody>
            </p:sp>
          </p:grpSp>
        </p:grpSp>
      </p:grpSp>
      <p:sp>
        <p:nvSpPr>
          <p:cNvPr id="2873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873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F6F3C-5FE1-4FBA-ACB3-68A9BD8830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3D6C7-C926-4E70-A853-EAAF2A8AFA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F6D60-D999-4E83-B9AC-B3ECE6E00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C14E0-EA5B-457D-BBDD-74F182414B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7AFA7-7511-44DD-A134-33A6ED90EB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39D9B-D0DB-4F2A-A312-BF24937D9D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11011-02B2-4373-8948-F43BB3BCF4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6D4AD-97C9-4D7E-AE3C-C184EC94C6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A3834-4417-4EE1-B031-BE657368E3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CE3DF-17B6-4281-B53A-7E5895CE6A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26671-3394-40DB-97DC-1ED4D48A2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CB18B-1A3B-4B0B-80A8-8FF24587F6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58 w 5740"/>
                <a:gd name="T1" fmla="*/ 1632 h 4316"/>
                <a:gd name="T2" fmla="*/ 0 w 5740"/>
                <a:gd name="T3" fmla="*/ 1632 h 4316"/>
                <a:gd name="T4" fmla="*/ 0 w 5740"/>
                <a:gd name="T5" fmla="*/ 0 h 4316"/>
                <a:gd name="T6" fmla="*/ 5758 w 5740"/>
                <a:gd name="T7" fmla="*/ 0 h 4316"/>
                <a:gd name="T8" fmla="*/ 5758 w 5740"/>
                <a:gd name="T9" fmla="*/ 1632 h 4316"/>
                <a:gd name="T10" fmla="*/ 5758 w 5740"/>
                <a:gd name="T11" fmla="*/ 163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765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5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5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5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5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5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6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6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6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6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6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766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6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6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6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7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7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7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7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7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7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7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7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8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8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8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768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8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8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8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8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9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9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9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9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9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9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9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9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69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70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70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0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0 w 382"/>
                  <a:gd name="T19" fmla="*/ 96 h 96"/>
                  <a:gd name="T20" fmla="*/ 264 w 382"/>
                  <a:gd name="T21" fmla="*/ 90 h 96"/>
                  <a:gd name="T22" fmla="*/ 312 w 382"/>
                  <a:gd name="T23" fmla="*/ 84 h 96"/>
                  <a:gd name="T24" fmla="*/ 353 w 382"/>
                  <a:gd name="T25" fmla="*/ 66 h 96"/>
                  <a:gd name="T26" fmla="*/ 383 w 382"/>
                  <a:gd name="T27" fmla="*/ 42 h 96"/>
                  <a:gd name="T28" fmla="*/ 377 w 382"/>
                  <a:gd name="T29" fmla="*/ 42 h 96"/>
                  <a:gd name="T30" fmla="*/ 347 w 382"/>
                  <a:gd name="T31" fmla="*/ 66 h 96"/>
                  <a:gd name="T32" fmla="*/ 306 w 382"/>
                  <a:gd name="T33" fmla="*/ 78 h 96"/>
                  <a:gd name="T34" fmla="*/ 264 w 382"/>
                  <a:gd name="T35" fmla="*/ 90 h 96"/>
                  <a:gd name="T36" fmla="*/ 210 w 382"/>
                  <a:gd name="T37" fmla="*/ 96 h 96"/>
                  <a:gd name="T38" fmla="*/ 210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0 w 185"/>
                  <a:gd name="T5" fmla="*/ 36 h 210"/>
                  <a:gd name="T6" fmla="*/ 156 w 185"/>
                  <a:gd name="T7" fmla="*/ 72 h 210"/>
                  <a:gd name="T8" fmla="*/ 162 w 185"/>
                  <a:gd name="T9" fmla="*/ 90 h 210"/>
                  <a:gd name="T10" fmla="*/ 168 w 185"/>
                  <a:gd name="T11" fmla="*/ 114 h 210"/>
                  <a:gd name="T12" fmla="*/ 162 w 185"/>
                  <a:gd name="T13" fmla="*/ 138 h 210"/>
                  <a:gd name="T14" fmla="*/ 150 w 185"/>
                  <a:gd name="T15" fmla="*/ 162 h 210"/>
                  <a:gd name="T16" fmla="*/ 120 w 185"/>
                  <a:gd name="T17" fmla="*/ 180 h 210"/>
                  <a:gd name="T18" fmla="*/ 90 w 185"/>
                  <a:gd name="T19" fmla="*/ 198 h 210"/>
                  <a:gd name="T20" fmla="*/ 97 w 185"/>
                  <a:gd name="T21" fmla="*/ 210 h 210"/>
                  <a:gd name="T22" fmla="*/ 132 w 185"/>
                  <a:gd name="T23" fmla="*/ 192 h 210"/>
                  <a:gd name="T24" fmla="*/ 162 w 185"/>
                  <a:gd name="T25" fmla="*/ 168 h 210"/>
                  <a:gd name="T26" fmla="*/ 180 w 185"/>
                  <a:gd name="T27" fmla="*/ 144 h 210"/>
                  <a:gd name="T28" fmla="*/ 186 w 185"/>
                  <a:gd name="T29" fmla="*/ 114 h 210"/>
                  <a:gd name="T30" fmla="*/ 180 w 185"/>
                  <a:gd name="T31" fmla="*/ 90 h 210"/>
                  <a:gd name="T32" fmla="*/ 174 w 185"/>
                  <a:gd name="T33" fmla="*/ 66 h 210"/>
                  <a:gd name="T34" fmla="*/ 156 w 185"/>
                  <a:gd name="T35" fmla="*/ 48 h 210"/>
                  <a:gd name="T36" fmla="*/ 13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 smtClean="0"/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 smtClean="0"/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 smtClean="0"/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 smtClean="0"/>
                </a:p>
              </p:txBody>
            </p:sp>
          </p:grpSp>
        </p:grpSp>
      </p:grpSp>
      <p:sp>
        <p:nvSpPr>
          <p:cNvPr id="2771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71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771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71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71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E01E4C2-5281-4DA5-A08F-7AED10BD4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0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64;&#1082;&#1086;&#1083;&#1072;\&#1056;&#1040;&#1047;&#1043;&#1054;&#1042;&#1054;&#1056;%20&#1054;%20&#1055;&#1056;&#1040;&#1042;&#1048;&#1051;&#1068;&#1053;&#1054;&#1052;%20&#1055;&#1048;&#1058;&#1040;&#1053;&#1048;&#1048;\33%20&#1082;&#1086;&#1088;&#1086;&#1074;&#1099;.wav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FF"/>
            </a:gs>
            <a:gs pos="100000">
              <a:srgbClr val="0066A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4" descr="3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138113" y="228600"/>
            <a:ext cx="8777287" cy="643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WordArt 15"/>
          <p:cNvSpPr>
            <a:spLocks noChangeArrowheads="1" noChangeShapeType="1" noTextEdit="1"/>
          </p:cNvSpPr>
          <p:nvPr/>
        </p:nvSpPr>
        <p:spPr bwMode="auto">
          <a:xfrm>
            <a:off x="762000" y="3200400"/>
            <a:ext cx="8001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097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70FF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Молоко и молочные продукты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5410200"/>
            <a:ext cx="6705600" cy="1600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>
                <a:solidFill>
                  <a:srgbClr val="FFFF00"/>
                </a:solidFill>
                <a:latin typeface="Comic Sans MS" pitchFamily="66" charset="0"/>
              </a:rPr>
              <a:t>Автор: Савельева Кристина 4 в класс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>
                <a:solidFill>
                  <a:srgbClr val="FFFF00"/>
                </a:solidFill>
                <a:latin typeface="Comic Sans MS" pitchFamily="66" charset="0"/>
              </a:rPr>
              <a:t>Руководитель проекта: Алферова С. 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>
                <a:solidFill>
                  <a:srgbClr val="FFFF00"/>
                </a:solidFill>
                <a:latin typeface="Comic Sans MS" pitchFamily="66" charset="0"/>
              </a:rPr>
              <a:t>Консультант: Папа – Савельев А. 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фон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67200" y="2743200"/>
            <a:ext cx="4343400" cy="37639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Йогурт тоже очень полезен. Особенно его любим мы, дети!</a:t>
            </a:r>
          </a:p>
          <a:p>
            <a:pPr algn="ctr" eaLnBrk="1" hangingPunct="1">
              <a:lnSpc>
                <a:spcPct val="80000"/>
              </a:lnSpc>
              <a:defRPr/>
            </a:pPr>
            <a:endParaRPr lang="ru-RU" sz="2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Углеводов в йогурте содержится больше, чем в молоке. Потому что там есть кусочки фруктов.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lang="ru-RU" sz="1800" b="1" dirty="0" smtClean="0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title"/>
          </p:nvPr>
        </p:nvSpPr>
        <p:spPr>
          <a:xfrm>
            <a:off x="3733800" y="277813"/>
            <a:ext cx="4953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latin typeface="Comic Sans MS" pitchFamily="66" charset="0"/>
              </a:rPr>
              <a:t>К молочным продуктам относится </a:t>
            </a:r>
            <a:r>
              <a:rPr lang="ru-RU" sz="4000" b="1" dirty="0" smtClean="0">
                <a:solidFill>
                  <a:srgbClr val="FFC000"/>
                </a:solidFill>
                <a:latin typeface="Comic Sans MS" pitchFamily="66" charset="0"/>
              </a:rPr>
              <a:t>йогурт</a:t>
            </a:r>
            <a:r>
              <a:rPr lang="ru-RU" sz="4000" b="1" dirty="0" smtClean="0">
                <a:latin typeface="Comic Sans MS" pitchFamily="66" charset="0"/>
              </a:rPr>
              <a:t>.</a:t>
            </a:r>
          </a:p>
        </p:txBody>
      </p:sp>
      <p:pic>
        <p:nvPicPr>
          <p:cNvPr id="12293" name="Рисунок 5" descr="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514600"/>
            <a:ext cx="432435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фон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1981200"/>
            <a:ext cx="3886200" cy="45259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400" b="1" i="1" dirty="0" smtClean="0">
                <a:solidFill>
                  <a:srgbClr val="FFFF00"/>
                </a:solidFill>
              </a:rPr>
              <a:t>Ряженка, как и другие кисломолочные продукты, обладает высокой питательной ценностью. Этот напиток возбуждает аппетит, она особенно хороша и полезна для здоровья! 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400" b="1" i="1" dirty="0" smtClean="0">
                <a:solidFill>
                  <a:srgbClr val="FFFF00"/>
                </a:solidFill>
              </a:rPr>
              <a:t>Поэтому она, полезна и детям и пожилым людям</a:t>
            </a:r>
            <a:r>
              <a:rPr lang="ru-RU" sz="2400" b="1" dirty="0" smtClean="0"/>
              <a:t>.</a:t>
            </a:r>
            <a:br>
              <a:rPr lang="ru-RU" sz="2400" b="1" dirty="0" smtClean="0"/>
            </a:br>
            <a:endParaRPr lang="ru-RU" sz="2400" b="1" dirty="0" smtClean="0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title"/>
          </p:nvPr>
        </p:nvSpPr>
        <p:spPr>
          <a:xfrm>
            <a:off x="3657600" y="457200"/>
            <a:ext cx="54864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latin typeface="Comic Sans MS" pitchFamily="66" charset="0"/>
              </a:rPr>
              <a:t>К молочным продуктам относится </a:t>
            </a:r>
            <a:r>
              <a:rPr lang="ru-RU" sz="4000" b="1" dirty="0" smtClean="0">
                <a:solidFill>
                  <a:srgbClr val="FFC000"/>
                </a:solidFill>
                <a:latin typeface="Comic Sans MS" pitchFamily="66" charset="0"/>
              </a:rPr>
              <a:t>ряженка</a:t>
            </a:r>
            <a:r>
              <a:rPr lang="ru-RU" sz="4000" b="1" dirty="0" smtClean="0">
                <a:latin typeface="Comic Sans MS" pitchFamily="66" charset="0"/>
              </a:rPr>
              <a:t>.</a:t>
            </a:r>
          </a:p>
        </p:txBody>
      </p:sp>
      <p:pic>
        <p:nvPicPr>
          <p:cNvPr id="13317" name="Рисунок 5" descr="331a7ed68ecaff4227a8cd89eb0d04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040010">
            <a:off x="954088" y="2384425"/>
            <a:ext cx="2679700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фон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0" y="2514600"/>
            <a:ext cx="4953000" cy="3581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400" b="1" i="1" dirty="0" smtClean="0">
                <a:solidFill>
                  <a:srgbClr val="FFFF00"/>
                </a:solidFill>
              </a:rPr>
              <a:t>Сливочное масло получают взбиванием сметаны или сливок. Его намазывают на бутерброды и добавляют в каши.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400" b="1" i="1" dirty="0" smtClean="0">
                <a:solidFill>
                  <a:srgbClr val="FFFF00"/>
                </a:solidFill>
              </a:rPr>
              <a:t>Даже есть такая пословица: «Кашу маслом не испортишь!»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title"/>
          </p:nvPr>
        </p:nvSpPr>
        <p:spPr>
          <a:xfrm>
            <a:off x="3429000" y="457200"/>
            <a:ext cx="52578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/>
              <a:t>К молочным продуктам относится </a:t>
            </a:r>
            <a:r>
              <a:rPr lang="ru-RU" sz="4000" b="1" dirty="0" smtClean="0">
                <a:solidFill>
                  <a:srgbClr val="FFC000"/>
                </a:solidFill>
              </a:rPr>
              <a:t>масло</a:t>
            </a:r>
            <a:r>
              <a:rPr lang="ru-RU" sz="4000" b="1" dirty="0" smtClean="0"/>
              <a:t>.</a:t>
            </a:r>
          </a:p>
        </p:txBody>
      </p:sp>
      <p:pic>
        <p:nvPicPr>
          <p:cNvPr id="14341" name="Рисунок 5" descr="4574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029954">
            <a:off x="1123950" y="2309813"/>
            <a:ext cx="2811463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фон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67200" y="2590800"/>
            <a:ext cx="4419600" cy="37639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/>
              <a:t>  </a:t>
            </a:r>
            <a:r>
              <a:rPr lang="ru-RU" sz="2000" b="1" i="1" dirty="0" smtClean="0">
                <a:solidFill>
                  <a:srgbClr val="FFFF00"/>
                </a:solidFill>
              </a:rPr>
              <a:t>Существует ещё кефир.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i="1" dirty="0" smtClean="0">
                <a:solidFill>
                  <a:srgbClr val="FFFF00"/>
                </a:solidFill>
              </a:rPr>
              <a:t>Он очень полезен для нашего желудка.</a:t>
            </a:r>
            <a:br>
              <a:rPr lang="ru-RU" sz="2000" b="1" i="1" dirty="0" smtClean="0">
                <a:solidFill>
                  <a:srgbClr val="FFFF00"/>
                </a:solidFill>
              </a:rPr>
            </a:br>
            <a:endParaRPr lang="ru-RU" sz="2000" b="1" i="1" dirty="0" smtClean="0">
              <a:solidFill>
                <a:srgbClr val="FFFF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i="1" dirty="0" smtClean="0">
                <a:solidFill>
                  <a:srgbClr val="FFFF00"/>
                </a:solidFill>
              </a:rPr>
              <a:t>Он первым из молочных продуктов стал использоваться в питании детей</a:t>
            </a:r>
            <a:r>
              <a:rPr lang="ru-RU" sz="1600" b="1" dirty="0" smtClean="0"/>
              <a:t>.</a:t>
            </a:r>
            <a:br>
              <a:rPr lang="ru-RU" sz="1600" b="1" dirty="0" smtClean="0"/>
            </a:br>
            <a:endParaRPr lang="ru-RU" sz="1600" b="1" dirty="0" smtClean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title"/>
          </p:nvPr>
        </p:nvSpPr>
        <p:spPr>
          <a:xfrm>
            <a:off x="3276600" y="277813"/>
            <a:ext cx="54102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latin typeface="Comic Sans MS" pitchFamily="66" charset="0"/>
              </a:rPr>
              <a:t>К молочным продуктам относится </a:t>
            </a:r>
            <a:r>
              <a:rPr lang="ru-RU" sz="4000" b="1" dirty="0" smtClean="0">
                <a:solidFill>
                  <a:srgbClr val="FFC000"/>
                </a:solidFill>
                <a:latin typeface="Comic Sans MS" pitchFamily="66" charset="0"/>
              </a:rPr>
              <a:t>кефир</a:t>
            </a:r>
            <a:r>
              <a:rPr lang="ru-RU" sz="4000" b="1" dirty="0" smtClean="0">
                <a:latin typeface="Comic Sans MS" pitchFamily="66" charset="0"/>
              </a:rPr>
              <a:t>.</a:t>
            </a:r>
          </a:p>
        </p:txBody>
      </p:sp>
      <p:pic>
        <p:nvPicPr>
          <p:cNvPr id="15365" name="Рисунок 5" descr="5510ff0b6b3a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142487">
            <a:off x="758825" y="2228850"/>
            <a:ext cx="3567113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.</a:t>
            </a:r>
            <a:endParaRPr lang="ru-RU" dirty="0" smtClean="0"/>
          </a:p>
        </p:txBody>
      </p:sp>
      <p:pic>
        <p:nvPicPr>
          <p:cNvPr id="21" name="Содержимое 20" descr="IMG_20181208_1839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18" name="Picture 4" descr="фон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2400"/>
            <a:ext cx="9347200" cy="701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Прямоугольник 18"/>
          <p:cNvSpPr/>
          <p:nvPr/>
        </p:nvSpPr>
        <p:spPr>
          <a:xfrm>
            <a:off x="3159858" y="152400"/>
            <a:ext cx="3438121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Опыты с молоком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" y="685800"/>
            <a:ext cx="853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Папа мне рассказал, что если молоко смешивать с другими продуктами или менять температуру хранения молока, то получаются другие молочные продукты. И мы решили с папой поэкспериментировать.</a:t>
            </a:r>
          </a:p>
          <a:p>
            <a:endParaRPr lang="ru-RU" dirty="0"/>
          </a:p>
        </p:txBody>
      </p:sp>
      <p:pic>
        <p:nvPicPr>
          <p:cNvPr id="22" name="Рисунок 21" descr="IMG_20181208_1839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799" y="1600200"/>
            <a:ext cx="3476297" cy="48006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810000" y="1447800"/>
            <a:ext cx="54864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Опыт 1.</a:t>
            </a:r>
            <a:r>
              <a:rPr lang="ru-RU" sz="1400" dirty="0" smtClean="0">
                <a:solidFill>
                  <a:srgbClr val="FFFF00"/>
                </a:solidFill>
              </a:rPr>
              <a:t> Налили 2 стакана молока. Один поставили в холодильник, а другой – в тепло. Через 2 дня мы посмотрели, в холодильнике молоко не изменилось, только стало холодным, а в тепле молоко закисло. Стало густое, вкус изменился,  оно стало кислым, но вкусным. Папа сказал, что это получилась простокваша.</a:t>
            </a:r>
          </a:p>
          <a:p>
            <a:r>
              <a:rPr lang="ru-RU" sz="1400" b="1" dirty="0" smtClean="0">
                <a:solidFill>
                  <a:srgbClr val="FF0000"/>
                </a:solidFill>
              </a:rPr>
              <a:t>А еще он рассказал еще один секрет,</a:t>
            </a:r>
            <a:r>
              <a:rPr lang="ru-RU" sz="1400" b="1" dirty="0" smtClean="0"/>
              <a:t> </a:t>
            </a:r>
            <a:r>
              <a:rPr lang="ru-RU" sz="1400" b="1" dirty="0" smtClean="0">
                <a:solidFill>
                  <a:srgbClr val="FFFF00"/>
                </a:solidFill>
              </a:rPr>
              <a:t>которым я с вами поделюсь. </a:t>
            </a:r>
            <a:r>
              <a:rPr lang="ru-RU" sz="1400" dirty="0" smtClean="0">
                <a:solidFill>
                  <a:srgbClr val="FFFF00"/>
                </a:solidFill>
              </a:rPr>
              <a:t>Если добавить в простоквашу варенье, то получится йогурт.</a:t>
            </a:r>
          </a:p>
          <a:p>
            <a:r>
              <a:rPr lang="ru-RU" sz="1400" b="1" dirty="0" smtClean="0"/>
              <a:t> </a:t>
            </a:r>
            <a:r>
              <a:rPr lang="ru-RU" sz="1400" b="1" dirty="0" smtClean="0">
                <a:solidFill>
                  <a:srgbClr val="FF0000"/>
                </a:solidFill>
              </a:rPr>
              <a:t>Вывод:</a:t>
            </a:r>
            <a:r>
              <a:rPr lang="ru-RU" sz="1400" b="1" dirty="0" smtClean="0"/>
              <a:t> </a:t>
            </a:r>
            <a:r>
              <a:rPr lang="ru-RU" sz="1400" dirty="0" smtClean="0">
                <a:solidFill>
                  <a:srgbClr val="FFFF00"/>
                </a:solidFill>
              </a:rPr>
              <a:t>В тепле молоко превращается в новый продукт питания - простоквашу. Если в простоквашу добавить варенье, то получается йогурт.</a:t>
            </a:r>
          </a:p>
          <a:p>
            <a:endParaRPr lang="ru-RU" sz="1400" dirty="0"/>
          </a:p>
        </p:txBody>
      </p:sp>
      <p:pic>
        <p:nvPicPr>
          <p:cNvPr id="24" name="Рисунок 23" descr="IMG_20181208_1842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86200" y="4191000"/>
            <a:ext cx="19812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Рисунок 24" descr="IMG_20181208_18463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05600" y="4038600"/>
            <a:ext cx="2038350" cy="2286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886200" y="6324600"/>
            <a:ext cx="1905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холодильнике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7162800" y="6324600"/>
            <a:ext cx="1022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тепле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фон1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1"/>
            <a:ext cx="9144000" cy="6819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G_20181209_1914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667000"/>
            <a:ext cx="3358632" cy="4038600"/>
          </a:xfrm>
          <a:prstGeom prst="rect">
            <a:avLst/>
          </a:prstGeom>
        </p:spPr>
      </p:pic>
      <p:pic>
        <p:nvPicPr>
          <p:cNvPr id="5" name="Рисунок 4" descr="IMG_20181209_1913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152400"/>
            <a:ext cx="2971800" cy="228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91000" y="2610683"/>
            <a:ext cx="4800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В итоге я узнала</a:t>
            </a:r>
            <a:r>
              <a:rPr lang="ru-RU" sz="1400" dirty="0" smtClean="0"/>
              <a:t>, </a:t>
            </a:r>
            <a:r>
              <a:rPr lang="ru-RU" sz="1400" dirty="0" smtClean="0">
                <a:solidFill>
                  <a:srgbClr val="FFFF00"/>
                </a:solidFill>
              </a:rPr>
              <a:t>что с молоком можно экспериментировать и в домашних условиях получать новые молочные продукты: творог, простоквашу, йогурт, масло и другие.</a:t>
            </a:r>
          </a:p>
          <a:p>
            <a:r>
              <a:rPr lang="ru-RU" sz="1400" dirty="0" smtClean="0">
                <a:solidFill>
                  <a:srgbClr val="FFFF00"/>
                </a:solidFill>
              </a:rPr>
              <a:t> </a:t>
            </a:r>
          </a:p>
          <a:p>
            <a:r>
              <a:rPr lang="ru-RU" sz="1400" dirty="0" smtClean="0">
                <a:solidFill>
                  <a:srgbClr val="FFFF00"/>
                </a:solidFill>
              </a:rPr>
              <a:t>Для этого нужно менять температуру хранения молока или смешивать его с другими продуктами. А молочные продукты вкусные и полезные! Кушайте их на здоровье! </a:t>
            </a:r>
          </a:p>
          <a:p>
            <a:endParaRPr lang="ru-RU" sz="1400" dirty="0" smtClean="0">
              <a:solidFill>
                <a:srgbClr val="FFFF00"/>
              </a:solidFill>
            </a:endParaRPr>
          </a:p>
          <a:p>
            <a:r>
              <a:rPr lang="ru-RU" sz="1400" dirty="0" smtClean="0">
                <a:solidFill>
                  <a:srgbClr val="FFFF00"/>
                </a:solidFill>
              </a:rPr>
              <a:t>Обо всех своих опытах я рассказала ребятам и даже показала некоторые из них. Я думаю, что им было очень интересно узнать, что молоко, как волшебник, может превращаться в другие продукты, и мы теперь будем с удовольствием употреблять их в пищу.</a:t>
            </a:r>
          </a:p>
          <a:p>
            <a:endParaRPr lang="ru-RU" sz="1400" dirty="0" smtClean="0">
              <a:solidFill>
                <a:srgbClr val="FFFF00"/>
              </a:solidFill>
            </a:endParaRPr>
          </a:p>
          <a:p>
            <a:r>
              <a:rPr lang="ru-RU" sz="1400" dirty="0" smtClean="0">
                <a:solidFill>
                  <a:srgbClr val="FFFF00"/>
                </a:solidFill>
              </a:rPr>
              <a:t> Ведь не зря в песне говорится «Пейте, дети, молоко – будете здоровы!»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152400"/>
            <a:ext cx="5029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У меня возник вопрос: </a:t>
            </a:r>
            <a:r>
              <a:rPr lang="ru-RU" sz="1400" b="1" dirty="0" smtClean="0"/>
              <a:t>Что будет с простоквашей, если ее еще больше нагревать?</a:t>
            </a:r>
            <a:endParaRPr lang="ru-RU" sz="1400" dirty="0" smtClean="0"/>
          </a:p>
          <a:p>
            <a:r>
              <a:rPr lang="ru-RU" sz="1400" b="1" dirty="0" smtClean="0">
                <a:solidFill>
                  <a:srgbClr val="FF0000"/>
                </a:solidFill>
              </a:rPr>
              <a:t>Опыт 2.</a:t>
            </a:r>
            <a:r>
              <a:rPr lang="ru-RU" sz="1400" dirty="0" smtClean="0"/>
              <a:t> </a:t>
            </a:r>
            <a:r>
              <a:rPr lang="ru-RU" sz="1400" dirty="0" smtClean="0">
                <a:solidFill>
                  <a:srgbClr val="FFFF00"/>
                </a:solidFill>
              </a:rPr>
              <a:t>Мы с папой поставили простоквашу на слабый огонь. В простокваше появились белые хлопья, и отделилась желтоватая жидкость. Папа предложил процедить ее через ситечко. Жидкость стекла, осталась густая масса. Я попробовала - это был творог. А желтая жидкость – это сыворотка.</a:t>
            </a:r>
          </a:p>
          <a:p>
            <a:r>
              <a:rPr lang="ru-RU" sz="1400" b="1" dirty="0" smtClean="0"/>
              <a:t> </a:t>
            </a:r>
            <a:endParaRPr lang="ru-RU" sz="1400" dirty="0" smtClean="0"/>
          </a:p>
          <a:p>
            <a:r>
              <a:rPr lang="ru-RU" sz="1400" b="1" dirty="0" smtClean="0">
                <a:solidFill>
                  <a:srgbClr val="FF0000"/>
                </a:solidFill>
              </a:rPr>
              <a:t>Вывод:</a:t>
            </a:r>
            <a:r>
              <a:rPr lang="ru-RU" sz="1400" b="1" dirty="0" smtClean="0"/>
              <a:t> </a:t>
            </a:r>
            <a:r>
              <a:rPr lang="ru-RU" sz="1400" dirty="0" smtClean="0">
                <a:solidFill>
                  <a:srgbClr val="FFFF00"/>
                </a:solidFill>
              </a:rPr>
              <a:t>Чтобы получить творог, нужно простоквашу нагреть на слабом огне до кипения и процедить.</a:t>
            </a:r>
          </a:p>
          <a:p>
            <a:endParaRPr lang="ru-RU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0" descr="фон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/>
              <a:t>А теперь я приготовила задания!</a:t>
            </a:r>
            <a:br>
              <a:rPr lang="ru-RU" sz="3200" b="1" dirty="0" smtClean="0"/>
            </a:br>
            <a:r>
              <a:rPr lang="ru-RU" sz="3200" b="1" dirty="0" smtClean="0">
                <a:solidFill>
                  <a:srgbClr val="FFC000"/>
                </a:solidFill>
              </a:rPr>
              <a:t>Задания-загадки</a:t>
            </a:r>
            <a:endParaRPr lang="ru-RU" sz="4000" dirty="0" smtClean="0">
              <a:solidFill>
                <a:srgbClr val="FFC000"/>
              </a:solidFill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4724400" y="1447800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КЕФИР</a:t>
            </a: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4114800" y="5334000"/>
            <a:ext cx="198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МОЛОКО</a:t>
            </a: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4876800" y="2971800"/>
            <a:ext cx="19637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СМЕТАНА</a:t>
            </a:r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4572000" y="4419600"/>
            <a:ext cx="167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СЛИВКИ</a:t>
            </a:r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4419600" y="3657600"/>
            <a:ext cx="15922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ЙОГУРТ</a:t>
            </a:r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6477000" y="2133600"/>
            <a:ext cx="1965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РЯЖЕНКА</a:t>
            </a:r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304800" y="1447800"/>
            <a:ext cx="40497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КЕМ – М + ФИЛ – Л + Р</a:t>
            </a:r>
          </a:p>
        </p:txBody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304800" y="5334000"/>
            <a:ext cx="340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МОК–К+ЛО+КОЗ–З</a:t>
            </a:r>
          </a:p>
        </p:txBody>
      </p:sp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228600" y="2924175"/>
            <a:ext cx="4264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СМИ – МИ+Е+Т+А+Н+А </a:t>
            </a: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228600" y="4419600"/>
            <a:ext cx="4138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ЛАС+ЛИВ+У–А–ЛУ+КИ </a:t>
            </a:r>
          </a:p>
        </p:txBody>
      </p:sp>
      <p:sp>
        <p:nvSpPr>
          <p:cNvPr id="40976" name="Rectangle 16"/>
          <p:cNvSpPr>
            <a:spLocks noChangeArrowheads="1"/>
          </p:cNvSpPr>
          <p:nvPr/>
        </p:nvSpPr>
        <p:spPr bwMode="auto">
          <a:xfrm>
            <a:off x="228600" y="3657600"/>
            <a:ext cx="3514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Й+ОГИ+УМ–МИ+РТ</a:t>
            </a: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228600" y="2133600"/>
            <a:ext cx="5934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САМ + Р – А + ЯЖ + ЕН – МС + КА</a:t>
            </a:r>
          </a:p>
        </p:txBody>
      </p:sp>
      <p:sp>
        <p:nvSpPr>
          <p:cNvPr id="16400" name="AutoShape 1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6248400"/>
            <a:ext cx="304800" cy="3810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  <p:bldP spid="40966" grpId="0"/>
      <p:bldP spid="40967" grpId="0"/>
      <p:bldP spid="40968" grpId="0"/>
      <p:bldP spid="40969" grpId="0"/>
      <p:bldP spid="40970" grpId="0"/>
      <p:bldP spid="4097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533400" y="762000"/>
            <a:ext cx="678180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dirty="0" smtClean="0"/>
              <a:t>Использованная литература:</a:t>
            </a:r>
            <a:endParaRPr lang="ru-RU" sz="6000" dirty="0"/>
          </a:p>
          <a:p>
            <a:endParaRPr lang="ru-RU" dirty="0"/>
          </a:p>
          <a:p>
            <a:r>
              <a:rPr lang="ru-RU" sz="2400" b="1" i="1" dirty="0">
                <a:solidFill>
                  <a:srgbClr val="FFFF00"/>
                </a:solidFill>
              </a:rPr>
              <a:t>1. Материалы  о молоке и молочных продуктах из интернета.</a:t>
            </a:r>
          </a:p>
          <a:p>
            <a:endParaRPr lang="ru-RU" sz="2400" b="1" i="1" dirty="0">
              <a:solidFill>
                <a:srgbClr val="FFFF00"/>
              </a:solidFill>
            </a:endParaRPr>
          </a:p>
          <a:p>
            <a:r>
              <a:rPr lang="ru-RU" sz="2400" b="1" i="1" dirty="0">
                <a:solidFill>
                  <a:srgbClr val="FFFF00"/>
                </a:solidFill>
              </a:rPr>
              <a:t>2. Фото из семейного архива и сети интернет.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фо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коров"/>
          <p:cNvPicPr>
            <a:picLocks noChangeAspect="1" noChangeArrowheads="1"/>
          </p:cNvPicPr>
          <p:nvPr/>
        </p:nvPicPr>
        <p:blipFill>
          <a:blip r:embed="rId5" cstate="print">
            <a:lum bright="-12000" contrast="24000"/>
          </a:blip>
          <a:srcRect l="11630" r="23262"/>
          <a:stretch>
            <a:fillRect/>
          </a:stretch>
        </p:blipFill>
        <p:spPr bwMode="auto">
          <a:xfrm>
            <a:off x="2133600" y="2971800"/>
            <a:ext cx="2286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5" name="AutoShape 13"/>
          <p:cNvSpPr>
            <a:spLocks noChangeArrowheads="1"/>
          </p:cNvSpPr>
          <p:nvPr/>
        </p:nvSpPr>
        <p:spPr bwMode="auto">
          <a:xfrm>
            <a:off x="457200" y="381000"/>
            <a:ext cx="8458200" cy="2590800"/>
          </a:xfrm>
          <a:prstGeom prst="cloudCallout">
            <a:avLst>
              <a:gd name="adj1" fmla="val -8787"/>
              <a:gd name="adj2" fmla="val 165833"/>
            </a:avLst>
          </a:prstGeom>
          <a:gradFill rotWithShape="1">
            <a:gsLst>
              <a:gs pos="0">
                <a:schemeClr val="tx1"/>
              </a:gs>
              <a:gs pos="100000">
                <a:srgbClr val="0088E4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altLang="ru-RU"/>
          </a:p>
        </p:txBody>
      </p:sp>
      <p:sp>
        <p:nvSpPr>
          <p:cNvPr id="13326" name="WordArt 14"/>
          <p:cNvSpPr>
            <a:spLocks noChangeArrowheads="1" noChangeShapeType="1" noTextEdit="1"/>
          </p:cNvSpPr>
          <p:nvPr/>
        </p:nvSpPr>
        <p:spPr bwMode="auto">
          <a:xfrm>
            <a:off x="1752600" y="1066800"/>
            <a:ext cx="5638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78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Пейте дети молоко!</a:t>
            </a:r>
          </a:p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Будете здоровы!</a:t>
            </a:r>
          </a:p>
        </p:txBody>
      </p:sp>
      <p:pic>
        <p:nvPicPr>
          <p:cNvPr id="13327" name="33 коровы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29600" y="6248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8" name="WordArt 16"/>
          <p:cNvSpPr>
            <a:spLocks noChangeArrowheads="1" noChangeShapeType="1" noTextEdit="1"/>
          </p:cNvSpPr>
          <p:nvPr/>
        </p:nvSpPr>
        <p:spPr bwMode="auto">
          <a:xfrm>
            <a:off x="1066800" y="5105400"/>
            <a:ext cx="7239000" cy="13176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До новых встреч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астав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9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7"/>
                </p:tgtEl>
              </p:cMediaNode>
            </p:audio>
          </p:childTnLst>
        </p:cTn>
      </p:par>
    </p:tnLst>
    <p:bldLst>
      <p:bldP spid="13325" grpId="0" animBg="1"/>
      <p:bldP spid="133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i="1" dirty="0" smtClean="0"/>
              <a:t>Цель проекта</a:t>
            </a:r>
            <a:endParaRPr lang="ru-RU" i="1" dirty="0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b="1" i="1" dirty="0" smtClean="0">
                <a:solidFill>
                  <a:srgbClr val="FFFF00"/>
                </a:solidFill>
              </a:rPr>
              <a:t>Узнать историю создания молока</a:t>
            </a:r>
          </a:p>
          <a:p>
            <a:pPr>
              <a:defRPr/>
            </a:pPr>
            <a:r>
              <a:rPr lang="ru-RU" b="1" i="1" dirty="0" smtClean="0">
                <a:solidFill>
                  <a:srgbClr val="FFFF00"/>
                </a:solidFill>
              </a:rPr>
              <a:t>Узнать о пользе молока и молочных продуктов</a:t>
            </a:r>
            <a:endParaRPr lang="ru-RU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Задачи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>
              <a:defRPr/>
            </a:pPr>
            <a:r>
              <a:rPr lang="ru-RU" b="1" i="1" dirty="0" smtClean="0">
                <a:solidFill>
                  <a:srgbClr val="FFFF00"/>
                </a:solidFill>
              </a:rPr>
              <a:t>История появления молока</a:t>
            </a:r>
          </a:p>
          <a:p>
            <a:pPr>
              <a:defRPr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ru-RU" b="1" i="1" dirty="0" smtClean="0">
                <a:solidFill>
                  <a:srgbClr val="FFFF00"/>
                </a:solidFill>
              </a:rPr>
              <a:t>Использование молока в создании продуктов</a:t>
            </a:r>
            <a:endParaRPr lang="ru-RU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 descr="фон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2286000"/>
            <a:ext cx="4953000" cy="4038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      </a:t>
            </a:r>
            <a:r>
              <a:rPr lang="ru-RU" sz="3600" b="1" i="1" dirty="0" smtClean="0">
                <a:solidFill>
                  <a:srgbClr val="FFC000"/>
                </a:solidFill>
              </a:rPr>
              <a:t>Сколько же лет молоку?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rgbClr val="FFFF00"/>
                </a:solidFill>
              </a:rPr>
              <a:t>      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rgbClr val="FFFF00"/>
                </a:solidFill>
              </a:rPr>
              <a:t>У молока своя длинная история.                                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rgbClr val="FFFF00"/>
                </a:solidFill>
              </a:rPr>
              <a:t>Ученые узнали, что люди больше 5 тысяч лет назад, пили молоко.</a:t>
            </a:r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3581400" y="228600"/>
            <a:ext cx="5562600" cy="1219200"/>
          </a:xfrm>
          <a:prstGeom prst="cloudCallout">
            <a:avLst>
              <a:gd name="adj1" fmla="val -65296"/>
              <a:gd name="adj2" fmla="val 292449"/>
            </a:avLst>
          </a:prstGeom>
          <a:gradFill rotWithShape="1">
            <a:gsLst>
              <a:gs pos="0">
                <a:schemeClr val="tx1"/>
              </a:gs>
              <a:gs pos="100000">
                <a:srgbClr val="0088E4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altLang="ru-RU"/>
          </a:p>
        </p:txBody>
      </p:sp>
      <p:sp>
        <p:nvSpPr>
          <p:cNvPr id="9224" name="WordArt 8" descr="Джинсовая ткань"/>
          <p:cNvSpPr>
            <a:spLocks noChangeArrowheads="1" noChangeShapeType="1" noTextEdit="1"/>
          </p:cNvSpPr>
          <p:nvPr/>
        </p:nvSpPr>
        <p:spPr bwMode="auto">
          <a:xfrm>
            <a:off x="3886200" y="381000"/>
            <a:ext cx="5029200" cy="8763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НЕМНОГО ИСТОРИИ</a:t>
            </a:r>
          </a:p>
        </p:txBody>
      </p:sp>
      <p:pic>
        <p:nvPicPr>
          <p:cNvPr id="6150" name="Рисунок 6" descr="i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5200"/>
            <a:ext cx="4419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nimBg="1"/>
      <p:bldP spid="92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фон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152400"/>
            <a:ext cx="6019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Comic Sans MS" pitchFamily="66" charset="0"/>
              </a:rPr>
              <a:t>«Коровушка-поилица, кормилица»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0" y="1905000"/>
            <a:ext cx="4953000" cy="45720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dirty="0" smtClean="0"/>
              <a:t>          </a:t>
            </a:r>
            <a:r>
              <a:rPr lang="ru-RU" sz="2000" b="1" dirty="0" smtClean="0">
                <a:solidFill>
                  <a:srgbClr val="FFFF00"/>
                </a:solidFill>
              </a:rPr>
              <a:t>Долгое время люди на коровах пахали поля, возили грузы и </a:t>
            </a:r>
            <a:r>
              <a:rPr lang="ru-RU" sz="2000" b="1" dirty="0" smtClean="0">
                <a:solidFill>
                  <a:srgbClr val="FFFF00"/>
                </a:solidFill>
              </a:rPr>
              <a:t>коровы </a:t>
            </a:r>
            <a:r>
              <a:rPr lang="ru-RU" sz="2000" b="1" dirty="0" smtClean="0">
                <a:solidFill>
                  <a:srgbClr val="FFFF00"/>
                </a:solidFill>
              </a:rPr>
              <a:t>давали мало молока. Но около 500 лет назад в северных областях нашей страны было уже много молочных коров. 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dirty="0" smtClean="0">
              <a:solidFill>
                <a:srgbClr val="FFFF00"/>
              </a:solidFill>
            </a:endParaRP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FFFF00"/>
                </a:solidFill>
              </a:rPr>
              <a:t>Народ-труженик одарил их особой любовью: «Коровушка-поилица, кормилица», «Корова во дворе – обед на столе», – говорили о них народные пословицы.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dirty="0" smtClean="0">
              <a:solidFill>
                <a:srgbClr val="FFFF00"/>
              </a:solidFill>
            </a:endParaRP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FFFF00"/>
                </a:solidFill>
              </a:rPr>
              <a:t>А теперь большинство людей пьют коровье молоко. Почти 10 тысяч литров потребляет человек за всю жизнь.</a:t>
            </a:r>
          </a:p>
        </p:txBody>
      </p:sp>
      <p:pic>
        <p:nvPicPr>
          <p:cNvPr id="7173" name="Рисунок 5" descr="IMG_20161204_20255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76400"/>
            <a:ext cx="34734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фон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latin typeface="Comic Sans MS" pitchFamily="66" charset="0"/>
              </a:rPr>
              <a:t>МОЛОКО и МОЛОЧНЫЕ ПРОДУКТЫ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81000" y="1828800"/>
            <a:ext cx="3733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2000" b="1" i="1">
                <a:solidFill>
                  <a:srgbClr val="FFFF00"/>
                </a:solidFill>
              </a:rPr>
              <a:t>    Молоко и молочные продукты очень полезны и богаты разными витаминами. </a:t>
            </a:r>
          </a:p>
        </p:txBody>
      </p:sp>
      <p:pic>
        <p:nvPicPr>
          <p:cNvPr id="8197" name="Содержимое 7" descr="105534803_MOLOKO.gif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91000" y="1981200"/>
            <a:ext cx="4525963" cy="4525963"/>
          </a:xfrm>
        </p:spPr>
      </p:pic>
      <p:pic>
        <p:nvPicPr>
          <p:cNvPr id="8198" name="Рисунок 10" descr="116826327________0004__7_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76600"/>
            <a:ext cx="4495800" cy="3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фон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6200" y="1905000"/>
            <a:ext cx="5029200" cy="45259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400" b="1" i="1" dirty="0" smtClean="0">
                <a:solidFill>
                  <a:srgbClr val="FFFF00"/>
                </a:solidFill>
              </a:rPr>
              <a:t>Творог, кефир, простоквашу, ряженку, сметану, йогурт и другие кисломолочные продукты создают из молока. </a:t>
            </a:r>
          </a:p>
          <a:p>
            <a:pPr algn="ctr" eaLnBrk="1" hangingPunct="1">
              <a:lnSpc>
                <a:spcPct val="80000"/>
              </a:lnSpc>
              <a:defRPr/>
            </a:pPr>
            <a:endParaRPr lang="ru-RU" sz="2400" b="1" i="1" dirty="0" smtClean="0">
              <a:solidFill>
                <a:srgbClr val="FFFF00"/>
              </a:solidFill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400" b="1" i="1" dirty="0" smtClean="0">
                <a:solidFill>
                  <a:srgbClr val="FFFF00"/>
                </a:solidFill>
              </a:rPr>
              <a:t>Мне было интересно узнать, что они из себя представляют? И почему кисломолочные продукты так важны для нас? 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400" b="1" i="1" dirty="0" smtClean="0">
                <a:solidFill>
                  <a:srgbClr val="FFFF00"/>
                </a:solidFill>
              </a:rPr>
              <a:t>Поэтому я приготовила описание некоторых молочных продуктов.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400" b="1" i="1" dirty="0" smtClean="0">
                <a:solidFill>
                  <a:srgbClr val="FFFF00"/>
                </a:solidFill>
              </a:rPr>
              <a:t>Например:</a:t>
            </a:r>
          </a:p>
        </p:txBody>
      </p:sp>
      <p:sp>
        <p:nvSpPr>
          <p:cNvPr id="9220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400800"/>
            <a:ext cx="228600" cy="3048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title"/>
          </p:nvPr>
        </p:nvSpPr>
        <p:spPr>
          <a:xfrm>
            <a:off x="2819400" y="381000"/>
            <a:ext cx="6324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latin typeface="Comic Sans MS" pitchFamily="66" charset="0"/>
              </a:rPr>
              <a:t>МОЛОКО и МОЛОЧНЫЕ ПРОДУКТЫ</a:t>
            </a:r>
          </a:p>
        </p:txBody>
      </p:sp>
      <p:pic>
        <p:nvPicPr>
          <p:cNvPr id="9222" name="Рисунок 6" descr="medicinaizdorovie9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667000"/>
            <a:ext cx="4165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фон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381000"/>
            <a:ext cx="62484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latin typeface="Comic Sans MS" pitchFamily="66" charset="0"/>
              </a:rPr>
              <a:t>К молочнокислым продуктам относится творог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3962400" y="2362200"/>
            <a:ext cx="495300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Творог  </a:t>
            </a:r>
            <a:r>
              <a:rPr lang="ru-RU" sz="2400" b="1" i="1" dirty="0">
                <a:solidFill>
                  <a:srgbClr val="FFFF00"/>
                </a:solidFill>
              </a:rPr>
              <a:t>представляет собой концентрат белков молока, хотя при его производстве часть белков остается в молочной сыворотке.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ru-RU" sz="2400" b="1" i="1" dirty="0">
              <a:solidFill>
                <a:srgbClr val="FFFF00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400" b="1" i="1" dirty="0">
                <a:solidFill>
                  <a:srgbClr val="FFFF00"/>
                </a:solidFill>
              </a:rPr>
              <a:t>Различные сорта творога различаются жирностью. Калорийность жирного творога высока.</a:t>
            </a:r>
          </a:p>
        </p:txBody>
      </p:sp>
      <p:pic>
        <p:nvPicPr>
          <p:cNvPr id="10245" name="Рисунок 5" descr="55110744e55f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438400"/>
            <a:ext cx="3657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2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1268" name="Picture 4" descr="фон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4267200" y="2438400"/>
            <a:ext cx="464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Её</a:t>
            </a:r>
            <a:r>
              <a:rPr lang="ru-RU" sz="2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готовят </a:t>
            </a: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 пастеризованных сливок путем сквашивания. Этот продукт отличается значительным содержанием жира и значительной калорийностью.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ru-RU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3276600" y="228600"/>
            <a:ext cx="586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К молочнокислым продуктам относится </a:t>
            </a:r>
            <a:r>
              <a:rPr lang="ru-RU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сметана</a:t>
            </a:r>
          </a:p>
        </p:txBody>
      </p:sp>
      <p:sp>
        <p:nvSpPr>
          <p:cNvPr id="31752" name="WordArt 8"/>
          <p:cNvSpPr>
            <a:spLocks noChangeArrowheads="1" noChangeShapeType="1" noTextEdit="1"/>
          </p:cNvSpPr>
          <p:nvPr/>
        </p:nvSpPr>
        <p:spPr bwMode="auto">
          <a:xfrm rot="-1499120">
            <a:off x="1676400" y="4495800"/>
            <a:ext cx="1533525" cy="61118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11272" name="Рисунок 8" descr="IMG_20161204_20573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01775"/>
            <a:ext cx="4038600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/>
      <p:bldP spid="31752" grpId="0" animBg="1"/>
    </p:bldLst>
  </p:timing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1561</TotalTime>
  <Words>645</Words>
  <Application>Microsoft Office PowerPoint</Application>
  <PresentationFormat>Экран (4:3)</PresentationFormat>
  <Paragraphs>93</Paragraphs>
  <Slides>18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Круги</vt:lpstr>
      <vt:lpstr>Презентация PowerPoint</vt:lpstr>
      <vt:lpstr>Цель проекта</vt:lpstr>
      <vt:lpstr>Задачи проекта</vt:lpstr>
      <vt:lpstr>Презентация PowerPoint</vt:lpstr>
      <vt:lpstr>«Коровушка-поилица, кормилица»</vt:lpstr>
      <vt:lpstr>МОЛОКО и МОЛОЧНЫЕ ПРОДУКТЫ</vt:lpstr>
      <vt:lpstr>МОЛОКО и МОЛОЧНЫЕ ПРОДУКТЫ</vt:lpstr>
      <vt:lpstr>К молочнокислым продуктам относится творог</vt:lpstr>
      <vt:lpstr>Презентация PowerPoint</vt:lpstr>
      <vt:lpstr>К молочным продуктам относится йогурт.</vt:lpstr>
      <vt:lpstr>К молочным продуктам относится ряженка.</vt:lpstr>
      <vt:lpstr>К молочным продуктам относится масло.</vt:lpstr>
      <vt:lpstr>К молочным продуктам относится кефир.</vt:lpstr>
      <vt:lpstr>.</vt:lpstr>
      <vt:lpstr>Презентация PowerPoint</vt:lpstr>
      <vt:lpstr>А теперь я приготовила задания! Задания-загадки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Администратор</dc:creator>
  <cp:lastModifiedBy>Лехa Я</cp:lastModifiedBy>
  <cp:revision>71</cp:revision>
  <cp:lastPrinted>1601-01-01T00:00:00Z</cp:lastPrinted>
  <dcterms:created xsi:type="dcterms:W3CDTF">1601-01-01T00:00:00Z</dcterms:created>
  <dcterms:modified xsi:type="dcterms:W3CDTF">2019-03-02T04:50:34Z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