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56" r:id="rId2"/>
    <p:sldId id="258" r:id="rId3"/>
    <p:sldId id="259" r:id="rId4"/>
    <p:sldId id="260" r:id="rId5"/>
    <p:sldId id="261" r:id="rId6"/>
    <p:sldId id="262" r:id="rId7"/>
    <p:sldId id="263" r:id="rId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62" autoAdjust="0"/>
    <p:restoredTop sz="94660"/>
  </p:normalViewPr>
  <p:slideViewPr>
    <p:cSldViewPr snapToGrid="0">
      <p:cViewPr varScale="1">
        <p:scale>
          <a:sx n="80" d="100"/>
          <a:sy n="80" d="100"/>
        </p:scale>
        <p:origin x="60"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ru-RU" smtClean="0"/>
              <a:t>Образец заголовка</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2F172C2-9820-4C9A-8884-B646E12C7A58}" type="datetimeFigureOut">
              <a:rPr lang="ru-RU" smtClean="0"/>
              <a:t>25.10.2018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719079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2F172C2-9820-4C9A-8884-B646E12C7A58}" type="datetimeFigureOut">
              <a:rPr lang="ru-RU" smtClean="0"/>
              <a:t>25.10.2018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14971452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2F172C2-9820-4C9A-8884-B646E12C7A58}" type="datetimeFigureOut">
              <a:rPr lang="ru-RU" smtClean="0"/>
              <a:t>25.10.2018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1698446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2F172C2-9820-4C9A-8884-B646E12C7A58}" type="datetimeFigureOut">
              <a:rPr lang="ru-RU" smtClean="0"/>
              <a:t>25.10.2018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49CDB3-EAB5-4DCC-946E-D5033A4742DD}" type="slidenum">
              <a:rPr lang="ru-RU" smtClean="0"/>
              <a:t>‹#›</a:t>
            </a:fld>
            <a:endParaRPr lang="ru-RU"/>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823525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2F172C2-9820-4C9A-8884-B646E12C7A58}" type="datetimeFigureOut">
              <a:rPr lang="ru-RU" smtClean="0"/>
              <a:t>25.10.2018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6746552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D2F172C2-9820-4C9A-8884-B646E12C7A58}" type="datetimeFigureOut">
              <a:rPr lang="ru-RU" smtClean="0"/>
              <a:t>25.10.2018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6742901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D2F172C2-9820-4C9A-8884-B646E12C7A58}" type="datetimeFigureOut">
              <a:rPr lang="ru-RU" smtClean="0"/>
              <a:t>25.10.2018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31217708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2F172C2-9820-4C9A-8884-B646E12C7A58}" type="datetimeFigureOut">
              <a:rPr lang="ru-RU" smtClean="0"/>
              <a:t>25.10.2018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1083083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2F172C2-9820-4C9A-8884-B646E12C7A58}" type="datetimeFigureOut">
              <a:rPr lang="ru-RU" smtClean="0"/>
              <a:t>25.10.2018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988284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2F172C2-9820-4C9A-8884-B646E12C7A58}" type="datetimeFigureOut">
              <a:rPr lang="ru-RU" smtClean="0"/>
              <a:t>25.10.2018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1996787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ru-RU" smtClean="0"/>
              <a:t>Образец заголовка</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2F172C2-9820-4C9A-8884-B646E12C7A58}" type="datetimeFigureOut">
              <a:rPr lang="ru-RU" smtClean="0"/>
              <a:t>25.10.2018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2004999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2F172C2-9820-4C9A-8884-B646E12C7A58}" type="datetimeFigureOut">
              <a:rPr lang="ru-RU" smtClean="0"/>
              <a:t>25.10.2018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175936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913795" y="2912232"/>
            <a:ext cx="5107208" cy="287896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2912232"/>
            <a:ext cx="5095357" cy="287896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2F172C2-9820-4C9A-8884-B646E12C7A58}" type="datetimeFigureOut">
              <a:rPr lang="ru-RU" smtClean="0"/>
              <a:t>25.10.2018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1160612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2F172C2-9820-4C9A-8884-B646E12C7A58}" type="datetimeFigureOut">
              <a:rPr lang="ru-RU" smtClean="0"/>
              <a:t>25.10.2018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1360952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F172C2-9820-4C9A-8884-B646E12C7A58}" type="datetimeFigureOut">
              <a:rPr lang="ru-RU" smtClean="0"/>
              <a:t>25.10.2018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211939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ru-RU" smtClean="0"/>
              <a:t>Образец заголовка</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2F172C2-9820-4C9A-8884-B646E12C7A58}" type="datetimeFigureOut">
              <a:rPr lang="ru-RU" smtClean="0"/>
              <a:t>25.10.2018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2972983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2F172C2-9820-4C9A-8884-B646E12C7A58}" type="datetimeFigureOut">
              <a:rPr lang="ru-RU" smtClean="0"/>
              <a:t>25.10.2018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49CDB3-EAB5-4DCC-946E-D5033A4742DD}" type="slidenum">
              <a:rPr lang="ru-RU" smtClean="0"/>
              <a:t>‹#›</a:t>
            </a:fld>
            <a:endParaRPr lang="ru-RU"/>
          </a:p>
        </p:txBody>
      </p:sp>
    </p:spTree>
    <p:extLst>
      <p:ext uri="{BB962C8B-B14F-4D97-AF65-F5344CB8AC3E}">
        <p14:creationId xmlns:p14="http://schemas.microsoft.com/office/powerpoint/2010/main" val="1890743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D2F172C2-9820-4C9A-8884-B646E12C7A58}" type="datetimeFigureOut">
              <a:rPr lang="ru-RU" smtClean="0"/>
              <a:t>25.10.2018</a:t>
            </a:fld>
            <a:endParaRPr lang="ru-RU"/>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5549CDB3-EAB5-4DCC-946E-D5033A4742DD}" type="slidenum">
              <a:rPr lang="ru-RU" smtClean="0"/>
              <a:t>‹#›</a:t>
            </a:fld>
            <a:endParaRPr lang="ru-RU"/>
          </a:p>
        </p:txBody>
      </p:sp>
    </p:spTree>
    <p:extLst>
      <p:ext uri="{BB962C8B-B14F-4D97-AF65-F5344CB8AC3E}">
        <p14:creationId xmlns:p14="http://schemas.microsoft.com/office/powerpoint/2010/main" val="2882877679"/>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0"/>
            <a:ext cx="11260899" cy="1415441"/>
          </a:xfrm>
        </p:spPr>
        <p:txBody>
          <a:bodyPr>
            <a:normAutofit fontScale="90000"/>
          </a:bodyPr>
          <a:lstStyle/>
          <a:p>
            <a:pPr algn="ctr"/>
            <a:r>
              <a:rPr lang="ru-RU" dirty="0" smtClean="0">
                <a:latin typeface="Akzidenz-Grotesk Pro Bold Cnd" panose="02000506080000090004" pitchFamily="2" charset="0"/>
              </a:rPr>
              <a:t/>
            </a:r>
            <a:br>
              <a:rPr lang="ru-RU" dirty="0" smtClean="0">
                <a:latin typeface="Akzidenz-Grotesk Pro Bold Cnd" panose="02000506080000090004" pitchFamily="2" charset="0"/>
              </a:rPr>
            </a:br>
            <a:r>
              <a:rPr lang="ru-RU" dirty="0">
                <a:solidFill>
                  <a:schemeClr val="accent6"/>
                </a:solidFill>
                <a:latin typeface="Akzidenz-Grotesk Pro Bold Cnd" panose="02000506080000090004" pitchFamily="2" charset="0"/>
              </a:rPr>
              <a:t>Маневровая работа</a:t>
            </a:r>
            <a:r>
              <a:rPr lang="ru-RU" dirty="0">
                <a:latin typeface="Akzidenz-Grotesk Pro Bold Cnd" panose="02000506080000090004" pitchFamily="2" charset="0"/>
              </a:rPr>
              <a:t/>
            </a:r>
            <a:br>
              <a:rPr lang="ru-RU" dirty="0">
                <a:latin typeface="Akzidenz-Grotesk Pro Bold Cnd" panose="02000506080000090004" pitchFamily="2" charset="0"/>
              </a:rPr>
            </a:br>
            <a:r>
              <a:rPr lang="ru-RU" sz="1800" dirty="0">
                <a:latin typeface="Akzidenz-Grotesk Pro Bold Cnd" panose="02000506080000090004" pitchFamily="2" charset="0"/>
              </a:rPr>
              <a:t/>
            </a:r>
            <a:br>
              <a:rPr lang="ru-RU" sz="1800" dirty="0">
                <a:latin typeface="Akzidenz-Grotesk Pro Bold Cnd" panose="02000506080000090004" pitchFamily="2" charset="0"/>
              </a:rPr>
            </a:br>
            <a:endParaRPr lang="ru-RU" sz="1800" dirty="0">
              <a:latin typeface="Akzidenz-Grotesk Pro Bold Cnd" panose="02000506080000090004" pitchFamily="2" charset="0"/>
            </a:endParaRPr>
          </a:p>
        </p:txBody>
      </p:sp>
      <p:sp>
        <p:nvSpPr>
          <p:cNvPr id="3" name="Подзаголовок 2"/>
          <p:cNvSpPr>
            <a:spLocks noGrp="1"/>
          </p:cNvSpPr>
          <p:nvPr>
            <p:ph type="subTitle" idx="1"/>
          </p:nvPr>
        </p:nvSpPr>
        <p:spPr>
          <a:xfrm>
            <a:off x="1092325" y="9174015"/>
            <a:ext cx="8825658" cy="861420"/>
          </a:xfrm>
        </p:spPr>
        <p:txBody>
          <a:bodyPr/>
          <a:lstStyle/>
          <a:p>
            <a:endParaRPr lang="ru-RU" dirty="0"/>
          </a:p>
        </p:txBody>
      </p:sp>
      <p:pic>
        <p:nvPicPr>
          <p:cNvPr id="1026" name="Picture 2" descr="http://www.train-photo.ru/data/media/132/7618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0805" y="2004165"/>
            <a:ext cx="8705590" cy="4158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02359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
            </a:r>
            <a:br>
              <a:rPr lang="ru-RU" dirty="0"/>
            </a:br>
            <a:endParaRPr lang="ru-RU" dirty="0"/>
          </a:p>
        </p:txBody>
      </p:sp>
      <p:sp>
        <p:nvSpPr>
          <p:cNvPr id="3" name="Объект 2"/>
          <p:cNvSpPr>
            <a:spLocks noGrp="1"/>
          </p:cNvSpPr>
          <p:nvPr>
            <p:ph idx="1"/>
          </p:nvPr>
        </p:nvSpPr>
        <p:spPr>
          <a:xfrm>
            <a:off x="0" y="0"/>
            <a:ext cx="12192000" cy="3820439"/>
          </a:xfrm>
        </p:spPr>
        <p:txBody>
          <a:bodyPr>
            <a:normAutofit fontScale="85000" lnSpcReduction="10000"/>
          </a:bodyPr>
          <a:lstStyle/>
          <a:p>
            <a:r>
              <a:rPr lang="ru-RU" dirty="0" smtClean="0">
                <a:solidFill>
                  <a:schemeClr val="accent6"/>
                </a:solidFill>
                <a:latin typeface="Akzidenz-Grotesk Pro Bold Cnd" panose="02000506080000090004" pitchFamily="2" charset="0"/>
                <a:cs typeface="Aharoni" panose="02010803020104030203" pitchFamily="2" charset="-79"/>
              </a:rPr>
              <a:t>Маневровая работа </a:t>
            </a:r>
            <a:r>
              <a:rPr lang="ru-RU" dirty="0" smtClean="0">
                <a:latin typeface="Akzidenz-Grotesk Pro Bold Cnd" panose="02000506080000090004" pitchFamily="2" charset="0"/>
                <a:cs typeface="Aharoni" panose="02010803020104030203" pitchFamily="2" charset="-79"/>
              </a:rPr>
              <a:t>-  это </a:t>
            </a:r>
            <a:r>
              <a:rPr lang="ru-RU" dirty="0" err="1">
                <a:latin typeface="Akzidenz-Grotesk Pro Bold Cnd" panose="02000506080000090004" pitchFamily="2" charset="0"/>
                <a:cs typeface="Aharoni" panose="02010803020104030203" pitchFamily="2" charset="-79"/>
              </a:rPr>
              <a:t>внепоездные</a:t>
            </a:r>
            <a:r>
              <a:rPr lang="ru-RU" dirty="0">
                <a:latin typeface="Akzidenz-Grotesk Pro Bold Cnd" panose="02000506080000090004" pitchFamily="2" charset="0"/>
                <a:cs typeface="Aharoni" panose="02010803020104030203" pitchFamily="2" charset="-79"/>
              </a:rPr>
              <a:t> передвижения подвижного состава в пределах станции, а в отдельных случаях, и с выездом на перегон (согласно Правилам технической эксплуатации (ПТЭ</a:t>
            </a:r>
            <a:r>
              <a:rPr lang="ru-RU" dirty="0" smtClean="0">
                <a:latin typeface="Akzidenz-Grotesk Pro Bold Cnd" panose="02000506080000090004" pitchFamily="2" charset="0"/>
                <a:cs typeface="Aharoni" panose="02010803020104030203" pitchFamily="2" charset="-79"/>
              </a:rPr>
              <a:t>)).</a:t>
            </a:r>
            <a:endParaRPr lang="ru-RU" dirty="0">
              <a:latin typeface="Akzidenz-Grotesk Pro Bold Cnd" panose="02000506080000090004" pitchFamily="2" charset="0"/>
              <a:cs typeface="Aharoni" panose="02010803020104030203" pitchFamily="2" charset="-79"/>
            </a:endParaRPr>
          </a:p>
          <a:p>
            <a:r>
              <a:rPr lang="ru-RU" dirty="0">
                <a:latin typeface="Akzidenz-Grotesk Pro Bold Cnd" panose="02000506080000090004" pitchFamily="2" charset="0"/>
                <a:cs typeface="Aharoni" panose="02010803020104030203" pitchFamily="2" charset="-79"/>
              </a:rPr>
              <a:t>Маневровую работу выполняют на вытяжных путях (вытяжках), сортировочных горках, </a:t>
            </a:r>
            <a:r>
              <a:rPr lang="ru-RU" dirty="0" err="1">
                <a:latin typeface="Akzidenz-Grotesk Pro Bold Cnd" panose="02000506080000090004" pitchFamily="2" charset="0"/>
                <a:cs typeface="Aharoni" panose="02010803020104030203" pitchFamily="2" charset="-79"/>
              </a:rPr>
              <a:t>полугорках</a:t>
            </a:r>
            <a:r>
              <a:rPr lang="ru-RU" dirty="0">
                <a:latin typeface="Akzidenz-Grotesk Pro Bold Cnd" panose="02000506080000090004" pitchFamily="2" charset="0"/>
                <a:cs typeface="Aharoni" panose="02010803020104030203" pitchFamily="2" charset="-79"/>
              </a:rPr>
              <a:t>, наклонных путях и парках. На вытяжных путях вагоны передвигаются с помощью маневровых локомотивов, на горках — под действием силы тяжести, на </a:t>
            </a:r>
            <a:r>
              <a:rPr lang="ru-RU" dirty="0" err="1">
                <a:latin typeface="Akzidenz-Grotesk Pro Bold Cnd" panose="02000506080000090004" pitchFamily="2" charset="0"/>
                <a:cs typeface="Aharoni" panose="02010803020104030203" pitchFamily="2" charset="-79"/>
              </a:rPr>
              <a:t>полугорках</a:t>
            </a:r>
            <a:r>
              <a:rPr lang="ru-RU" dirty="0">
                <a:latin typeface="Akzidenz-Grotesk Pro Bold Cnd" panose="02000506080000090004" pitchFamily="2" charset="0"/>
                <a:cs typeface="Aharoni" panose="02010803020104030203" pitchFamily="2" charset="-79"/>
              </a:rPr>
              <a:t> — с помощью маневровых локомотивов и под действием силы тяжести. В качестве средств передвижения используют локомотивы, тягачи, маневровые рельсовые тракторы, а также толкатели и стационарные устройства. Из локомотивов при выполнении маневровой работы используют главным образом тепловозы, реже — электровозы. Стационарные устройства (электролебёдки) применяют для перестановки вагонов на погрузочно-разгрузочных и ремонтных путях.</a:t>
            </a:r>
          </a:p>
          <a:p>
            <a:r>
              <a:rPr lang="ru-RU" dirty="0">
                <a:latin typeface="Akzidenz-Grotesk Pro Bold Cnd" panose="02000506080000090004" pitchFamily="2" charset="0"/>
                <a:cs typeface="Aharoni" panose="02010803020104030203" pitchFamily="2" charset="-79"/>
              </a:rPr>
              <a:t>Непосредственно маневровые передвижения состоят из отдельных элементов. </a:t>
            </a:r>
            <a:r>
              <a:rPr lang="ru-RU" dirty="0" err="1">
                <a:latin typeface="Akzidenz-Grotesk Pro Bold Cnd" panose="02000506080000090004" pitchFamily="2" charset="0"/>
                <a:cs typeface="Aharoni" panose="02010803020104030203" pitchFamily="2" charset="-79"/>
              </a:rPr>
              <a:t>Полурейс</a:t>
            </a:r>
            <a:r>
              <a:rPr lang="ru-RU" dirty="0">
                <a:latin typeface="Akzidenz-Grotesk Pro Bold Cnd" panose="02000506080000090004" pitchFamily="2" charset="0"/>
                <a:cs typeface="Aharoni" panose="02010803020104030203" pitchFamily="2" charset="-79"/>
              </a:rPr>
              <a:t> — перемещение вагонов с локомотивом или одного локомотива без изменения направления движения. Перемещение вагонов с локомотивами или одного локомотива по станционным путям называется маневровым рейсом. Он состоит из двух </a:t>
            </a:r>
            <a:r>
              <a:rPr lang="ru-RU" dirty="0" err="1">
                <a:latin typeface="Akzidenz-Grotesk Pro Bold Cnd" panose="02000506080000090004" pitchFamily="2" charset="0"/>
                <a:cs typeface="Aharoni" panose="02010803020104030203" pitchFamily="2" charset="-79"/>
              </a:rPr>
              <a:t>полурейсов</a:t>
            </a:r>
            <a:r>
              <a:rPr lang="ru-RU" dirty="0">
                <a:latin typeface="Akzidenz-Grotesk Pro Bold Cnd" panose="02000506080000090004" pitchFamily="2" charset="0"/>
                <a:cs typeface="Aharoni" panose="02010803020104030203" pitchFamily="2" charset="-79"/>
              </a:rPr>
              <a:t>. При передвижении локомотива с вагонами </a:t>
            </a:r>
            <a:r>
              <a:rPr lang="ru-RU" dirty="0" err="1">
                <a:latin typeface="Akzidenz-Grotesk Pro Bold Cnd" panose="02000506080000090004" pitchFamily="2" charset="0"/>
                <a:cs typeface="Aharoni" panose="02010803020104030203" pitchFamily="2" charset="-79"/>
              </a:rPr>
              <a:t>полурейсы</a:t>
            </a:r>
            <a:r>
              <a:rPr lang="ru-RU" dirty="0">
                <a:latin typeface="Akzidenz-Grotesk Pro Bold Cnd" panose="02000506080000090004" pitchFamily="2" charset="0"/>
                <a:cs typeface="Aharoni" panose="02010803020104030203" pitchFamily="2" charset="-79"/>
              </a:rPr>
              <a:t> и рейсы называют рабочими, без них — холостыми. Вагоны, с которыми совершается рабочий </a:t>
            </a:r>
            <a:r>
              <a:rPr lang="ru-RU" dirty="0" err="1">
                <a:latin typeface="Akzidenz-Grotesk Pro Bold Cnd" panose="02000506080000090004" pitchFamily="2" charset="0"/>
                <a:cs typeface="Aharoni" panose="02010803020104030203" pitchFamily="2" charset="-79"/>
              </a:rPr>
              <a:t>полурейс</a:t>
            </a:r>
            <a:r>
              <a:rPr lang="ru-RU" dirty="0">
                <a:latin typeface="Akzidenz-Grotesk Pro Bold Cnd" panose="02000506080000090004" pitchFamily="2" charset="0"/>
                <a:cs typeface="Aharoni" panose="02010803020104030203" pitchFamily="2" charset="-79"/>
              </a:rPr>
              <a:t> или рейс называются маневровым составом. В составе, подлежащем расформированию, один или несколько вагонов, которые в процессе сортировки должны быть поставлены на один путь, называют отцепом.</a:t>
            </a:r>
          </a:p>
        </p:txBody>
      </p:sp>
      <p:pic>
        <p:nvPicPr>
          <p:cNvPr id="3074" name="Picture 2" descr="http://www.train-photo.ru/data/media/232/DSC_04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820438"/>
            <a:ext cx="4784942" cy="303756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train-photo.ru/data/media/105/0610_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77622" y="3820438"/>
            <a:ext cx="4914378" cy="3037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698744"/>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1999" cy="563671"/>
          </a:xfrm>
        </p:spPr>
        <p:txBody>
          <a:bodyPr>
            <a:normAutofit/>
          </a:bodyPr>
          <a:lstStyle/>
          <a:p>
            <a:r>
              <a:rPr lang="ru-RU" dirty="0" smtClean="0">
                <a:solidFill>
                  <a:schemeClr val="accent6"/>
                </a:solidFill>
                <a:latin typeface="Akzidenz-Grotesk Pro Bold Cnd" panose="02000506080000090004" pitchFamily="2" charset="0"/>
              </a:rPr>
              <a:t>Маневровый поезд : ЧМЭ-3</a:t>
            </a:r>
            <a:endParaRPr lang="ru-RU" dirty="0">
              <a:solidFill>
                <a:schemeClr val="accent6"/>
              </a:solidFill>
              <a:latin typeface="Akzidenz-Grotesk Pro Bold Cnd" panose="02000506080000090004" pitchFamily="2" charset="0"/>
            </a:endParaRPr>
          </a:p>
        </p:txBody>
      </p:sp>
      <p:sp>
        <p:nvSpPr>
          <p:cNvPr id="3" name="Объект 2"/>
          <p:cNvSpPr>
            <a:spLocks noGrp="1"/>
          </p:cNvSpPr>
          <p:nvPr>
            <p:ph idx="1"/>
          </p:nvPr>
        </p:nvSpPr>
        <p:spPr>
          <a:xfrm>
            <a:off x="0" y="563671"/>
            <a:ext cx="12191999" cy="3807913"/>
          </a:xfrm>
        </p:spPr>
        <p:txBody>
          <a:bodyPr>
            <a:normAutofit fontScale="70000" lnSpcReduction="20000"/>
          </a:bodyPr>
          <a:lstStyle/>
          <a:p>
            <a:r>
              <a:rPr lang="ru-RU" dirty="0">
                <a:latin typeface="Akzidenz-Grotesk Pro Bold Cnd" panose="02000506080000090004" pitchFamily="2" charset="0"/>
              </a:rPr>
              <a:t>Чехословацкий маневровый тепловоз с электрической передачей, 3-й тип) — тепловоз для поставок в СССР производства компании "ČKD </a:t>
            </a:r>
            <a:r>
              <a:rPr lang="ru-RU" dirty="0" err="1">
                <a:latin typeface="Akzidenz-Grotesk Pro Bold Cnd" panose="02000506080000090004" pitchFamily="2" charset="0"/>
              </a:rPr>
              <a:t>Praha</a:t>
            </a:r>
            <a:r>
              <a:rPr lang="ru-RU" dirty="0">
                <a:latin typeface="Akzidenz-Grotesk Pro Bold Cnd" panose="02000506080000090004" pitchFamily="2" charset="0"/>
              </a:rPr>
              <a:t>" с осевой формулой 30−30. На его базе был создан тепловоз европейской колеи для железных дорог самой Чехословакии (CSD) серии T669, отличавшийся в основном шириной колеи и типом сцепки, а также ряд аналогичных тепловозов для других стран</a:t>
            </a:r>
            <a:r>
              <a:rPr lang="ru-RU" dirty="0" smtClean="0">
                <a:latin typeface="Akzidenz-Grotesk Pro Bold Cnd" panose="02000506080000090004" pitchFamily="2" charset="0"/>
              </a:rPr>
              <a:t>.</a:t>
            </a:r>
          </a:p>
          <a:p>
            <a:r>
              <a:rPr lang="ru-RU" dirty="0">
                <a:latin typeface="Akzidenz-Grotesk Pro Bold Cnd" panose="02000506080000090004" pitchFamily="2" charset="0"/>
              </a:rPr>
              <a:t>Недостаточная мощность и сцепной вес ЧМЭ2 для маневровой работы с грузовыми поездами привели к необходимости проектирования и постройки на заводах ČKD </a:t>
            </a:r>
            <a:r>
              <a:rPr lang="ru-RU" dirty="0" err="1">
                <a:latin typeface="Akzidenz-Grotesk Pro Bold Cnd" panose="02000506080000090004" pitchFamily="2" charset="0"/>
              </a:rPr>
              <a:t>Praha</a:t>
            </a:r>
            <a:r>
              <a:rPr lang="ru-RU" dirty="0">
                <a:latin typeface="Akzidenz-Grotesk Pro Bold Cnd" panose="02000506080000090004" pitchFamily="2" charset="0"/>
              </a:rPr>
              <a:t> более мощных тепловозов. Было принято решение о постройке для железных дорог Советского Союза </a:t>
            </a:r>
            <a:r>
              <a:rPr lang="ru-RU" dirty="0" err="1">
                <a:latin typeface="Akzidenz-Grotesk Pro Bold Cnd" panose="02000506080000090004" pitchFamily="2" charset="0"/>
              </a:rPr>
              <a:t>шестиосных</a:t>
            </a:r>
            <a:r>
              <a:rPr lang="ru-RU" dirty="0">
                <a:latin typeface="Akzidenz-Grotesk Pro Bold Cnd" panose="02000506080000090004" pitchFamily="2" charset="0"/>
              </a:rPr>
              <a:t> маневровых тепловозов с электрической передачей. В конце 1963 года было построено три опытных локомотива, получивших обозначение </a:t>
            </a:r>
            <a:r>
              <a:rPr lang="ru-RU" dirty="0" smtClean="0">
                <a:latin typeface="Akzidenz-Grotesk Pro Bold Cnd" panose="02000506080000090004" pitchFamily="2" charset="0"/>
              </a:rPr>
              <a:t>ЧМЭ3.Был </a:t>
            </a:r>
            <a:r>
              <a:rPr lang="ru-RU" dirty="0">
                <a:latin typeface="Akzidenz-Grotesk Pro Bold Cnd" panose="02000506080000090004" pitchFamily="2" charset="0"/>
              </a:rPr>
              <a:t>доработан дизель: мощность увеличена с 750 л. с. на ЧМЭ2 (модель 6S310-DR) до 1350 л. с. (модель K6S310DR</a:t>
            </a:r>
            <a:r>
              <a:rPr lang="ru-RU" dirty="0" smtClean="0">
                <a:latin typeface="Akzidenz-Grotesk Pro Bold Cnd" panose="02000506080000090004" pitchFamily="2" charset="0"/>
              </a:rPr>
              <a:t>).В </a:t>
            </a:r>
            <a:r>
              <a:rPr lang="ru-RU" dirty="0">
                <a:latin typeface="Akzidenz-Grotesk Pro Bold Cnd" panose="02000506080000090004" pitchFamily="2" charset="0"/>
              </a:rPr>
              <a:t>Советском Союзе опытные тепловозы ЧМЭ3 были направлены на маневровую работу на станцию Люблино Московской дороги. С 1965 года заводы ЧКД-Прага начали серийное изготовление ЧМЭ3 для поставки в </a:t>
            </a:r>
            <a:r>
              <a:rPr lang="ru-RU" dirty="0" smtClean="0">
                <a:latin typeface="Akzidenz-Grotesk Pro Bold Cnd" panose="02000506080000090004" pitchFamily="2" charset="0"/>
              </a:rPr>
              <a:t>СССР.В </a:t>
            </a:r>
            <a:r>
              <a:rPr lang="ru-RU" dirty="0">
                <a:latin typeface="Akzidenz-Grotesk Pro Bold Cnd" panose="02000506080000090004" pitchFamily="2" charset="0"/>
              </a:rPr>
              <a:t>дальнейшем в конструкцию тепловоза вносились отдельные изменения, например, было введено устройство для управления одним человеком. С номера 3776 изменили высоту крыши кабины — она стала на уровне капотов</a:t>
            </a:r>
            <a:r>
              <a:rPr lang="ru-RU" dirty="0" smtClean="0">
                <a:latin typeface="Akzidenz-Grotesk Pro Bold Cnd" panose="02000506080000090004" pitchFamily="2" charset="0"/>
              </a:rPr>
              <a:t>.</a:t>
            </a:r>
            <a:endParaRPr lang="ru-RU" dirty="0">
              <a:latin typeface="Akzidenz-Grotesk Pro Bold Cnd" panose="02000506080000090004" pitchFamily="2" charset="0"/>
            </a:endParaRPr>
          </a:p>
          <a:p>
            <a:r>
              <a:rPr lang="ru-RU" dirty="0">
                <a:latin typeface="Akzidenz-Grotesk Pro Bold Cnd" panose="02000506080000090004" pitchFamily="2" charset="0"/>
              </a:rPr>
              <a:t>В 1971 году в столетний юбилей предприятий ЧКД-Прага был изготовлен тысячный тепловоз ЧМЭ3, а в октябре 1975 года пражский завод поставил двухтысячный ЧМЭ3. Тепловоз ЧМЭ3-2000 был также направлен в локомотивное депо Люблино Московской дороги, где с 1965 года уже работал ЧМЭ3-001. В июле 1979 года завод изготовил трехтысячный тепловоз (поступил в локомотивное депо Москва-Сортировочная), в сентябре 1982 года — четырёхтысячный (депо Люблино) и, наконец, в ноябре 1985 года в депо им. Ильича (Москва) торжественно был принят пятитысячный </a:t>
            </a:r>
            <a:r>
              <a:rPr lang="ru-RU" dirty="0" err="1" smtClean="0">
                <a:latin typeface="Akzidenz-Grotesk Pro Bold Cnd" panose="02000506080000090004" pitchFamily="2" charset="0"/>
              </a:rPr>
              <a:t>тепловоз.Тепловозы</a:t>
            </a:r>
            <a:r>
              <a:rPr lang="ru-RU" dirty="0" smtClean="0">
                <a:latin typeface="Akzidenz-Grotesk Pro Bold Cnd" panose="02000506080000090004" pitchFamily="2" charset="0"/>
              </a:rPr>
              <a:t> </a:t>
            </a:r>
            <a:r>
              <a:rPr lang="ru-RU" dirty="0">
                <a:latin typeface="Akzidenz-Grotesk Pro Bold Cnd" panose="02000506080000090004" pitchFamily="2" charset="0"/>
              </a:rPr>
              <a:t>ЧМЭ3 выпускались по 1987 год включительно. Затем начался выпуск их модификаций ЧМЭ3М, ЧМЭ3Т, </a:t>
            </a:r>
            <a:r>
              <a:rPr lang="ru-RU" dirty="0" smtClean="0">
                <a:latin typeface="Akzidenz-Grotesk Pro Bold Cnd" panose="02000506080000090004" pitchFamily="2" charset="0"/>
              </a:rPr>
              <a:t>ЧМЭ3Э.Всего </a:t>
            </a:r>
            <a:r>
              <a:rPr lang="ru-RU" dirty="0">
                <a:latin typeface="Akzidenz-Grotesk Pro Bold Cnd" panose="02000506080000090004" pitchFamily="2" charset="0"/>
              </a:rPr>
              <a:t>было построено для СССР 7454 тепловоза ЧМЭ3 с учётом их модификаций — ЧМЭ3Э (с электронными блоками в цепях управления, строившихся с 1987 по 1989 год) и ЧМЭ3Т (с электродинамическим тормозом, строившихся с 1984 по 1991 </a:t>
            </a:r>
            <a:r>
              <a:rPr lang="ru-RU" dirty="0" smtClean="0">
                <a:latin typeface="Akzidenz-Grotesk Pro Bold Cnd" panose="02000506080000090004" pitchFamily="2" charset="0"/>
              </a:rPr>
              <a:t>год.</a:t>
            </a:r>
            <a:endParaRPr lang="ru-RU" dirty="0">
              <a:latin typeface="Akzidenz-Grotesk Pro Bold Cnd" panose="02000506080000090004" pitchFamily="2" charset="0"/>
            </a:endParaRPr>
          </a:p>
        </p:txBody>
      </p:sp>
      <p:pic>
        <p:nvPicPr>
          <p:cNvPr id="4098" name="Picture 2" descr="https://www.trainpix.org/photo/00/19/91/199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096010"/>
            <a:ext cx="4251498" cy="276198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train-photo.ru/data/media/105/IMG_07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1499" y="4096009"/>
            <a:ext cx="4013591" cy="276198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train-photo.ru/data/media/105/DSC_1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65091" y="4096010"/>
            <a:ext cx="3926909" cy="2761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488997"/>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1999" cy="676405"/>
          </a:xfrm>
        </p:spPr>
        <p:txBody>
          <a:bodyPr/>
          <a:lstStyle/>
          <a:p>
            <a:r>
              <a:rPr lang="ru-RU" dirty="0">
                <a:solidFill>
                  <a:schemeClr val="accent6"/>
                </a:solidFill>
                <a:latin typeface="Akzidenz-Grotesk Pro Bold Cnd" panose="02000506080000090004" pitchFamily="2" charset="0"/>
              </a:rPr>
              <a:t>Классификация манёвров</a:t>
            </a:r>
          </a:p>
        </p:txBody>
      </p:sp>
      <p:sp>
        <p:nvSpPr>
          <p:cNvPr id="3" name="Объект 2"/>
          <p:cNvSpPr>
            <a:spLocks noGrp="1"/>
          </p:cNvSpPr>
          <p:nvPr>
            <p:ph idx="1"/>
          </p:nvPr>
        </p:nvSpPr>
        <p:spPr>
          <a:xfrm>
            <a:off x="0" y="676406"/>
            <a:ext cx="12191999" cy="6181594"/>
          </a:xfrm>
        </p:spPr>
        <p:txBody>
          <a:bodyPr>
            <a:normAutofit fontScale="62500" lnSpcReduction="20000"/>
          </a:bodyPr>
          <a:lstStyle/>
          <a:p>
            <a:pPr marL="0" indent="0">
              <a:buNone/>
            </a:pPr>
            <a:r>
              <a:rPr lang="ru-RU" sz="2900" dirty="0">
                <a:solidFill>
                  <a:schemeClr val="accent6"/>
                </a:solidFill>
                <a:latin typeface="Akzidenz-Grotesk Pro Bold Cnd" panose="02000506080000090004" pitchFamily="2" charset="0"/>
              </a:rPr>
              <a:t>Манёвры представляют собой сочетание </a:t>
            </a:r>
            <a:r>
              <a:rPr lang="ru-RU" sz="2900" dirty="0" err="1">
                <a:solidFill>
                  <a:schemeClr val="accent6"/>
                </a:solidFill>
                <a:latin typeface="Akzidenz-Grotesk Pro Bold Cnd" panose="02000506080000090004" pitchFamily="2" charset="0"/>
              </a:rPr>
              <a:t>полурейсов</a:t>
            </a:r>
            <a:r>
              <a:rPr lang="ru-RU" sz="2900" dirty="0">
                <a:solidFill>
                  <a:schemeClr val="accent6"/>
                </a:solidFill>
                <a:latin typeface="Akzidenz-Grotesk Pro Bold Cnd" panose="02000506080000090004" pitchFamily="2" charset="0"/>
              </a:rPr>
              <a:t>. Различают следующие основные </a:t>
            </a:r>
            <a:r>
              <a:rPr lang="ru-RU" sz="2900" dirty="0" err="1">
                <a:solidFill>
                  <a:schemeClr val="accent6"/>
                </a:solidFill>
                <a:latin typeface="Akzidenz-Grotesk Pro Bold Cnd" panose="02000506080000090004" pitchFamily="2" charset="0"/>
              </a:rPr>
              <a:t>полурейсы</a:t>
            </a:r>
            <a:r>
              <a:rPr lang="ru-RU" sz="2900" dirty="0" smtClean="0">
                <a:solidFill>
                  <a:schemeClr val="accent6"/>
                </a:solidFill>
                <a:latin typeface="Akzidenz-Grotesk Pro Bold Cnd" panose="02000506080000090004" pitchFamily="2" charset="0"/>
              </a:rPr>
              <a:t>:</a:t>
            </a:r>
            <a:endParaRPr lang="ru-RU" sz="2900" dirty="0">
              <a:solidFill>
                <a:schemeClr val="accent6"/>
              </a:solidFill>
              <a:latin typeface="Akzidenz-Grotesk Pro Bold Cnd" panose="02000506080000090004" pitchFamily="2" charset="0"/>
            </a:endParaRPr>
          </a:p>
          <a:p>
            <a:r>
              <a:rPr lang="ru-RU" dirty="0">
                <a:latin typeface="Akzidenz-Grotesk Pro Bold Cnd" panose="02000506080000090004" pitchFamily="2" charset="0"/>
              </a:rPr>
              <a:t>разгон-торможение</a:t>
            </a:r>
          </a:p>
          <a:p>
            <a:r>
              <a:rPr lang="ru-RU" dirty="0">
                <a:latin typeface="Akzidenz-Grotesk Pro Bold Cnd" panose="02000506080000090004" pitchFamily="2" charset="0"/>
              </a:rPr>
              <a:t>разгон-движение с установившейся скоростью</a:t>
            </a:r>
          </a:p>
          <a:p>
            <a:r>
              <a:rPr lang="ru-RU" dirty="0">
                <a:latin typeface="Akzidenz-Grotesk Pro Bold Cnd" panose="02000506080000090004" pitchFamily="2" charset="0"/>
              </a:rPr>
              <a:t>разгон-движение по инерции</a:t>
            </a:r>
          </a:p>
          <a:p>
            <a:r>
              <a:rPr lang="ru-RU" dirty="0">
                <a:latin typeface="Akzidenz-Grotesk Pro Bold Cnd" panose="02000506080000090004" pitchFamily="2" charset="0"/>
              </a:rPr>
              <a:t>разгон-движение по инерции и торможение</a:t>
            </a:r>
          </a:p>
          <a:p>
            <a:r>
              <a:rPr lang="ru-RU" dirty="0">
                <a:latin typeface="Akzidenz-Grotesk Pro Bold Cnd" panose="02000506080000090004" pitchFamily="2" charset="0"/>
              </a:rPr>
              <a:t>разгон-движение с установившейся скоростью и по инерции</a:t>
            </a:r>
          </a:p>
          <a:p>
            <a:r>
              <a:rPr lang="ru-RU" dirty="0">
                <a:latin typeface="Akzidenz-Grotesk Pro Bold Cnd" panose="02000506080000090004" pitchFamily="2" charset="0"/>
              </a:rPr>
              <a:t>разгон-движение с установившейся скоростью по инерции и </a:t>
            </a:r>
            <a:r>
              <a:rPr lang="ru-RU" dirty="0" smtClean="0">
                <a:latin typeface="Akzidenz-Grotesk Pro Bold Cnd" panose="02000506080000090004" pitchFamily="2" charset="0"/>
              </a:rPr>
              <a:t>торможение</a:t>
            </a:r>
          </a:p>
          <a:p>
            <a:pPr marL="0" indent="0">
              <a:buNone/>
            </a:pPr>
            <a:r>
              <a:rPr lang="ru-RU" sz="2600" dirty="0" smtClean="0">
                <a:solidFill>
                  <a:schemeClr val="accent6"/>
                </a:solidFill>
                <a:latin typeface="Akzidenz-Grotesk Pro Bold Cnd" panose="02000506080000090004" pitchFamily="2" charset="0"/>
              </a:rPr>
              <a:t>В </a:t>
            </a:r>
            <a:r>
              <a:rPr lang="ru-RU" sz="2600" dirty="0">
                <a:solidFill>
                  <a:schemeClr val="accent6"/>
                </a:solidFill>
                <a:latin typeface="Akzidenz-Grotesk Pro Bold Cnd" panose="02000506080000090004" pitchFamily="2" charset="0"/>
              </a:rPr>
              <a:t>зависимости от назначения, манёвры подразделяются на следующие:</a:t>
            </a:r>
          </a:p>
          <a:p>
            <a:r>
              <a:rPr lang="ru-RU" dirty="0">
                <a:latin typeface="Akzidenz-Grotesk Pro Bold Cnd" panose="02000506080000090004" pitchFamily="2" charset="0"/>
              </a:rPr>
              <a:t>расформирование поездов — сортировка вагонов в соответствии с их назначением</a:t>
            </a:r>
          </a:p>
          <a:p>
            <a:r>
              <a:rPr lang="ru-RU" dirty="0">
                <a:latin typeface="Akzidenz-Grotesk Pro Bold Cnd" panose="02000506080000090004" pitchFamily="2" charset="0"/>
              </a:rPr>
              <a:t>формирование поездов — сортировка и сборка вагонов</a:t>
            </a:r>
          </a:p>
          <a:p>
            <a:r>
              <a:rPr lang="ru-RU" dirty="0">
                <a:latin typeface="Akzidenz-Grotesk Pro Bold Cnd" panose="02000506080000090004" pitchFamily="2" charset="0"/>
              </a:rPr>
              <a:t>одновременное расформирование и формирование — полное или частичное совмещение операций</a:t>
            </a:r>
          </a:p>
          <a:p>
            <a:r>
              <a:rPr lang="ru-RU" dirty="0">
                <a:latin typeface="Akzidenz-Grotesk Pro Bold Cnd" panose="02000506080000090004" pitchFamily="2" charset="0"/>
              </a:rPr>
              <a:t>прицепка и отцепка вагонов от поездов</a:t>
            </a:r>
          </a:p>
          <a:p>
            <a:r>
              <a:rPr lang="ru-RU" dirty="0">
                <a:latin typeface="Akzidenz-Grotesk Pro Bold Cnd" panose="02000506080000090004" pitchFamily="2" charset="0"/>
              </a:rPr>
              <a:t>подача и уборка вагонов на грузовые и другие пункты станции</a:t>
            </a:r>
          </a:p>
          <a:p>
            <a:r>
              <a:rPr lang="ru-RU" dirty="0">
                <a:latin typeface="Akzidenz-Grotesk Pro Bold Cnd" panose="02000506080000090004" pitchFamily="2" charset="0"/>
              </a:rPr>
              <a:t>грузовые манёвры — расстановка вагонов по грузовым фронтам и сборка их</a:t>
            </a:r>
          </a:p>
          <a:p>
            <a:r>
              <a:rPr lang="ru-RU" dirty="0">
                <a:latin typeface="Akzidenz-Grotesk Pro Bold Cnd" panose="02000506080000090004" pitchFamily="2" charset="0"/>
              </a:rPr>
              <a:t>прочие — перестановка составов и групп вагонов, перевеска, осаживание или подтягивание на путях и </a:t>
            </a:r>
            <a:r>
              <a:rPr lang="ru-RU" dirty="0" smtClean="0">
                <a:latin typeface="Akzidenz-Grotesk Pro Bold Cnd" panose="02000506080000090004" pitchFamily="2" charset="0"/>
              </a:rPr>
              <a:t>др.</a:t>
            </a:r>
          </a:p>
          <a:p>
            <a:pPr marL="0" indent="0">
              <a:buNone/>
            </a:pPr>
            <a:r>
              <a:rPr lang="ru-RU" sz="2600" dirty="0">
                <a:solidFill>
                  <a:schemeClr val="accent6"/>
                </a:solidFill>
                <a:latin typeface="Akzidenz-Grotesk Pro Bold Cnd" panose="02000506080000090004" pitchFamily="2" charset="0"/>
              </a:rPr>
              <a:t> </a:t>
            </a:r>
            <a:r>
              <a:rPr lang="ru-RU" sz="2600" dirty="0" smtClean="0">
                <a:solidFill>
                  <a:schemeClr val="accent6"/>
                </a:solidFill>
                <a:latin typeface="Akzidenz-Grotesk Pro Bold Cnd" panose="02000506080000090004" pitchFamily="2" charset="0"/>
              </a:rPr>
              <a:t>   Наибольший </a:t>
            </a:r>
            <a:r>
              <a:rPr lang="ru-RU" sz="2600" dirty="0">
                <a:solidFill>
                  <a:schemeClr val="accent6"/>
                </a:solidFill>
                <a:latin typeface="Akzidenz-Grotesk Pro Bold Cnd" panose="02000506080000090004" pitchFamily="2" charset="0"/>
              </a:rPr>
              <a:t>удельный вес в работе станций имеют манёвры по расформированию-формированию поездов</a:t>
            </a:r>
            <a:r>
              <a:rPr lang="ru-RU" sz="2600" dirty="0" smtClean="0">
                <a:solidFill>
                  <a:schemeClr val="accent6"/>
                </a:solidFill>
                <a:latin typeface="Akzidenz-Grotesk Pro Bold Cnd" panose="02000506080000090004" pitchFamily="2" charset="0"/>
              </a:rPr>
              <a:t>.</a:t>
            </a:r>
            <a:endParaRPr lang="ru-RU" dirty="0">
              <a:latin typeface="Akzidenz-Grotesk Pro Bold Cnd" panose="02000506080000090004" pitchFamily="2" charset="0"/>
            </a:endParaRPr>
          </a:p>
          <a:p>
            <a:r>
              <a:rPr lang="ru-RU" dirty="0">
                <a:latin typeface="Akzidenz-Grotesk Pro Bold Cnd" panose="02000506080000090004" pitchFamily="2" charset="0"/>
              </a:rPr>
              <a:t>Распоряжаются маневровой работой дежурный по станции (на малых станциях), маневровый диспетчер и дежурный по горке или парку. Обязанности между ними распределены ТРА станции</a:t>
            </a:r>
            <a:r>
              <a:rPr lang="ru-RU" dirty="0" smtClean="0">
                <a:latin typeface="Akzidenz-Grotesk Pro Bold Cnd" panose="02000506080000090004" pitchFamily="2" charset="0"/>
              </a:rPr>
              <a:t>.</a:t>
            </a:r>
            <a:endParaRPr lang="ru-RU" dirty="0">
              <a:latin typeface="Akzidenz-Grotesk Pro Bold Cnd" panose="02000506080000090004" pitchFamily="2" charset="0"/>
            </a:endParaRPr>
          </a:p>
          <a:p>
            <a:r>
              <a:rPr lang="ru-RU" dirty="0">
                <a:latin typeface="Akzidenz-Grotesk Pro Bold Cnd" panose="02000506080000090004" pitchFamily="2" charset="0"/>
              </a:rPr>
              <a:t>Непосредственным исполнителем манёвров являются маневровые бригады (машинист локомотива с помощником и составитель поездов).</a:t>
            </a:r>
          </a:p>
        </p:txBody>
      </p:sp>
    </p:spTree>
    <p:extLst>
      <p:ext uri="{BB962C8B-B14F-4D97-AF65-F5344CB8AC3E}">
        <p14:creationId xmlns:p14="http://schemas.microsoft.com/office/powerpoint/2010/main" val="1636918327"/>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20634"/>
            <a:ext cx="12191999" cy="430928"/>
          </a:xfrm>
        </p:spPr>
        <p:txBody>
          <a:bodyPr>
            <a:normAutofit fontScale="90000"/>
          </a:bodyPr>
          <a:lstStyle/>
          <a:p>
            <a:r>
              <a:rPr lang="ru-RU" dirty="0">
                <a:solidFill>
                  <a:schemeClr val="accent6"/>
                </a:solidFill>
                <a:latin typeface="Akzidenz-Grotesk Pro Bold Cnd" panose="02000506080000090004" pitchFamily="2" charset="0"/>
              </a:rPr>
              <a:t>Способы выполнения манёвров</a:t>
            </a:r>
            <a:br>
              <a:rPr lang="ru-RU" dirty="0">
                <a:solidFill>
                  <a:schemeClr val="accent6"/>
                </a:solidFill>
                <a:latin typeface="Akzidenz-Grotesk Pro Bold Cnd" panose="02000506080000090004" pitchFamily="2" charset="0"/>
              </a:rPr>
            </a:br>
            <a:endParaRPr lang="ru-RU" dirty="0">
              <a:solidFill>
                <a:schemeClr val="accent6"/>
              </a:solidFill>
              <a:latin typeface="Akzidenz-Grotesk Pro Bold Cnd" panose="02000506080000090004" pitchFamily="2" charset="0"/>
            </a:endParaRPr>
          </a:p>
        </p:txBody>
      </p:sp>
      <p:sp>
        <p:nvSpPr>
          <p:cNvPr id="3" name="Объект 2"/>
          <p:cNvSpPr>
            <a:spLocks noGrp="1"/>
          </p:cNvSpPr>
          <p:nvPr>
            <p:ph idx="1"/>
          </p:nvPr>
        </p:nvSpPr>
        <p:spPr>
          <a:xfrm>
            <a:off x="0" y="626302"/>
            <a:ext cx="12191999" cy="6231698"/>
          </a:xfrm>
        </p:spPr>
        <p:txBody>
          <a:bodyPr/>
          <a:lstStyle/>
          <a:p>
            <a:pPr marL="0" indent="0">
              <a:buNone/>
            </a:pPr>
            <a:r>
              <a:rPr lang="ru-RU" dirty="0">
                <a:latin typeface="Akzidenz-Grotesk Pro Bold Cnd" panose="02000506080000090004" pitchFamily="2" charset="0"/>
              </a:rPr>
              <a:t>На вытяжных путях применяются два основных способа сортировки вагонов — осаживание и толчки.</a:t>
            </a:r>
          </a:p>
          <a:p>
            <a:pPr marL="0" indent="0">
              <a:buNone/>
            </a:pPr>
            <a:r>
              <a:rPr lang="ru-RU" dirty="0">
                <a:latin typeface="Akzidenz-Grotesk Pro Bold Cnd" panose="02000506080000090004" pitchFamily="2" charset="0"/>
              </a:rPr>
              <a:t>Способом осаживания работают в основном в пределах путей и стрелочной улицы. Это такой порядок манёвров, когда состав доходит до места, где должны быть остановлены вагоны и останавливается. Затем состав вытягивается за разделительную стрелку и вновь осаживается для постановки второго </a:t>
            </a:r>
            <a:r>
              <a:rPr lang="ru-RU" dirty="0" smtClean="0">
                <a:latin typeface="Akzidenz-Grotesk Pro Bold Cnd" panose="02000506080000090004" pitchFamily="2" charset="0"/>
              </a:rPr>
              <a:t>отцепа</a:t>
            </a:r>
            <a:r>
              <a:rPr lang="ru-RU" dirty="0">
                <a:latin typeface="Akzidenz-Grotesk Pro Bold Cnd" panose="02000506080000090004" pitchFamily="2" charset="0"/>
              </a:rPr>
              <a:t> на другой путь. Этот способ очень длительный и используется при манёврах с вагонами, требующими особых мер предосторожности, при перестановке вагонов или составов с одного пути на другой, когда не обеспечены условия для удержания вагонов на пути после толчка и при других ситуациях.</a:t>
            </a:r>
          </a:p>
          <a:p>
            <a:pPr marL="0" indent="0">
              <a:buNone/>
            </a:pPr>
            <a:r>
              <a:rPr lang="ru-RU" dirty="0">
                <a:latin typeface="Akzidenz-Grotesk Pro Bold Cnd" panose="02000506080000090004" pitchFamily="2" charset="0"/>
              </a:rPr>
              <a:t>Способ толчков заключается в том, что после отцепки группы вагонов (отцепа) </a:t>
            </a:r>
            <a:r>
              <a:rPr lang="ru-RU" dirty="0" smtClean="0">
                <a:latin typeface="Akzidenz-Grotesk Pro Bold Cnd" panose="02000506080000090004" pitchFamily="2" charset="0"/>
              </a:rPr>
              <a:t>и готовности </a:t>
            </a:r>
            <a:r>
              <a:rPr lang="ru-RU" dirty="0">
                <a:latin typeface="Akzidenz-Grotesk Pro Bold Cnd" panose="02000506080000090004" pitchFamily="2" charset="0"/>
              </a:rPr>
              <a:t>маршрута на путь постановки этой группы локомотив разгоняется и резко тормозит, а отцеп следует далее по инерции. После каждого толчка маневровый состав возвращается за разделительную стрелку. Так выполняются манёвры одиночными толчками. При серийных толчках выполняется ряд последовательных толчков по числу отцепов во взятом маневровом составе без возвратного движения. Манёвры серийными толчками выполняются в основном на наклонных вытяжных путях. Следует отметить, что не всегда можно рассортировать состав одним способом. В зависимости от ходовых свойств и загрузки вагонов, свободности путей выбирается наиболее выгодные приемы.</a:t>
            </a:r>
          </a:p>
          <a:p>
            <a:endParaRPr lang="ru-RU" dirty="0">
              <a:latin typeface="Akzidenz-Grotesk Pro Bold Cnd" panose="02000506080000090004" pitchFamily="2" charset="0"/>
            </a:endParaRPr>
          </a:p>
        </p:txBody>
      </p:sp>
    </p:spTree>
    <p:extLst>
      <p:ext uri="{BB962C8B-B14F-4D97-AF65-F5344CB8AC3E}">
        <p14:creationId xmlns:p14="http://schemas.microsoft.com/office/powerpoint/2010/main" val="16583992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54378"/>
            <a:ext cx="12191999" cy="559605"/>
          </a:xfrm>
        </p:spPr>
        <p:txBody>
          <a:bodyPr>
            <a:normAutofit fontScale="90000"/>
          </a:bodyPr>
          <a:lstStyle/>
          <a:p>
            <a:r>
              <a:rPr lang="ru-RU" dirty="0">
                <a:solidFill>
                  <a:schemeClr val="accent6"/>
                </a:solidFill>
                <a:latin typeface="Akzidenz-Grotesk Pro Bold Cnd" panose="02000506080000090004" pitchFamily="2" charset="0"/>
              </a:rPr>
              <a:t>Скорости при манёврах</a:t>
            </a:r>
            <a:br>
              <a:rPr lang="ru-RU" dirty="0">
                <a:solidFill>
                  <a:schemeClr val="accent6"/>
                </a:solidFill>
                <a:latin typeface="Akzidenz-Grotesk Pro Bold Cnd" panose="02000506080000090004" pitchFamily="2" charset="0"/>
              </a:rPr>
            </a:br>
            <a:endParaRPr lang="ru-RU" dirty="0">
              <a:solidFill>
                <a:schemeClr val="accent6"/>
              </a:solidFill>
              <a:latin typeface="Akzidenz-Grotesk Pro Bold Cnd" panose="02000506080000090004" pitchFamily="2" charset="0"/>
            </a:endParaRPr>
          </a:p>
        </p:txBody>
      </p:sp>
      <p:sp>
        <p:nvSpPr>
          <p:cNvPr id="3" name="Объект 2"/>
          <p:cNvSpPr>
            <a:spLocks noGrp="1"/>
          </p:cNvSpPr>
          <p:nvPr>
            <p:ph idx="1"/>
          </p:nvPr>
        </p:nvSpPr>
        <p:spPr>
          <a:xfrm>
            <a:off x="0" y="713984"/>
            <a:ext cx="12192000" cy="6144016"/>
          </a:xfrm>
        </p:spPr>
        <p:txBody>
          <a:bodyPr>
            <a:normAutofit fontScale="85000" lnSpcReduction="10000"/>
          </a:bodyPr>
          <a:lstStyle/>
          <a:p>
            <a:pPr marL="0" indent="0">
              <a:buNone/>
            </a:pPr>
            <a:r>
              <a:rPr lang="ru-RU" dirty="0">
                <a:solidFill>
                  <a:schemeClr val="accent6"/>
                </a:solidFill>
                <a:latin typeface="Akzidenz-Grotesk Pro Bold Cnd" panose="02000506080000090004" pitchFamily="2" charset="0"/>
              </a:rPr>
              <a:t>Согласно п. 27 Приложения № 6 к ПТЭ: Маневры производятся со скоростью не более:</a:t>
            </a:r>
          </a:p>
          <a:p>
            <a:r>
              <a:rPr lang="ru-RU" dirty="0">
                <a:latin typeface="Akzidenz-Grotesk Pro Bold Cnd" panose="02000506080000090004" pitchFamily="2" charset="0"/>
              </a:rPr>
              <a:t>60 км/ч - при следовании по свободным железнодорожным путям одиночных локомотивов и локомотивов с вагонами, прицепленными сзади с включенными и опробованными автотормозами;</a:t>
            </a:r>
          </a:p>
          <a:p>
            <a:r>
              <a:rPr lang="ru-RU" dirty="0">
                <a:latin typeface="Akzidenz-Grotesk Pro Bold Cnd" panose="02000506080000090004" pitchFamily="2" charset="0"/>
              </a:rPr>
              <a:t>40 км/ч - при движении локомотива с вагонами, прицепленными сзади, а также при следовании одиночного специального самоходного подвижного состава по свободным железнодорожным путям;</a:t>
            </a:r>
          </a:p>
          <a:p>
            <a:r>
              <a:rPr lang="ru-RU" dirty="0">
                <a:latin typeface="Akzidenz-Grotesk Pro Bold Cnd" panose="02000506080000090004" pitchFamily="2" charset="0"/>
              </a:rPr>
              <a:t>25 км/ч - при движении вагонами вперед по свободным железнодорожным путям, а также восстановительных и пожарных поездов;</a:t>
            </a:r>
          </a:p>
          <a:p>
            <a:r>
              <a:rPr lang="ru-RU" dirty="0">
                <a:latin typeface="Akzidenz-Grotesk Pro Bold Cnd" panose="02000506080000090004" pitchFamily="2" charset="0"/>
              </a:rPr>
              <a:t>15 км/ч - при движении с вагонами, занятыми людьми, с проводниками и командами, сопровождающими грузы, а также с негабаритными грузами боковой и нижней </a:t>
            </a:r>
            <a:r>
              <a:rPr lang="ru-RU" dirty="0" err="1">
                <a:latin typeface="Akzidenz-Grotesk Pro Bold Cnd" panose="02000506080000090004" pitchFamily="2" charset="0"/>
              </a:rPr>
              <a:t>негабаритности</a:t>
            </a:r>
            <a:r>
              <a:rPr lang="ru-RU" dirty="0">
                <a:latin typeface="Akzidenz-Grotesk Pro Bold Cnd" panose="02000506080000090004" pitchFamily="2" charset="0"/>
              </a:rPr>
              <a:t> 4-й, 5-й и 6-й степеней;</a:t>
            </a:r>
          </a:p>
          <a:p>
            <a:r>
              <a:rPr lang="ru-RU" dirty="0">
                <a:latin typeface="Akzidenz-Grotesk Pro Bold Cnd" panose="02000506080000090004" pitchFamily="2" charset="0"/>
              </a:rPr>
              <a:t>5 км/ч - при маневрах толчками, при подходе отцепа вагонов к другому отцепу в </a:t>
            </a:r>
            <a:r>
              <a:rPr lang="ru-RU" dirty="0" err="1">
                <a:latin typeface="Akzidenz-Grotesk Pro Bold Cnd" panose="02000506080000090004" pitchFamily="2" charset="0"/>
              </a:rPr>
              <a:t>подгорочном</a:t>
            </a:r>
            <a:r>
              <a:rPr lang="ru-RU" dirty="0">
                <a:latin typeface="Akzidenz-Grotesk Pro Bold Cnd" panose="02000506080000090004" pitchFamily="2" charset="0"/>
              </a:rPr>
              <a:t> парке;</a:t>
            </a:r>
          </a:p>
          <a:p>
            <a:r>
              <a:rPr lang="ru-RU" dirty="0">
                <a:latin typeface="Akzidenz-Grotesk Pro Bold Cnd" panose="02000506080000090004" pitchFamily="2" charset="0"/>
              </a:rPr>
              <a:t>3 км/ч - при подходе локомотива (с вагонами или без них) к вагонам, а на железнодорожных путях необщего пользования при проследовании вагонами вперед негабаритных мест и опасных зон и при постановке вагонов на </a:t>
            </a:r>
            <a:r>
              <a:rPr lang="ru-RU" dirty="0" err="1">
                <a:latin typeface="Akzidenz-Grotesk Pro Bold Cnd" panose="02000506080000090004" pitchFamily="2" charset="0"/>
              </a:rPr>
              <a:t>вагоноопрокидыватель</a:t>
            </a:r>
            <a:r>
              <a:rPr lang="ru-RU" dirty="0">
                <a:latin typeface="Akzidenz-Grotesk Pro Bold Cnd" panose="02000506080000090004" pitchFamily="2" charset="0"/>
              </a:rPr>
              <a:t>.</a:t>
            </a:r>
          </a:p>
          <a:p>
            <a:r>
              <a:rPr lang="ru-RU" dirty="0">
                <a:latin typeface="Akzidenz-Grotesk Pro Bold Cnd" panose="02000506080000090004" pitchFamily="2" charset="0"/>
              </a:rPr>
              <a:t>Скорость передвижения железнодорожного подвижного состава по вагонным весам в зависимости от конструкции весов устанавливается в техническо-распорядительном акте железнодорожной станции или инструкции по обслуживанию и организации движения на железнодорожном пути необщего пользования, утверждаемой владельцем железнодорожных путей необщего пользования.</a:t>
            </a:r>
          </a:p>
          <a:p>
            <a:r>
              <a:rPr lang="ru-RU" dirty="0">
                <a:latin typeface="Akzidenz-Grotesk Pro Bold Cnd" panose="02000506080000090004" pitchFamily="2" charset="0"/>
              </a:rPr>
              <a:t>Скорость роспуска вагонов на сортировочных горках при различных сигналах горочных светофоров, а также условия, обеспечивающие безопасность движения и сохранность железнодорожного подвижного состава, устанавливаются, соответственно, владельцем инфраструктуры, владельцем железнодорожных путей необщего пользования в зависимости от технического оснащения горок и местных условий.</a:t>
            </a:r>
          </a:p>
          <a:p>
            <a:endParaRPr lang="ru-RU" dirty="0">
              <a:latin typeface="Akzidenz-Grotesk Pro Bold Cnd" panose="02000506080000090004" pitchFamily="2" charset="0"/>
            </a:endParaRPr>
          </a:p>
        </p:txBody>
      </p:sp>
    </p:spTree>
    <p:extLst>
      <p:ext uri="{BB962C8B-B14F-4D97-AF65-F5344CB8AC3E}">
        <p14:creationId xmlns:p14="http://schemas.microsoft.com/office/powerpoint/2010/main" val="548116556"/>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
            <a:ext cx="12191999" cy="1294411"/>
          </a:xfrm>
        </p:spPr>
        <p:txBody>
          <a:bodyPr/>
          <a:lstStyle/>
          <a:p>
            <a:pPr algn="ctr"/>
            <a:r>
              <a:rPr lang="ru-RU" dirty="0" smtClean="0">
                <a:solidFill>
                  <a:schemeClr val="accent6"/>
                </a:solidFill>
                <a:latin typeface="Akzidenz-Grotesk Pro Bold Cnd" panose="02000506080000090004" pitchFamily="2" charset="0"/>
              </a:rPr>
              <a:t>Спасибо за просмотр!</a:t>
            </a:r>
            <a:endParaRPr lang="ru-RU" dirty="0">
              <a:solidFill>
                <a:schemeClr val="accent6"/>
              </a:solidFill>
              <a:latin typeface="Akzidenz-Grotesk Pro Bold Cnd" panose="02000506080000090004" pitchFamily="2"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7506" y="1062840"/>
            <a:ext cx="11194472" cy="4554187"/>
          </a:xfrm>
        </p:spPr>
      </p:pic>
    </p:spTree>
    <p:extLst>
      <p:ext uri="{BB962C8B-B14F-4D97-AF65-F5344CB8AC3E}">
        <p14:creationId xmlns:p14="http://schemas.microsoft.com/office/powerpoint/2010/main" val="229227603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TM04033921[[fn=Дамаск]]</Template>
  <TotalTime>27</TotalTime>
  <Words>1051</Words>
  <Application>Microsoft Office PowerPoint</Application>
  <PresentationFormat>Широкоэкранный</PresentationFormat>
  <Paragraphs>43</Paragraphs>
  <Slides>7</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7</vt:i4>
      </vt:variant>
    </vt:vector>
  </HeadingPairs>
  <TitlesOfParts>
    <vt:vector size="13" baseType="lpstr">
      <vt:lpstr>Aharoni</vt:lpstr>
      <vt:lpstr>Akzidenz-Grotesk Pro Bold Cnd</vt:lpstr>
      <vt:lpstr>Arial</vt:lpstr>
      <vt:lpstr>Bookman Old Style</vt:lpstr>
      <vt:lpstr>Rockwell</vt:lpstr>
      <vt:lpstr>Damask</vt:lpstr>
      <vt:lpstr> Маневровая работа  </vt:lpstr>
      <vt:lpstr> </vt:lpstr>
      <vt:lpstr>Маневровый поезд : ЧМЭ-3</vt:lpstr>
      <vt:lpstr>Классификация манёвров</vt:lpstr>
      <vt:lpstr>Способы выполнения манёвров </vt:lpstr>
      <vt:lpstr>Скорости при манёврах </vt:lpstr>
      <vt:lpstr>Спасибо за просмотр!</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Маневровая работа</dc:title>
  <dc:creator>Latinos || ! Taddeo ! Олег</dc:creator>
  <cp:lastModifiedBy>Latinos || ! Taddeo ! Олег</cp:lastModifiedBy>
  <cp:revision>4</cp:revision>
  <dcterms:created xsi:type="dcterms:W3CDTF">2018-10-25T12:14:00Z</dcterms:created>
  <dcterms:modified xsi:type="dcterms:W3CDTF">2018-10-25T12:41:56Z</dcterms:modified>
</cp:coreProperties>
</file>