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886EC-AA97-44C6-8943-1EC751C27667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7EC8-C39E-4B2A-A409-8951F8976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886EC-AA97-44C6-8943-1EC751C27667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7EC8-C39E-4B2A-A409-8951F8976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886EC-AA97-44C6-8943-1EC751C27667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7EC8-C39E-4B2A-A409-8951F8976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886EC-AA97-44C6-8943-1EC751C27667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7EC8-C39E-4B2A-A409-8951F8976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886EC-AA97-44C6-8943-1EC751C27667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7EC8-C39E-4B2A-A409-8951F8976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886EC-AA97-44C6-8943-1EC751C27667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7EC8-C39E-4B2A-A409-8951F8976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886EC-AA97-44C6-8943-1EC751C27667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7EC8-C39E-4B2A-A409-8951F8976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886EC-AA97-44C6-8943-1EC751C27667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7EC8-C39E-4B2A-A409-8951F8976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886EC-AA97-44C6-8943-1EC751C27667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7EC8-C39E-4B2A-A409-8951F8976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886EC-AA97-44C6-8943-1EC751C27667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7EC8-C39E-4B2A-A409-8951F89764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886EC-AA97-44C6-8943-1EC751C27667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27EC8-C39E-4B2A-A409-8951F8976414}" type="slidenum">
              <a:rPr lang="ru-RU" smtClean="0"/>
              <a:t>‹#›</a:t>
            </a:fld>
            <a:endParaRPr lang="ru-RU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886EC-AA97-44C6-8943-1EC751C27667}" type="datetimeFigureOut">
              <a:rPr lang="ru-RU" smtClean="0"/>
              <a:t>15.10.2017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27EC8-C39E-4B2A-A409-8951F8976414}" type="slidenum">
              <a:rPr lang="ru-RU" smtClean="0"/>
              <a:t>‹#›</a:t>
            </a:fld>
            <a:endParaRPr lang="ru-RU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260648"/>
            <a:ext cx="7981276" cy="2448272"/>
          </a:xfrm>
        </p:spPr>
        <p:txBody>
          <a:bodyPr/>
          <a:lstStyle/>
          <a:p>
            <a:pPr algn="ctr"/>
            <a:r>
              <a:rPr lang="ru-RU" sz="6000" b="1" dirty="0" smtClean="0">
                <a:latin typeface="Garamond" panose="02020404030301010803" pitchFamily="18" charset="0"/>
              </a:rPr>
              <a:t>Прыжок </a:t>
            </a:r>
            <a:r>
              <a:rPr lang="ru-RU" sz="6000" b="1" dirty="0">
                <a:latin typeface="Garamond" panose="02020404030301010803" pitchFamily="18" charset="0"/>
              </a:rPr>
              <a:t>в </a:t>
            </a:r>
            <a:r>
              <a:rPr lang="ru-RU" sz="6000" b="1" dirty="0" smtClean="0">
                <a:latin typeface="Garamond" panose="02020404030301010803" pitchFamily="18" charset="0"/>
              </a:rPr>
              <a:t>длину с места</a:t>
            </a:r>
            <a:endParaRPr lang="ru-RU" sz="6000" dirty="0">
              <a:latin typeface="Garamond" panose="02020404030301010803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92080" y="5373216"/>
            <a:ext cx="3732804" cy="1296144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lang="ru-RU" b="1" dirty="0"/>
              <a:t>Выполнила ученица 4а класса </a:t>
            </a:r>
            <a:endParaRPr lang="ru-RU" b="1" dirty="0" smtClean="0"/>
          </a:p>
          <a:p>
            <a:pPr algn="r"/>
            <a:r>
              <a:rPr lang="ru-RU" b="1" dirty="0" smtClean="0"/>
              <a:t>КОУ </a:t>
            </a:r>
            <a:r>
              <a:rPr lang="ru-RU" b="1" dirty="0"/>
              <a:t>«</a:t>
            </a:r>
            <a:r>
              <a:rPr lang="ru-RU" b="1" dirty="0" err="1"/>
              <a:t>Няганская</a:t>
            </a:r>
            <a:r>
              <a:rPr lang="ru-RU" b="1" dirty="0"/>
              <a:t> </a:t>
            </a:r>
            <a:r>
              <a:rPr lang="ru-RU" b="1" dirty="0" smtClean="0"/>
              <a:t>школа-</a:t>
            </a:r>
            <a:r>
              <a:rPr lang="ru-RU" b="1" dirty="0" err="1" smtClean="0"/>
              <a:t>интернат»ХМАО</a:t>
            </a:r>
            <a:r>
              <a:rPr lang="ru-RU" b="1" dirty="0" smtClean="0"/>
              <a:t>-Югра</a:t>
            </a:r>
            <a:endParaRPr lang="ru-RU" dirty="0"/>
          </a:p>
          <a:p>
            <a:pPr algn="r"/>
            <a:r>
              <a:rPr lang="ru-RU" b="1" dirty="0"/>
              <a:t> </a:t>
            </a:r>
            <a:r>
              <a:rPr lang="ru-RU" b="1" dirty="0" err="1"/>
              <a:t>Овсянкина</a:t>
            </a:r>
            <a:r>
              <a:rPr lang="ru-RU" b="1" dirty="0"/>
              <a:t> Виктория</a:t>
            </a:r>
            <a:endParaRPr lang="ru-RU" dirty="0"/>
          </a:p>
          <a:p>
            <a:r>
              <a:rPr lang="ru-RU" dirty="0" smtClean="0"/>
              <a:t>Соавтор  Козырева Надежда Борисовна учитель физической культуры</a:t>
            </a:r>
            <a:endParaRPr lang="ru-RU" dirty="0"/>
          </a:p>
        </p:txBody>
      </p:sp>
      <p:pic>
        <p:nvPicPr>
          <p:cNvPr id="4" name="Рисунок 3" descr="http://www.kolcovo.ru/SocialSphere/Sport/images/jumps660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852936"/>
            <a:ext cx="4248472" cy="31470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9269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784976" cy="2520280"/>
          </a:xfrm>
        </p:spPr>
        <p:txBody>
          <a:bodyPr>
            <a:normAutofit lnSpcReduction="10000"/>
          </a:bodyPr>
          <a:lstStyle/>
          <a:p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</a:rPr>
              <a:t>Прыжок </a:t>
            </a:r>
            <a:r>
              <a:rPr lang="ru-RU" sz="1400" dirty="0">
                <a:solidFill>
                  <a:schemeClr val="accent6">
                    <a:lumMod val="75000"/>
                  </a:schemeClr>
                </a:solidFill>
              </a:rPr>
              <a:t>в длину  с места </a:t>
            </a:r>
            <a:r>
              <a:rPr lang="ru-RU" sz="1400" dirty="0" smtClean="0"/>
              <a:t>- дисциплина</a:t>
            </a:r>
            <a:r>
              <a:rPr lang="ru-RU" sz="1400" dirty="0"/>
              <a:t> технических видов легкоатлетической программы, относящаяся к горизонтальным прыжкам.</a:t>
            </a:r>
          </a:p>
          <a:p>
            <a:pPr algn="just"/>
            <a:r>
              <a:rPr lang="ru-RU" sz="1400" u="sng" dirty="0"/>
              <a:t>Подготовительные тренировки:</a:t>
            </a:r>
          </a:p>
          <a:p>
            <a:pPr algn="just"/>
            <a:r>
              <a:rPr lang="ru-RU" sz="1400" dirty="0"/>
              <a:t>-Для того чтобы научиться далеко прыгать, нужно подготовить и укрепить мышцы ног, а для этого обязательно проводить разминку. </a:t>
            </a:r>
          </a:p>
          <a:p>
            <a:pPr algn="just"/>
            <a:r>
              <a:rPr lang="ru-RU" sz="1400" dirty="0"/>
              <a:t>-Освоение,  учебного материала  прыжков в длину, основано на естественных навыках-бег и отталкивание. </a:t>
            </a:r>
          </a:p>
          <a:p>
            <a:pPr algn="just"/>
            <a:r>
              <a:rPr lang="ru-RU" sz="1400" dirty="0"/>
              <a:t>-Начинать обучению прыжкам нужно  с беговой подготовки:</a:t>
            </a:r>
          </a:p>
          <a:p>
            <a:pPr algn="just"/>
            <a:endParaRPr lang="ru-RU" dirty="0"/>
          </a:p>
        </p:txBody>
      </p:sp>
      <p:pic>
        <p:nvPicPr>
          <p:cNvPr id="4" name="Рисунок 3" descr="Картинки по запросу картинки специальных беговых упражнений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492896"/>
            <a:ext cx="2292846" cy="16002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758350" y="4114836"/>
            <a:ext cx="15969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/>
              <a:t>семенящий бег</a:t>
            </a:r>
          </a:p>
        </p:txBody>
      </p:sp>
      <p:pic>
        <p:nvPicPr>
          <p:cNvPr id="6" name="Рисунок 5" descr="Похожее изображение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492896"/>
            <a:ext cx="2287513" cy="162194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2771800" y="4124168"/>
            <a:ext cx="31683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бег прыжками с ноги на </a:t>
            </a:r>
            <a:r>
              <a:rPr lang="ru-RU" sz="1400" dirty="0" smtClean="0"/>
              <a:t>ногу</a:t>
            </a:r>
            <a:endParaRPr lang="ru-RU" sz="1400" dirty="0"/>
          </a:p>
        </p:txBody>
      </p:sp>
      <p:pic>
        <p:nvPicPr>
          <p:cNvPr id="8" name="Рисунок 7" descr="Картинки по запросу картинки специальных беговых упражнений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86" b="16592"/>
          <a:stretch/>
        </p:blipFill>
        <p:spPr bwMode="auto">
          <a:xfrm>
            <a:off x="5868144" y="2492897"/>
            <a:ext cx="2448272" cy="163127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Прямоугольник 8"/>
          <p:cNvSpPr/>
          <p:nvPr/>
        </p:nvSpPr>
        <p:spPr>
          <a:xfrm>
            <a:off x="6084168" y="4077072"/>
            <a:ext cx="21602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бег с </a:t>
            </a:r>
            <a:r>
              <a:rPr lang="ru-RU" sz="1400" dirty="0" smtClean="0"/>
              <a:t>ускорением</a:t>
            </a:r>
            <a:endParaRPr lang="ru-RU" dirty="0"/>
          </a:p>
        </p:txBody>
      </p:sp>
      <p:pic>
        <p:nvPicPr>
          <p:cNvPr id="10" name="Рисунок 9" descr="Похожее изображение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242" y="4500563"/>
            <a:ext cx="2520280" cy="1664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Рисунок 10" descr="Картинки по запросу бег с высокого старта картинка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500563"/>
            <a:ext cx="2707010" cy="1664743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Прямоугольник 11"/>
          <p:cNvSpPr/>
          <p:nvPr/>
        </p:nvSpPr>
        <p:spPr>
          <a:xfrm>
            <a:off x="1428242" y="6169290"/>
            <a:ext cx="21788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бег со сменой ритма</a:t>
            </a:r>
            <a:endParaRPr lang="ru-RU" sz="1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967462" y="6173274"/>
            <a:ext cx="223811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/>
              <a:t>бег с высокого </a:t>
            </a:r>
            <a:r>
              <a:rPr lang="ru-RU" sz="1400" dirty="0" smtClean="0"/>
              <a:t>старта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1124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75724"/>
            <a:ext cx="7450987" cy="1385124"/>
          </a:xfrm>
        </p:spPr>
        <p:txBody>
          <a:bodyPr/>
          <a:lstStyle/>
          <a:p>
            <a:pPr algn="ctr"/>
            <a:r>
              <a:rPr lang="ru-RU" b="1" dirty="0"/>
              <a:t>Техника выполнения прыжка в длину с места</a:t>
            </a:r>
            <a:br>
              <a:rPr lang="ru-RU" b="1" dirty="0"/>
            </a:br>
            <a:endParaRPr lang="ru-RU" dirty="0"/>
          </a:p>
        </p:txBody>
      </p:sp>
      <p:pic>
        <p:nvPicPr>
          <p:cNvPr id="4" name="Рисунок 3" descr="Картинки по запросу техника прыжка в длину с мест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28" y="2266949"/>
            <a:ext cx="7721088" cy="34952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2241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76672"/>
            <a:ext cx="8496944" cy="59766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Чтобы прыгать далеко, необходимо освоить теоретические основы техники выполнения этого упражнения, состоящие из основных фаз:</a:t>
            </a:r>
          </a:p>
          <a:p>
            <a:pPr marL="0" lvl="0" indent="0">
              <a:buNone/>
            </a:pPr>
            <a:r>
              <a:rPr lang="ru-RU" b="1" u="sng" dirty="0"/>
              <a:t>Подготовка</a:t>
            </a:r>
          </a:p>
          <a:p>
            <a:pPr marL="0" indent="0">
              <a:buNone/>
            </a:pPr>
            <a:r>
              <a:rPr lang="ru-RU" dirty="0"/>
              <a:t>Подготовка к выполнению прыжков начинается с принятия правильной позы, чтобы осуществить максимально сильный толчок и прыгнуть </a:t>
            </a:r>
            <a:r>
              <a:rPr lang="ru-RU" dirty="0" smtClean="0"/>
              <a:t>далеко.</a:t>
            </a:r>
          </a:p>
          <a:p>
            <a:pPr marL="0" indent="0">
              <a:buNone/>
            </a:pPr>
            <a:r>
              <a:rPr lang="ru-RU" dirty="0" smtClean="0"/>
              <a:t>Для </a:t>
            </a:r>
            <a:r>
              <a:rPr lang="ru-RU" dirty="0"/>
              <a:t>этого необходимо:</a:t>
            </a:r>
          </a:p>
          <a:p>
            <a:pPr lvl="0"/>
            <a:r>
              <a:rPr lang="ru-RU" dirty="0"/>
              <a:t>Встать у линии;</a:t>
            </a:r>
          </a:p>
          <a:p>
            <a:pPr lvl="0"/>
            <a:r>
              <a:rPr lang="ru-RU" dirty="0"/>
              <a:t>Расставить ноги о ширине плеч;</a:t>
            </a:r>
          </a:p>
          <a:p>
            <a:pPr lvl="0"/>
            <a:r>
              <a:rPr lang="ru-RU" dirty="0"/>
              <a:t>Поднять руки вверх с одновременным </a:t>
            </a: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подъемом </a:t>
            </a:r>
            <a:r>
              <a:rPr lang="ru-RU" dirty="0"/>
              <a:t>тела на носки и прогибом поясницы;</a:t>
            </a:r>
          </a:p>
          <a:p>
            <a:pPr lvl="0"/>
            <a:r>
              <a:rPr lang="ru-RU" dirty="0"/>
              <a:t>Затем сделать обратные движения с </a:t>
            </a: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опусканием </a:t>
            </a:r>
            <a:r>
              <a:rPr lang="ru-RU" dirty="0"/>
              <a:t>рук вниз и отвода их назад;</a:t>
            </a:r>
          </a:p>
          <a:p>
            <a:pPr lvl="0"/>
            <a:r>
              <a:rPr lang="ru-RU" dirty="0"/>
              <a:t>Постановка ног должна быть принята </a:t>
            </a: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на </a:t>
            </a:r>
            <a:r>
              <a:rPr lang="ru-RU" dirty="0"/>
              <a:t>всю стопу;</a:t>
            </a:r>
          </a:p>
          <a:p>
            <a:pPr lvl="0"/>
            <a:r>
              <a:rPr lang="ru-RU" dirty="0"/>
              <a:t>Коленные и тазовые суставы сгибаются, а корпус выносится немного вперед.</a:t>
            </a:r>
          </a:p>
          <a:p>
            <a:endParaRPr lang="ru-RU" dirty="0">
              <a:solidFill>
                <a:schemeClr val="accent6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5940151" y="2222169"/>
            <a:ext cx="2952328" cy="3426499"/>
            <a:chOff x="5940151" y="2222169"/>
            <a:chExt cx="2952328" cy="3426499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5652"/>
            <a:stretch/>
          </p:blipFill>
          <p:spPr>
            <a:xfrm flipH="1">
              <a:off x="5940151" y="2222169"/>
              <a:ext cx="2952328" cy="3426499"/>
            </a:xfrm>
            <a:prstGeom prst="rect">
              <a:avLst/>
            </a:prstGeom>
          </p:spPr>
        </p:pic>
        <p:sp>
          <p:nvSpPr>
            <p:cNvPr id="6" name="Прямоугольник 5"/>
            <p:cNvSpPr/>
            <p:nvPr/>
          </p:nvSpPr>
          <p:spPr>
            <a:xfrm>
              <a:off x="5940151" y="4077072"/>
              <a:ext cx="288033" cy="157159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786778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2592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u="sng" dirty="0"/>
              <a:t>Отталкивание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Эта фаза прыжка осуществляется двумя ногами.</a:t>
            </a:r>
            <a:br>
              <a:rPr lang="ru-RU" b="1" dirty="0"/>
            </a:br>
            <a:r>
              <a:rPr lang="ru-RU" dirty="0"/>
              <a:t>Она начинается во время распрямления тазобедренных суставов при одновременном резком выбросе рук вперед. </a:t>
            </a:r>
            <a:br>
              <a:rPr lang="ru-RU" dirty="0"/>
            </a:br>
            <a:r>
              <a:rPr lang="ru-RU" dirty="0"/>
              <a:t>Завершает фазу отталкивания разгибание коленных суставов при резком отрыве ступней от поверхности. </a:t>
            </a:r>
            <a:br>
              <a:rPr lang="ru-RU" dirty="0"/>
            </a:br>
            <a:r>
              <a:rPr lang="ru-RU" dirty="0"/>
              <a:t>Для того чтобы прыгнуть далеко, нужно оттолкнуться резко.</a:t>
            </a:r>
            <a:br>
              <a:rPr lang="ru-RU" dirty="0"/>
            </a:br>
            <a:endParaRPr lang="ru-RU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3454402" y="2996952"/>
            <a:ext cx="4464495" cy="3507867"/>
            <a:chOff x="3419872" y="2780928"/>
            <a:chExt cx="4464495" cy="3507867"/>
          </a:xfrm>
        </p:grpSpPr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860" b="9720"/>
            <a:stretch/>
          </p:blipFill>
          <p:spPr>
            <a:xfrm>
              <a:off x="3419872" y="2780928"/>
              <a:ext cx="4464495" cy="3507867"/>
            </a:xfrm>
            <a:prstGeom prst="rect">
              <a:avLst/>
            </a:prstGeom>
          </p:spPr>
        </p:pic>
        <p:sp>
          <p:nvSpPr>
            <p:cNvPr id="8" name="Прямоугольник 7"/>
            <p:cNvSpPr/>
            <p:nvPr/>
          </p:nvSpPr>
          <p:spPr>
            <a:xfrm>
              <a:off x="3419872" y="3861048"/>
              <a:ext cx="432048" cy="792088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903335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9783"/>
          <a:stretch/>
        </p:blipFill>
        <p:spPr>
          <a:xfrm>
            <a:off x="5508104" y="260648"/>
            <a:ext cx="3319809" cy="3515714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692696"/>
            <a:ext cx="8208912" cy="590465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u="sng" dirty="0" smtClean="0"/>
              <a:t>Полет </a:t>
            </a:r>
            <a:r>
              <a:rPr lang="ru-RU" b="1" u="sng" dirty="0"/>
              <a:t>и приземление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После отталкивания прыгун </a:t>
            </a:r>
            <a:endParaRPr lang="ru-RU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вытягивает </a:t>
            </a:r>
            <a:r>
              <a:rPr lang="ru-RU" dirty="0"/>
              <a:t>свое тело в струну. </a:t>
            </a:r>
            <a:endParaRPr lang="ru-RU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Затем </a:t>
            </a:r>
            <a:r>
              <a:rPr lang="ru-RU" dirty="0"/>
              <a:t>во время полета он сгибает ноги </a:t>
            </a:r>
            <a:endParaRPr lang="ru-RU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в </a:t>
            </a:r>
            <a:r>
              <a:rPr lang="ru-RU" dirty="0"/>
              <a:t>коленях, подтягивая их к груди.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В конце стадии полета руки должны </a:t>
            </a:r>
            <a:endParaRPr lang="ru-RU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опуститься </a:t>
            </a:r>
            <a:r>
              <a:rPr lang="ru-RU" dirty="0"/>
              <a:t>вниз, а стопы должны </a:t>
            </a:r>
            <a:endParaRPr lang="ru-RU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выноситься </a:t>
            </a:r>
            <a:r>
              <a:rPr lang="ru-RU" dirty="0"/>
              <a:t>вперед.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В момент касания ног земли, </a:t>
            </a:r>
            <a:endParaRPr lang="ru-RU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для </a:t>
            </a:r>
            <a:r>
              <a:rPr lang="ru-RU" dirty="0"/>
              <a:t>сохранения равновесия, руки </a:t>
            </a:r>
            <a:endParaRPr lang="ru-RU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необходимо </a:t>
            </a:r>
            <a:r>
              <a:rPr lang="ru-RU" dirty="0"/>
              <a:t>вывести вперед, ноги согнуть </a:t>
            </a:r>
            <a:endParaRPr lang="ru-RU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в </a:t>
            </a:r>
            <a:r>
              <a:rPr lang="ru-RU" dirty="0"/>
              <a:t>коленных суставах и осуществить упругое приземление</a:t>
            </a:r>
            <a:r>
              <a:rPr lang="ru-RU" dirty="0" smtClean="0"/>
              <a:t>.</a:t>
            </a:r>
            <a:endParaRPr lang="ru-RU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Для успешного усвоения  нужно отработать в яме с песком каждую фазу прыжка по отдельности, а затем соединить все отработанные элементы движения в полноценный комплекс прыжка.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Запомните:</a:t>
            </a:r>
            <a:endParaRPr lang="ru-RU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/>
              <a:t>Приземление на прямые ноги не допустимо, вы травмируете свои колени.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5065213"/>
      </p:ext>
    </p:extLst>
  </p:cSld>
  <p:clrMapOvr>
    <a:masterClrMapping/>
  </p:clrMapOvr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TM01972873[[fn=Лето]]</Template>
  <TotalTime>64</TotalTime>
  <Words>264</Words>
  <Application>Microsoft Office PowerPoint</Application>
  <PresentationFormat>Экран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Summer</vt:lpstr>
      <vt:lpstr>Прыжок в длину с места</vt:lpstr>
      <vt:lpstr>Презентация PowerPoint</vt:lpstr>
      <vt:lpstr>Техника выполнения прыжка в длину с места </vt:lpstr>
      <vt:lpstr>Презентация PowerPoint</vt:lpstr>
      <vt:lpstr>Презентация PowerPoint</vt:lpstr>
      <vt:lpstr>Презентация PowerPoint</vt:lpstr>
    </vt:vector>
  </TitlesOfParts>
  <Company>Группа Е4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Прыжок в длину с места</dc:title>
  <dc:creator>Надежда</dc:creator>
  <cp:lastModifiedBy>Надежда</cp:lastModifiedBy>
  <cp:revision>8</cp:revision>
  <dcterms:created xsi:type="dcterms:W3CDTF">2017-07-15T12:16:44Z</dcterms:created>
  <dcterms:modified xsi:type="dcterms:W3CDTF">2017-10-15T14:12:39Z</dcterms:modified>
</cp:coreProperties>
</file>