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83" r:id="rId8"/>
    <p:sldId id="284" r:id="rId9"/>
    <p:sldId id="285" r:id="rId10"/>
    <p:sldId id="261" r:id="rId11"/>
    <p:sldId id="262" r:id="rId12"/>
    <p:sldId id="263" r:id="rId13"/>
    <p:sldId id="264" r:id="rId14"/>
    <p:sldId id="274" r:id="rId15"/>
    <p:sldId id="265" r:id="rId16"/>
    <p:sldId id="267" r:id="rId17"/>
    <p:sldId id="268" r:id="rId18"/>
    <p:sldId id="275" r:id="rId19"/>
    <p:sldId id="276" r:id="rId20"/>
    <p:sldId id="269" r:id="rId21"/>
    <p:sldId id="277" r:id="rId22"/>
    <p:sldId id="278" r:id="rId23"/>
    <p:sldId id="279" r:id="rId24"/>
    <p:sldId id="280" r:id="rId25"/>
    <p:sldId id="281" r:id="rId26"/>
    <p:sldId id="270" r:id="rId27"/>
    <p:sldId id="27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су" initials="А" lastIdx="1" clrIdx="0">
    <p:extLst>
      <p:ext uri="{19B8F6BF-5375-455C-9EA6-DF929625EA0E}">
        <p15:presenceInfo xmlns:p15="http://schemas.microsoft.com/office/powerpoint/2012/main" userId="Алсу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2" y="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64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06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5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0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7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1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4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69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5616624" cy="244827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ТВОРЧЕСКИЙ ПРОЕКТ «ВИТРАЖНАЯ СКАЗКА»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8063" y="4149080"/>
            <a:ext cx="36857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 проекта: Басов А.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Руководитель педагог дополнительного образования: Мустафина А.Д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1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40966"/>
          </a:xfrm>
        </p:spPr>
        <p:txBody>
          <a:bodyPr/>
          <a:lstStyle/>
          <a:p>
            <a:r>
              <a:rPr lang="ru-RU" dirty="0"/>
              <a:t>Алгоритм выполнения витража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07E9B5C-C68B-44B9-B023-06936A782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01614"/>
            <a:ext cx="6561777" cy="4839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1. Выполнить эскиз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2. Обезжирить поверхность стекла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3. Поместить стекло в горизонтальное положение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4. Положить эскиз под стекло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5. Выполнить контур рисунка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6. Подготовить краски для росписи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7. Выполнить работу витражными красками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8. Оформит работу в рамку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5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Материалы для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5063" y="1412776"/>
            <a:ext cx="2232250" cy="483562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стекло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витражные краски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контур по стеклу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салфетки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рамка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5" y="1379948"/>
            <a:ext cx="3456384" cy="5337084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7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Техника безопасности при работе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772816"/>
            <a:ext cx="6347714" cy="4268547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Правила безопасности при работе со стеклом: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Быть внимательным и аккуратным при работе со стеклом. 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Правила техники безопасности при работе с витражными красками: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1. Работать с витражными красками, следует только в хорошо проветриваемом помещении. Проветривать помещение до и после работы.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3. Работать на столе, покрытой газетой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4. После работы убрать краску , убедившись в том, что их упаковка герметично закрыта.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5. При попадании краски на кожу очистить руки при помощи ватного тампона, пропитанного растительным маслом, а затем тщательно вымыть водой с мылом.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89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16024"/>
            <a:ext cx="6500112" cy="1714376"/>
          </a:xfrm>
        </p:spPr>
        <p:txBody>
          <a:bodyPr>
            <a:normAutofit/>
          </a:bodyPr>
          <a:lstStyle/>
          <a:p>
            <a:r>
              <a:rPr lang="ru-RU" dirty="0"/>
              <a:t>Технология изготовления работы в технике витраж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484784"/>
            <a:ext cx="8291263" cy="91583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Подготовка рамки для витража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7" y="2989298"/>
            <a:ext cx="2736305" cy="3503278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85121"/>
            <a:ext cx="3273828" cy="4365104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283968" cy="3212976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43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D5E1B-7B1A-4BD3-91B1-E83A76AA9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Обезжиривание стекла салфеткой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ACB90F3-16C4-45BC-B90E-4689B5C45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28" y="1930400"/>
            <a:ext cx="3568500" cy="4758001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8662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Выполнение эскиза рисунка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2644" y="1695849"/>
            <a:ext cx="3953572" cy="4901504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7462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417760" cy="1386153"/>
          </a:xfrm>
        </p:spPr>
        <p:txBody>
          <a:bodyPr/>
          <a:lstStyle/>
          <a:p>
            <a:r>
              <a:rPr lang="ru-RU" dirty="0"/>
              <a:t>Нанесение контура на стекло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00000">
            <a:off x="2867035" y="1340767"/>
            <a:ext cx="3942439" cy="5256585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069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332656"/>
            <a:ext cx="6633784" cy="1597744"/>
          </a:xfrm>
        </p:spPr>
        <p:txBody>
          <a:bodyPr>
            <a:normAutofit/>
          </a:bodyPr>
          <a:lstStyle/>
          <a:p>
            <a:r>
              <a:rPr lang="ru-RU" dirty="0"/>
              <a:t>Роспись панно витражными красками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A9CD0E1-B7C3-4864-8CD4-63ABF8C2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704" y="1599836"/>
            <a:ext cx="4104456" cy="4896545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6019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8DE6004-011B-4414-A4CA-7DCC1CD5AE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" y="872716"/>
            <a:ext cx="4320481" cy="3240360"/>
          </a:xfrm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C346D40-1343-46D7-B67B-7B340ECAA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97773" y="2888941"/>
            <a:ext cx="4320480" cy="3240360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9261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117E59-4589-4096-9075-12D4D21054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518" y="1025733"/>
            <a:ext cx="4392488" cy="3294365"/>
          </a:xfrm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4C7F3F5-07F2-411C-8741-6BF2C6BB0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04864"/>
            <a:ext cx="3570187" cy="3672408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4221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ОБОСНОВАНИЕ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Люди издавна стремились украсить свои жилища, создать ощущение уютного и гостеприимного дома, передать каждой вещи в доме тепло домашнего очага и духа семьи . И если у вас есть настроение привнести некую неповторимость, то ее можно активно использовать в оформлении дизайна интерьера в технике «витражная роспись».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наше время очень популярны витражные вставки для мебели, потолков, посуды, люстр ,ваз для цветов и многое другое. Моя идея расписывать панно, сюжетные картины показались мне оригинальными, так как, прежде всего они выполнены своими руками. И это настолько и легко и привлекательно, что порадует любого желающего творить прекрасное!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4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Готовые картины</a:t>
            </a:r>
          </a:p>
        </p:txBody>
      </p:sp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E479FD6A-3374-4FA6-AFC1-5AB6C147F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4176464" cy="4992556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31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35CC567-D984-4130-B666-6BBD219EBE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116" y="866307"/>
            <a:ext cx="4269209" cy="3201906"/>
          </a:xfrm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D846696-C2BF-482F-AD6F-1F2870811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3808181" y="3034838"/>
            <a:ext cx="4370222" cy="3277666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768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B4480DF-6A47-4E5C-8070-A3C9B5FBB3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16533" y="1011487"/>
            <a:ext cx="6775747" cy="5081809"/>
          </a:xfrm>
          <a:effectLst>
            <a:glow rad="228600">
              <a:srgbClr val="7030A0">
                <a:alpha val="40000"/>
              </a:srgb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A5CB0-3877-4452-A382-AB5A4B6855A2}"/>
              </a:ext>
            </a:extLst>
          </p:cNvPr>
          <p:cNvSpPr txBox="1"/>
          <p:nvPr/>
        </p:nvSpPr>
        <p:spPr>
          <a:xfrm>
            <a:off x="316532" y="45522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Картина «Влюбленные»</a:t>
            </a:r>
          </a:p>
        </p:txBody>
      </p:sp>
    </p:spTree>
    <p:extLst>
      <p:ext uri="{BB962C8B-B14F-4D97-AF65-F5344CB8AC3E}">
        <p14:creationId xmlns:p14="http://schemas.microsoft.com/office/powerpoint/2010/main" val="40832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8DBDC-AE99-4329-B6F1-8F07AB82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09600"/>
            <a:ext cx="6201736" cy="73116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Картина «Париж»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90F735-2090-4DC7-BF28-044024E11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124744"/>
            <a:ext cx="4608511" cy="5184576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4729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18980-9D57-4C4A-88D8-D143A2B5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5" y="188640"/>
            <a:ext cx="6489769" cy="1741760"/>
          </a:xfrm>
        </p:spPr>
        <p:txBody>
          <a:bodyPr>
            <a:normAutofit/>
          </a:bodyPr>
          <a:lstStyle/>
          <a:p>
            <a:r>
              <a:rPr lang="ru-RU" dirty="0"/>
              <a:t>Оформление школы работами воспитанника Басова Александра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7909E0F-40DA-4D8B-9A66-9C03252CF7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930400"/>
            <a:ext cx="6840760" cy="4764952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462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0A1382-CECA-4A88-8E79-78413247D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171"/>
            <a:ext cx="6605396" cy="5965657"/>
          </a:xfr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5789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Экономическое обоснование проекта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127629"/>
              </p:ext>
            </p:extLst>
          </p:nvPr>
        </p:nvGraphicFramePr>
        <p:xfrm>
          <a:off x="609599" y="1844824"/>
          <a:ext cx="6348412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9489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Цена (общие затраты)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Затрачено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Сумма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447">
                <a:tc>
                  <a:txBody>
                    <a:bodyPr/>
                    <a:lstStyle/>
                    <a:p>
                      <a:r>
                        <a:rPr lang="ru-RU" dirty="0"/>
                        <a:t>Стекло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100%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280">
                <a:tc>
                  <a:txBody>
                    <a:bodyPr/>
                    <a:lstStyle/>
                    <a:p>
                      <a:r>
                        <a:rPr lang="ru-RU" dirty="0"/>
                        <a:t>Салфетки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50%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280">
                <a:tc>
                  <a:txBody>
                    <a:bodyPr/>
                    <a:lstStyle/>
                    <a:p>
                      <a:r>
                        <a:rPr lang="ru-RU" dirty="0"/>
                        <a:t>Зубочистки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50%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280">
                <a:tc>
                  <a:txBody>
                    <a:bodyPr/>
                    <a:lstStyle/>
                    <a:p>
                      <a:r>
                        <a:rPr lang="ru-RU" dirty="0"/>
                        <a:t>Краски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640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100%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640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280">
                <a:tc>
                  <a:txBody>
                    <a:bodyPr/>
                    <a:lstStyle/>
                    <a:p>
                      <a:r>
                        <a:rPr lang="ru-RU" dirty="0"/>
                        <a:t>Работа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300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300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280">
                <a:tc>
                  <a:txBody>
                    <a:bodyPr/>
                    <a:lstStyle/>
                    <a:p>
                      <a:r>
                        <a:rPr lang="ru-RU" dirty="0"/>
                        <a:t>Всего</a:t>
                      </a:r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0538" marR="70538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1070</a:t>
                      </a:r>
                    </a:p>
                  </a:txBody>
                  <a:tcPr marL="70538" marR="7053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3" y="501317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Экологическая составляющая проекта – данные работы выполняются из экологически чистых материалов, которые не загрязняют окружающую среду.</a:t>
            </a:r>
          </a:p>
        </p:txBody>
      </p:sp>
    </p:spTree>
    <p:extLst>
      <p:ext uri="{BB962C8B-B14F-4D97-AF65-F5344CB8AC3E}">
        <p14:creationId xmlns:p14="http://schemas.microsoft.com/office/powerpoint/2010/main" val="42735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175"/>
            <a:ext cx="6561776" cy="1040585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268760"/>
            <a:ext cx="3168352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Выполненные работы получились очень яркие, красивые и оригинальные, т.к. сделана  с любовью. Данная техника, как и любой другой вид декоративного творчества, развивает художественный вкус и умение, воспитывает терпение, приучает к аккуратности, обогащает наш внутренний мир и приносит истинное удовольствие от </a:t>
            </a:r>
            <a:r>
              <a:rPr lang="ru-RU" dirty="0"/>
              <a:t>выполненной работы.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E1ED6D-404E-43F3-95CD-8C8F9187D7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9557" y="1897064"/>
            <a:ext cx="5577089" cy="3888433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6996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259" y="297591"/>
            <a:ext cx="8339541" cy="1259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Цель проекта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разработать и выполнить работу в технике витраж.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7259" y="1196752"/>
            <a:ext cx="8315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Задачи проекта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изучить историю витража и требования, предъявляемые к изделиям в данной технике;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изучить технику росписи по стеклу; 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выполнить работу в технике витраж украсить стены школы креативными работами.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3573016"/>
            <a:ext cx="5760639" cy="3044179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6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556792"/>
            <a:ext cx="6347714" cy="44845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1. Изучение истории появления витража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2. Выработка алгоритма выполнения проекта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3. Материалы для работы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4. Техника безопасности при работе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5. Технология изготовления работы в технике витраж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6. Экономическое обоснование проекта и его экологическая составляющая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7. Заключительный этап: оформление и представление проекта.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2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37921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Немного из истории витража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75644"/>
            <a:ext cx="4537818" cy="48056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Витраж - старинный вид искусства, родившийся тогда, когда человечество научилось изготавливать цветное стекло. Впервые витражи появились в католических храмах, в первом тысячелетии. Стекло было не совсем прозрачным. Один из самых первых и известных витражей был обнаружен в монастыре Святого Павла в Англии.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7340" y="3975616"/>
            <a:ext cx="2020006" cy="2760263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3975617"/>
            <a:ext cx="1838582" cy="2760263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121" y="495311"/>
            <a:ext cx="3620005" cy="3340938"/>
          </a:xfrm>
          <a:prstGeom prst="rect">
            <a:avLst/>
          </a:prstGeom>
          <a:effectLst>
            <a:glow rad="101600">
              <a:srgbClr val="7030A0">
                <a:alpha val="60000"/>
              </a:srgb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3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1A15A616-DFC0-45EE-BD5B-346CC2DDB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514925"/>
            <a:ext cx="3096344" cy="5885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Русскому витражу насчитывается не более 100 лет. Это столетие приходится на 10-11 века, так как после Октябрьской революции и производство витражей полностью прекратилось, в тот период цветное художественное стекло считалось ненужным предметом роскоши. Сейчас этот промысел успешно возродился во многих российских городах. В настоящее время витраж обрел новую жизнь: он украшает общественные здания         ( окна, двери, интерьерные перегородки), изменяя их облик.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332612-7942-412A-A1E3-432E4B709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20888"/>
            <a:ext cx="3594750" cy="1648248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21913B6-F2CB-4FFE-BE81-FE5D1000C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10361E-5BDF-4D88-A73B-8D656C96A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5" y="874363"/>
            <a:ext cx="3587176" cy="5526437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0824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97830B-A03A-4B0C-A13D-C25DB5FDCD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2" y="116632"/>
            <a:ext cx="2683920" cy="460851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D6F6A7-063C-436A-8899-BBF1CCD41B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22" y="2276872"/>
            <a:ext cx="3304339" cy="440268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DD92A7-E1B1-42D3-AD94-1FB09FD28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89" y="548680"/>
            <a:ext cx="2702445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8C950-159B-4308-9EC7-B7826639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92621"/>
            <a:ext cx="7924802" cy="624017"/>
          </a:xfrm>
        </p:spPr>
        <p:txBody>
          <a:bodyPr>
            <a:normAutofit/>
          </a:bodyPr>
          <a:lstStyle/>
          <a:p>
            <a:r>
              <a:rPr lang="ru-RU" sz="3200" dirty="0"/>
              <a:t>СТИЛИ ВИТРАЖА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948319-2776-4DBE-8DFE-7B4E089B2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157683"/>
            <a:ext cx="2736304" cy="2551237"/>
          </a:xfrm>
          <a:effectLst>
            <a:glow rad="228600">
              <a:srgbClr val="7030A0">
                <a:alpha val="40000"/>
              </a:srgbClr>
            </a:glow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D5CB513-9E78-4D8D-B03D-09A1287E3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2" y="692696"/>
            <a:ext cx="4896544" cy="597268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Романские витражи                           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Возникли в одиннадцатом веке и были актуальны еще целое столетие. Именно они стали первыми классическими витражами, в которых картинка складывалась из кусочков цветного стекла и профиля из металла.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Готические витражи                              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Берет свое начало в 1144 году. Аббат Сергий во время постройки церкви в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</a:rPr>
              <a:t>СенДени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заполнил окна несколькими вертикальными медальонами. Главным отличием от романского стиля в данной композиции было то, что в каждом медальоне раскрывался важный момент истории.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Витражи эпохи Ренессанса                    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Новую волну в культуре, в том числе и архитектурной, спровоцировали такие ужасные события, как война и эпидемия чумы. Уже к пятнадцатому веку люди перестали ставить церковь на первое место и перешли к светскому образу жизни. Это очень повлияло на дальнейшее развитие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витражей.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A749B3-264F-4017-92B2-54E73E9A7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12" y="2804468"/>
            <a:ext cx="3995982" cy="2004713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635F8B-0A04-4B2E-ABBA-8AC8ED921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4924654"/>
            <a:ext cx="3995982" cy="1849077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117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A952D01-EC05-43AC-B01D-73A76D514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60648"/>
            <a:ext cx="3962401" cy="633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Витражи Высокого Ренессанса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До шестнадцатого века мастера изготавливали витражи по классической схеме, пока не появились такие мастера, как Рафаэль, Леонардо да Винчи, Микеланджело. Именно они оказали большое влияние на мировую культуру, в том числе и на историю искусства витража в России.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История возникновения витража в России.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Российских витражей не существовало вплоть до девятнадцатого века. Только обеспеченные люди могли наслаждаться привезенными из-за границы шедеврами. Все дело в том, что отечественные храмы и соборы не предусматривали витражей, да и культура в целом не нуждалась в таком виде искусства. Появились они и сразу же завоевали популярность благодаря работам европейских мастеров.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3302C0-5614-4D66-A791-77269F80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5" y="116633"/>
            <a:ext cx="4178049" cy="3157536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BF9862-5EBA-4032-935E-3E78DE456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5" y="3427988"/>
            <a:ext cx="4466082" cy="3157536"/>
          </a:xfrm>
          <a:prstGeom prst="rect">
            <a:avLst/>
          </a:prstGeom>
          <a:effectLst>
            <a:glow rad="228600">
              <a:srgbClr val="7030A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5042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9|2.3|3.4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5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3.5|3.4|0.6|3.1|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1.3|8.1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2|3.1|2.9|2.8|3.2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|2.5|2.3|3.5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639</TotalTime>
  <Words>910</Words>
  <Application>Microsoft Office PowerPoint</Application>
  <PresentationFormat>Экран (4:3)</PresentationFormat>
  <Paragraphs>96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Times New Roman</vt:lpstr>
      <vt:lpstr>Trebuchet MS</vt:lpstr>
      <vt:lpstr>Wingdings 3</vt:lpstr>
      <vt:lpstr>Аспект</vt:lpstr>
      <vt:lpstr>ТВОРЧЕСКИЙ ПРОЕКТ «ВИТРАЖНАЯ СКАЗКА»</vt:lpstr>
      <vt:lpstr>ОБОСНОВАНИЕ ПРОЕКТА</vt:lpstr>
      <vt:lpstr>Презентация PowerPoint</vt:lpstr>
      <vt:lpstr>Этапы реализации проекта</vt:lpstr>
      <vt:lpstr>Немного из истории витража</vt:lpstr>
      <vt:lpstr>Презентация PowerPoint</vt:lpstr>
      <vt:lpstr>Презентация PowerPoint</vt:lpstr>
      <vt:lpstr>СТИЛИ ВИТРАЖА</vt:lpstr>
      <vt:lpstr>Презентация PowerPoint</vt:lpstr>
      <vt:lpstr>Алгоритм выполнения витража</vt:lpstr>
      <vt:lpstr>Материалы для работы</vt:lpstr>
      <vt:lpstr>Техника безопасности при работе</vt:lpstr>
      <vt:lpstr>Технология изготовления работы в технике витраж</vt:lpstr>
      <vt:lpstr>Обезжиривание стекла салфеткой</vt:lpstr>
      <vt:lpstr>Выполнение эскиза рисунка</vt:lpstr>
      <vt:lpstr>Нанесение контура на стекло</vt:lpstr>
      <vt:lpstr>Роспись панно витражными красками</vt:lpstr>
      <vt:lpstr>Презентация PowerPoint</vt:lpstr>
      <vt:lpstr>Презентация PowerPoint</vt:lpstr>
      <vt:lpstr>Готовые картины</vt:lpstr>
      <vt:lpstr>Презентация PowerPoint</vt:lpstr>
      <vt:lpstr>Презентация PowerPoint</vt:lpstr>
      <vt:lpstr>Картина «Париж»</vt:lpstr>
      <vt:lpstr>Оформление школы работами воспитанника Басова Александра</vt:lpstr>
      <vt:lpstr>Презентация PowerPoint</vt:lpstr>
      <vt:lpstr>Экономическое обоснование проекта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 ПО ТЕХНОЛОГИИ</dc:title>
  <dc:creator>Администратор</dc:creator>
  <cp:lastModifiedBy>Алсу</cp:lastModifiedBy>
  <cp:revision>47</cp:revision>
  <dcterms:created xsi:type="dcterms:W3CDTF">2016-12-08T23:29:16Z</dcterms:created>
  <dcterms:modified xsi:type="dcterms:W3CDTF">2020-06-02T18:01:53Z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707723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