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1" r:id="rId4"/>
    <p:sldId id="262" r:id="rId5"/>
    <p:sldId id="259" r:id="rId6"/>
    <p:sldId id="258" r:id="rId7"/>
    <p:sldId id="260" r:id="rId8"/>
    <p:sldId id="264" r:id="rId9"/>
    <p:sldId id="265" r:id="rId10"/>
    <p:sldId id="277" r:id="rId11"/>
    <p:sldId id="276" r:id="rId12"/>
    <p:sldId id="266" r:id="rId13"/>
    <p:sldId id="275" r:id="rId14"/>
    <p:sldId id="267" r:id="rId15"/>
    <p:sldId id="268" r:id="rId16"/>
    <p:sldId id="273" r:id="rId17"/>
    <p:sldId id="270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spPr>
              <a:solidFill>
                <a:srgbClr val="002060"/>
              </a:solidFill>
            </c:spPr>
          </c:dPt>
          <c:cat>
            <c:strRef>
              <c:f>Лист1!$A$2:$A$5</c:f>
              <c:strCache>
                <c:ptCount val="2"/>
                <c:pt idx="0">
                  <c:v>Правильно питаются</c:v>
                </c:pt>
                <c:pt idx="1">
                  <c:v>Неправильно питаются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81</c:v>
                </c:pt>
              </c:numCache>
            </c:numRef>
          </c:val>
        </c:ser>
        <c:shape val="cylinder"/>
        <c:axId val="73398912"/>
        <c:axId val="73404800"/>
        <c:axId val="0"/>
      </c:bar3DChart>
      <c:catAx>
        <c:axId val="73398912"/>
        <c:scaling>
          <c:orientation val="minMax"/>
        </c:scaling>
        <c:delete val="1"/>
        <c:axPos val="b"/>
        <c:tickLblPos val="nextTo"/>
        <c:crossAx val="73404800"/>
        <c:crosses val="autoZero"/>
        <c:auto val="1"/>
        <c:lblAlgn val="ctr"/>
        <c:lblOffset val="100"/>
      </c:catAx>
      <c:valAx>
        <c:axId val="73404800"/>
        <c:scaling>
          <c:orientation val="minMax"/>
        </c:scaling>
        <c:axPos val="l"/>
        <c:majorGridlines/>
        <c:numFmt formatCode="General" sourceLinked="1"/>
        <c:tickLblPos val="nextTo"/>
        <c:crossAx val="73398912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spPr>
              <a:solidFill>
                <a:srgbClr val="002060"/>
              </a:solidFill>
            </c:spPr>
          </c:dPt>
          <c:cat>
            <c:strRef>
              <c:f>Лист1!$A$2:$A$5</c:f>
              <c:strCache>
                <c:ptCount val="2"/>
                <c:pt idx="0">
                  <c:v>Правильно питаются</c:v>
                </c:pt>
                <c:pt idx="1">
                  <c:v>Неправильно питаются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</c:ser>
        <c:shape val="cylinder"/>
        <c:axId val="73451008"/>
        <c:axId val="73452544"/>
        <c:axId val="0"/>
      </c:bar3DChart>
      <c:catAx>
        <c:axId val="73451008"/>
        <c:scaling>
          <c:orientation val="minMax"/>
        </c:scaling>
        <c:delete val="1"/>
        <c:axPos val="b"/>
        <c:tickLblPos val="nextTo"/>
        <c:crossAx val="73452544"/>
        <c:crosses val="autoZero"/>
        <c:auto val="1"/>
        <c:lblAlgn val="ctr"/>
        <c:lblOffset val="100"/>
      </c:catAx>
      <c:valAx>
        <c:axId val="73452544"/>
        <c:scaling>
          <c:orientation val="minMax"/>
        </c:scaling>
        <c:axPos val="l"/>
        <c:majorGridlines/>
        <c:numFmt formatCode="General" sourceLinked="1"/>
        <c:tickLblPos val="nextTo"/>
        <c:crossAx val="73451008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64F56-31D6-41A3-8167-89772E2AE1B9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C28E-3FC2-4624-AE66-67ED51324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1C28E-3FC2-4624-AE66-67ED51324EE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A535-B221-484F-AEDB-8CA5E0A316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98C-4220-4396-920D-95066025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A535-B221-484F-AEDB-8CA5E0A316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98C-4220-4396-920D-95066025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A535-B221-484F-AEDB-8CA5E0A316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98C-4220-4396-920D-95066025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A535-B221-484F-AEDB-8CA5E0A316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98C-4220-4396-920D-95066025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A535-B221-484F-AEDB-8CA5E0A316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98C-4220-4396-920D-95066025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A535-B221-484F-AEDB-8CA5E0A316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98C-4220-4396-920D-95066025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A535-B221-484F-AEDB-8CA5E0A316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98C-4220-4396-920D-95066025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A535-B221-484F-AEDB-8CA5E0A316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98C-4220-4396-920D-95066025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A535-B221-484F-AEDB-8CA5E0A316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98C-4220-4396-920D-95066025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A535-B221-484F-AEDB-8CA5E0A316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98C-4220-4396-920D-95066025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A535-B221-484F-AEDB-8CA5E0A316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8EA98C-4220-4396-920D-950660257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2DA535-B221-484F-AEDB-8CA5E0A316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8EA98C-4220-4396-920D-9506602570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1000108"/>
            <a:ext cx="7406640" cy="200026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Arno Pro Display" pitchFamily="18" charset="0"/>
              </a:rPr>
              <a:t>Северная ягода в лукошке здоровья</a:t>
            </a:r>
            <a:endParaRPr lang="ru-RU" sz="5400" b="1" dirty="0">
              <a:latin typeface="Arno Pro Display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71802" y="3786190"/>
            <a:ext cx="5214974" cy="2071702"/>
          </a:xfrm>
        </p:spPr>
        <p:txBody>
          <a:bodyPr>
            <a:noAutofit/>
          </a:bodyPr>
          <a:lstStyle/>
          <a:p>
            <a:pPr lvl="1"/>
            <a:r>
              <a:rPr lang="ru-RU" b="1" dirty="0" smtClean="0">
                <a:latin typeface="Arno Pro Light Display" pitchFamily="18" charset="0"/>
              </a:rPr>
              <a:t>Творческий проект </a:t>
            </a:r>
            <a:endParaRPr lang="ru-RU" b="1" dirty="0" smtClean="0">
              <a:latin typeface="Arno Pro Light Display" pitchFamily="18" charset="0"/>
            </a:endParaRPr>
          </a:p>
          <a:p>
            <a:pPr lvl="1"/>
            <a:r>
              <a:rPr lang="ru-RU" b="1" dirty="0" smtClean="0">
                <a:latin typeface="Arno Pro Light Display" pitchFamily="18" charset="0"/>
              </a:rPr>
              <a:t>ученика </a:t>
            </a:r>
            <a:r>
              <a:rPr lang="ru-RU" b="1" dirty="0" smtClean="0">
                <a:latin typeface="Arno Pro Light Display" pitchFamily="18" charset="0"/>
              </a:rPr>
              <a:t>1 </a:t>
            </a:r>
            <a:r>
              <a:rPr lang="ru-RU" b="1" dirty="0" smtClean="0">
                <a:latin typeface="Arno Pro Light Display" pitchFamily="18" charset="0"/>
              </a:rPr>
              <a:t>класса «А»</a:t>
            </a:r>
          </a:p>
          <a:p>
            <a:pPr lvl="1"/>
            <a:r>
              <a:rPr lang="ru-RU" b="1" dirty="0" smtClean="0">
                <a:latin typeface="Arno Pro Light Display" pitchFamily="18" charset="0"/>
              </a:rPr>
              <a:t>		МОУ «СОШ» № «7</a:t>
            </a:r>
            <a:r>
              <a:rPr lang="ru-RU" b="1" dirty="0" smtClean="0">
                <a:latin typeface="Arno Pro Light Display" pitchFamily="18" charset="0"/>
              </a:rPr>
              <a:t>»</a:t>
            </a:r>
          </a:p>
          <a:p>
            <a:pPr lvl="1"/>
            <a:r>
              <a:rPr lang="ru-RU" b="1" dirty="0" smtClean="0">
                <a:latin typeface="Arno Pro Light Display" pitchFamily="18" charset="0"/>
              </a:rPr>
              <a:t>Петров  Макар</a:t>
            </a:r>
            <a:endParaRPr lang="ru-RU" b="1" dirty="0" smtClean="0">
              <a:latin typeface="Arno Pro Light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5479" b="5479"/>
          <a:stretch>
            <a:fillRect/>
          </a:stretch>
        </p:blipFill>
        <p:spPr bwMode="auto">
          <a:xfrm>
            <a:off x="1071538" y="1714488"/>
            <a:ext cx="704298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9608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Черника: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Морошка:</a:t>
            </a:r>
            <a:endParaRPr lang="ru-RU" sz="6000" dirty="0"/>
          </a:p>
        </p:txBody>
      </p:sp>
      <p:pic>
        <p:nvPicPr>
          <p:cNvPr id="5122" name="Picture 2" descr="C:\Documents and Settings\Admin\Рабочий стол\Проект Северные ягоды в лукошке здоровья\Морошка.jpg"/>
          <p:cNvPicPr>
            <a:picLocks noChangeAspect="1" noChangeArrowheads="1"/>
          </p:cNvPicPr>
          <p:nvPr/>
        </p:nvPicPr>
        <p:blipFill>
          <a:blip r:embed="rId2"/>
          <a:srcRect t="9391"/>
          <a:stretch>
            <a:fillRect/>
          </a:stretch>
        </p:blipFill>
        <p:spPr bwMode="auto">
          <a:xfrm>
            <a:off x="1285852" y="1928802"/>
            <a:ext cx="6715140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2150" b="8620"/>
          <a:stretch>
            <a:fillRect/>
          </a:stretch>
        </p:blipFill>
        <p:spPr bwMode="auto">
          <a:xfrm>
            <a:off x="1214414" y="1785926"/>
            <a:ext cx="6840000" cy="478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Брусника: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Клюква:</a:t>
            </a:r>
            <a:endParaRPr lang="ru-RU" sz="6000" dirty="0"/>
          </a:p>
        </p:txBody>
      </p:sp>
      <p:pic>
        <p:nvPicPr>
          <p:cNvPr id="4" name="Рисунок 3" descr="Клюква_04.jpg"/>
          <p:cNvPicPr>
            <a:picLocks noChangeAspect="1"/>
          </p:cNvPicPr>
          <p:nvPr/>
        </p:nvPicPr>
        <p:blipFill>
          <a:blip r:embed="rId2"/>
          <a:srcRect t="5103" r="1458" b="8718"/>
          <a:stretch>
            <a:fillRect/>
          </a:stretch>
        </p:blipFill>
        <p:spPr>
          <a:xfrm>
            <a:off x="928662" y="1643050"/>
            <a:ext cx="7358114" cy="4826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верный_л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8286776" cy="5509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лес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лото.jpg"/>
          <p:cNvPicPr>
            <a:picLocks noChangeAspect="1"/>
          </p:cNvPicPr>
          <p:nvPr/>
        </p:nvPicPr>
        <p:blipFill>
          <a:blip r:embed="rId2"/>
          <a:srcRect l="5468" t="13541" r="5468" b="7291"/>
          <a:stretch>
            <a:fillRect/>
          </a:stretch>
        </p:blipFill>
        <p:spPr>
          <a:xfrm>
            <a:off x="500034" y="928670"/>
            <a:ext cx="8143932" cy="5429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болота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оект Северные ягоды в лукошке здоровья\Арбуз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35824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 бабушки, у которой школьники берут интервью</a:t>
            </a:r>
            <a:endParaRPr lang="ru-RU" dirty="0"/>
          </a:p>
        </p:txBody>
      </p:sp>
      <p:pic>
        <p:nvPicPr>
          <p:cNvPr id="3" name="Рисунок 2" descr="Бабу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85736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До внедрения проекта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После внедрения проекта</a:t>
            </a:r>
            <a:endParaRPr lang="ru-RU" b="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2514600"/>
          <a:ext cx="4040188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645025" y="2514600"/>
          <a:ext cx="4041775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71189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ВЫВОД: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8329642" cy="51435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Работая все вместе над проектом, мы убедились в том, что ягоды, растущие в лесах нашего края, в суровых северных условиях, обладают замечательными полезными свойствами для здоровья человека и не уступают южным ягодам по количеству и ценности этих свойств.</a:t>
            </a:r>
          </a:p>
          <a:p>
            <a:r>
              <a:rPr lang="ru-RU" dirty="0" smtClean="0"/>
              <a:t> Мы познакомились с традициями наших предков, которые использовали дары северных лесов для сохранения и укрепления здоровья.</a:t>
            </a:r>
          </a:p>
          <a:p>
            <a:r>
              <a:rPr lang="ru-RU" dirty="0" smtClean="0"/>
              <a:t>Мы научились узнавать и различать ягоды наших лесов по внешнему виду, познакомились с условиями из произрастания. </a:t>
            </a:r>
          </a:p>
          <a:p>
            <a:r>
              <a:rPr lang="ru-RU" dirty="0" smtClean="0"/>
              <a:t>Наша работа очень важна ещё и потому, что в результате, практически все учащиеся нашего класса,  поняли, что здоровье человека во многом зависит от образа жизни самого человека, в том числе и от того что и как он ест. </a:t>
            </a:r>
          </a:p>
          <a:p>
            <a:r>
              <a:rPr lang="ru-RU" dirty="0" smtClean="0"/>
              <a:t>Наша  работа окажет практическую помощь педагогам школ в проведении занятий по данной теме.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42918"/>
            <a:ext cx="7498080" cy="1071570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27860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   Изучить полезные свойства лесных ягод Архангельской области для здоровья человека на основе сравнения с полезными свойствами гигантской южной ягоды арбуз.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329642" cy="4717024"/>
          </a:xfrm>
        </p:spPr>
        <p:txBody>
          <a:bodyPr/>
          <a:lstStyle/>
          <a:p>
            <a:r>
              <a:rPr lang="ru-RU" sz="2000" b="0" dirty="0" smtClean="0">
                <a:latin typeface="+mj-lt"/>
              </a:rPr>
              <a:t>1.Т.А. Шорыгина «Ягоды. Какие они?», серия Знакомство с окружающим миром. Развитие речи, Москва. Издательство ГНОМ и Д, 2003</a:t>
            </a:r>
          </a:p>
          <a:p>
            <a:r>
              <a:rPr lang="ru-RU" sz="2000" b="0" dirty="0" smtClean="0">
                <a:latin typeface="+mj-lt"/>
              </a:rPr>
              <a:t>2.Край родной. Азбука краеведения / </a:t>
            </a:r>
            <a:r>
              <a:rPr lang="ru-RU" sz="2000" b="0" dirty="0" err="1" smtClean="0">
                <a:latin typeface="+mj-lt"/>
              </a:rPr>
              <a:t>автор-сост</a:t>
            </a:r>
            <a:r>
              <a:rPr lang="ru-RU" sz="2000" b="0" dirty="0" smtClean="0">
                <a:latin typeface="+mj-lt"/>
              </a:rPr>
              <a:t>. О.Н.Гаврилова. – Екатеринбург: ООО «СВ-96», 2001.</a:t>
            </a:r>
          </a:p>
          <a:p>
            <a:r>
              <a:rPr lang="ru-RU" sz="2000" b="0" dirty="0" smtClean="0">
                <a:latin typeface="+mj-lt"/>
              </a:rPr>
              <a:t>3. Носов А.М. Лекарственные растения / А.М.Носов. – М.: </a:t>
            </a:r>
            <a:r>
              <a:rPr lang="ru-RU" sz="2000" b="0" dirty="0" err="1" smtClean="0">
                <a:latin typeface="+mj-lt"/>
              </a:rPr>
              <a:t>ЭКСМО-Пресс</a:t>
            </a:r>
            <a:r>
              <a:rPr lang="ru-RU" sz="2000" b="0" dirty="0" smtClean="0">
                <a:latin typeface="+mj-lt"/>
              </a:rPr>
              <a:t>, 2001.</a:t>
            </a:r>
          </a:p>
          <a:p>
            <a:r>
              <a:rPr lang="ru-RU" sz="2000" b="0" dirty="0" smtClean="0">
                <a:latin typeface="+mj-lt"/>
              </a:rPr>
              <a:t>4. Я познаю мир. Растения [Текст]: детская энциклопедия. – М.: АСТ, 2000.  </a:t>
            </a:r>
          </a:p>
          <a:p>
            <a:r>
              <a:rPr lang="ru-RU" sz="2000" b="0" dirty="0" smtClean="0">
                <a:latin typeface="+mj-lt"/>
              </a:rPr>
              <a:t>5.М.М. Безруких, Т.А. Филиппова, Рабочая тетрадь для школьников «Разговор о правильном питании», </a:t>
            </a:r>
            <a:r>
              <a:rPr lang="ru-RU" sz="2000" b="0" dirty="0" err="1" smtClean="0">
                <a:latin typeface="+mj-lt"/>
              </a:rPr>
              <a:t>Нестле</a:t>
            </a:r>
            <a:r>
              <a:rPr lang="ru-RU" sz="2000" b="0" dirty="0" smtClean="0">
                <a:latin typeface="+mj-lt"/>
              </a:rPr>
              <a:t>, </a:t>
            </a:r>
            <a:r>
              <a:rPr lang="ru-RU" sz="2000" b="0" dirty="0" err="1" smtClean="0">
                <a:latin typeface="+mj-lt"/>
              </a:rPr>
              <a:t>Олма-пресс</a:t>
            </a:r>
            <a:r>
              <a:rPr lang="ru-RU" sz="2000" b="0" dirty="0" smtClean="0">
                <a:latin typeface="+mj-lt"/>
              </a:rPr>
              <a:t>, Москва, 2001.</a:t>
            </a:r>
          </a:p>
          <a:p>
            <a:r>
              <a:rPr lang="ru-RU" sz="2000" b="0" dirty="0" smtClean="0">
                <a:latin typeface="+mj-lt"/>
              </a:rPr>
              <a:t>6.Шульц Я., </a:t>
            </a:r>
            <a:r>
              <a:rPr lang="ru-RU" sz="2000" b="0" dirty="0" err="1" smtClean="0">
                <a:latin typeface="+mj-lt"/>
              </a:rPr>
              <a:t>Уберхубер</a:t>
            </a:r>
            <a:r>
              <a:rPr lang="ru-RU" sz="2000" b="0" dirty="0" smtClean="0">
                <a:latin typeface="+mj-lt"/>
              </a:rPr>
              <a:t> Э. «Лекарства из божьей аптеки - детям», издательство «Источник жизни», 2003.</a:t>
            </a:r>
          </a:p>
          <a:p>
            <a:endParaRPr lang="ru-RU" sz="2000" b="0" dirty="0" smtClean="0">
              <a:latin typeface="+mj-lt"/>
            </a:endParaRPr>
          </a:p>
          <a:p>
            <a:pPr algn="ctr"/>
            <a:r>
              <a:rPr lang="ru-RU" sz="4000" u="sng" dirty="0" smtClean="0">
                <a:solidFill>
                  <a:srgbClr val="FF0000"/>
                </a:solidFill>
                <a:latin typeface="+mj-lt"/>
              </a:rPr>
              <a:t>СПАСИБО ЗА ВНИМАНИЕ!</a:t>
            </a:r>
          </a:p>
          <a:p>
            <a:endParaRPr lang="ru-RU" sz="20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360000" algn="just">
              <a:buNone/>
            </a:pPr>
            <a:r>
              <a:rPr lang="ru-RU" dirty="0" smtClean="0"/>
              <a:t>   </a:t>
            </a:r>
            <a:r>
              <a:rPr lang="ru-RU" sz="3200" i="1" dirty="0" smtClean="0"/>
              <a:t>Мы предполагаем, что ягодные культуры, произрастающие в северных лесах Архангельской области, не уступают по своим полезным свойствам для здоровья человека полезным свойствам гигантской южной ягоды арбуз.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47747"/>
            <a:ext cx="1963747" cy="1425253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1933295" cy="153082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428868"/>
            <a:ext cx="1872096" cy="150402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947747"/>
            <a:ext cx="1928826" cy="141412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Равно 7"/>
          <p:cNvSpPr/>
          <p:nvPr/>
        </p:nvSpPr>
        <p:spPr>
          <a:xfrm>
            <a:off x="4143372" y="3429000"/>
            <a:ext cx="1285884" cy="857256"/>
          </a:xfrm>
          <a:prstGeom prst="mathEqua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428868"/>
            <a:ext cx="3214710" cy="30718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" y="78579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предполагаем: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4214810" y="1928802"/>
            <a:ext cx="1143008" cy="1285884"/>
          </a:xfrm>
          <a:prstGeom prst="actionButtonHelp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85794"/>
            <a:ext cx="7498080" cy="1000132"/>
          </a:xfrm>
        </p:spPr>
        <p:txBody>
          <a:bodyPr/>
          <a:lstStyle/>
          <a:p>
            <a:r>
              <a:rPr lang="ru-RU" dirty="0" smtClean="0"/>
              <a:t>Творческие группы: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3116"/>
            <a:ext cx="7422672" cy="3714776"/>
          </a:xfrm>
        </p:spPr>
        <p:txBody>
          <a:bodyPr>
            <a:normAutofit fontScale="92500"/>
          </a:bodyPr>
          <a:lstStyle/>
          <a:p>
            <a:pPr marL="916686" lvl="1" indent="-514350">
              <a:buFont typeface="+mj-lt"/>
              <a:buAutoNum type="arabicPeriod"/>
            </a:pPr>
            <a:r>
              <a:rPr lang="ru-RU" sz="4000" i="1" dirty="0" smtClean="0"/>
              <a:t>Диетологи</a:t>
            </a:r>
            <a:r>
              <a:rPr lang="ru-RU" sz="4000" dirty="0" smtClean="0"/>
              <a:t>;</a:t>
            </a:r>
          </a:p>
          <a:p>
            <a:pPr marL="916686" lvl="1" indent="-514350">
              <a:buFont typeface="+mj-lt"/>
              <a:buAutoNum type="arabicPeriod"/>
            </a:pPr>
            <a:r>
              <a:rPr lang="ru-RU" sz="4000" dirty="0" smtClean="0"/>
              <a:t> </a:t>
            </a:r>
            <a:r>
              <a:rPr lang="ru-RU" sz="4000" i="1" dirty="0" smtClean="0"/>
              <a:t>Экологи – краеведы</a:t>
            </a:r>
            <a:r>
              <a:rPr lang="ru-RU" sz="4000" dirty="0" smtClean="0"/>
              <a:t>;</a:t>
            </a:r>
          </a:p>
          <a:p>
            <a:pPr marL="916686" lvl="1" indent="-514350">
              <a:buFont typeface="+mj-lt"/>
              <a:buAutoNum type="arabicPeriod"/>
            </a:pPr>
            <a:r>
              <a:rPr lang="ru-RU" sz="4000" dirty="0" smtClean="0"/>
              <a:t> </a:t>
            </a:r>
            <a:r>
              <a:rPr lang="ru-RU" sz="4000" i="1" dirty="0" smtClean="0"/>
              <a:t>Филологи – народники;</a:t>
            </a:r>
          </a:p>
          <a:p>
            <a:pPr marL="916686" lvl="1" indent="-514350">
              <a:buFont typeface="+mj-lt"/>
              <a:buAutoNum type="arabicPeriod"/>
            </a:pPr>
            <a:r>
              <a:rPr lang="ru-RU" sz="4000" dirty="0" smtClean="0"/>
              <a:t> </a:t>
            </a:r>
            <a:r>
              <a:rPr lang="ru-RU" sz="4000" i="1" dirty="0" smtClean="0"/>
              <a:t>Социологи статисты;</a:t>
            </a:r>
          </a:p>
          <a:p>
            <a:pPr marL="916686" lvl="1" indent="-514350">
              <a:buFont typeface="+mj-lt"/>
              <a:buAutoNum type="arabicPeriod"/>
            </a:pPr>
            <a:r>
              <a:rPr lang="ru-RU" sz="4000" i="1" dirty="0" smtClean="0"/>
              <a:t>Режиссёры – постановщики.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7933588" cy="5072098"/>
          </a:xfrm>
        </p:spPr>
        <p:txBody>
          <a:bodyPr>
            <a:normAutofit fontScale="55000" lnSpcReduction="2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ru-RU" sz="3800" dirty="0" smtClean="0"/>
              <a:t>Собрать информацию о полезных свойствах ягод, о роли витаминов и минералов для здоровья человека;</a:t>
            </a:r>
          </a:p>
          <a:p>
            <a:pPr marL="596646" lvl="0" indent="-514350">
              <a:buFont typeface="+mj-lt"/>
              <a:buAutoNum type="arabicPeriod"/>
            </a:pPr>
            <a:endParaRPr lang="ru-RU" sz="38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ru-RU" sz="3800" dirty="0" smtClean="0"/>
              <a:t>Собрать теоретический и наглядный материал о внешнем виде ягод, особенностях и месте их произрастания, правилах сбора;</a:t>
            </a:r>
          </a:p>
          <a:p>
            <a:pPr marL="596646" lvl="0" indent="-514350">
              <a:buFont typeface="+mj-lt"/>
              <a:buAutoNum type="arabicPeriod"/>
            </a:pPr>
            <a:endParaRPr lang="ru-RU" sz="38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ru-RU" sz="3800" dirty="0" smtClean="0"/>
              <a:t>Познакомиться с  народными приметами, пословицами  и  поговорками об этих ягодных культурах, подобрать стихи, загадки и рассказы;</a:t>
            </a:r>
          </a:p>
          <a:p>
            <a:pPr marL="596646" lvl="0" indent="-514350">
              <a:buFont typeface="+mj-lt"/>
              <a:buAutoNum type="arabicPeriod"/>
            </a:pPr>
            <a:endParaRPr lang="ru-RU" sz="38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ru-RU" sz="3800" dirty="0" smtClean="0"/>
              <a:t>Выявить уровень знаний одноклассников по проблеме: «Правильное питание для здоровья человека»;</a:t>
            </a:r>
          </a:p>
          <a:p>
            <a:pPr marL="596646" lvl="0" indent="-514350">
              <a:buFont typeface="+mj-lt"/>
              <a:buAutoNum type="arabicPeriod"/>
            </a:pPr>
            <a:endParaRPr lang="ru-RU" sz="38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ru-RU" sz="3800" dirty="0" smtClean="0"/>
              <a:t>Подготовить презентацию, разработать сценарий инсценировки и осуществить её постановку.</a:t>
            </a:r>
          </a:p>
          <a:p>
            <a:pPr marL="596646" indent="-514350">
              <a:buNone/>
            </a:pPr>
            <a:endParaRPr lang="ru-RU" sz="3400" i="1" dirty="0" smtClean="0"/>
          </a:p>
          <a:p>
            <a:pPr marL="596646" indent="-514350"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000108"/>
            <a:ext cx="7500990" cy="1428736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Методы и приёмы, используемые в работе творческих групп: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071678"/>
            <a:ext cx="7498080" cy="446247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Изучение литературы и материалов из Интернета</a:t>
            </a:r>
          </a:p>
          <a:p>
            <a:pPr lvl="0"/>
            <a:r>
              <a:rPr lang="ru-RU" dirty="0" smtClean="0"/>
              <a:t>Беседа</a:t>
            </a:r>
          </a:p>
          <a:p>
            <a:pPr lvl="0"/>
            <a:r>
              <a:rPr lang="ru-RU" dirty="0" smtClean="0"/>
              <a:t>Экскурсия</a:t>
            </a:r>
          </a:p>
          <a:p>
            <a:pPr lvl="0"/>
            <a:r>
              <a:rPr lang="ru-RU" dirty="0" smtClean="0"/>
              <a:t>Наблюдение </a:t>
            </a:r>
          </a:p>
          <a:p>
            <a:pPr lvl="0"/>
            <a:r>
              <a:rPr lang="ru-RU" dirty="0" smtClean="0"/>
              <a:t>Рассматривание натуральных объектов и фотографий</a:t>
            </a:r>
          </a:p>
          <a:p>
            <a:pPr lvl="0"/>
            <a:r>
              <a:rPr lang="ru-RU" dirty="0" smtClean="0"/>
              <a:t>Интервьюирование</a:t>
            </a:r>
          </a:p>
          <a:p>
            <a:pPr lvl="0"/>
            <a:r>
              <a:rPr lang="ru-RU" dirty="0" smtClean="0"/>
              <a:t>Тестирование и анкетирование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3143240" y="0"/>
            <a:ext cx="2357454" cy="192882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3929058" y="642918"/>
            <a:ext cx="785818" cy="642942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1933295" cy="153082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71480"/>
            <a:ext cx="1872096" cy="150402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785926"/>
            <a:ext cx="1963747" cy="1425253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857364"/>
            <a:ext cx="1928826" cy="141412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85720" y="3714752"/>
            <a:ext cx="857256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/>
              <a:t>Витамины и минералы: </a:t>
            </a:r>
          </a:p>
          <a:p>
            <a:pPr lvl="0" algn="ctr"/>
            <a:r>
              <a:rPr lang="en-US" sz="2000" dirty="0" smtClean="0"/>
              <a:t>C</a:t>
            </a:r>
            <a:r>
              <a:rPr lang="ru-RU" sz="2000" dirty="0" smtClean="0"/>
              <a:t>, </a:t>
            </a:r>
            <a:r>
              <a:rPr lang="en-US" sz="2000" dirty="0" smtClean="0"/>
              <a:t>B</a:t>
            </a:r>
            <a:r>
              <a:rPr lang="ru-RU" sz="2000" dirty="0" smtClean="0"/>
              <a:t>1, </a:t>
            </a:r>
            <a:r>
              <a:rPr lang="en-US" sz="2000" dirty="0" smtClean="0"/>
              <a:t>B</a:t>
            </a:r>
            <a:r>
              <a:rPr lang="ru-RU" sz="2000" dirty="0" smtClean="0"/>
              <a:t>2, </a:t>
            </a:r>
            <a:r>
              <a:rPr lang="en-US" sz="2000" dirty="0" smtClean="0"/>
              <a:t>B</a:t>
            </a:r>
            <a:r>
              <a:rPr lang="ru-RU" sz="2000" dirty="0" smtClean="0"/>
              <a:t>12, </a:t>
            </a:r>
            <a:r>
              <a:rPr lang="en-US" sz="2000" dirty="0" smtClean="0"/>
              <a:t>H</a:t>
            </a:r>
            <a:r>
              <a:rPr lang="ru-RU" sz="2000" dirty="0" smtClean="0"/>
              <a:t>, </a:t>
            </a:r>
            <a:r>
              <a:rPr lang="en-US" sz="2000" dirty="0" smtClean="0"/>
              <a:t>P</a:t>
            </a:r>
            <a:r>
              <a:rPr lang="ru-RU" sz="2000" dirty="0" smtClean="0"/>
              <a:t>, </a:t>
            </a:r>
            <a:r>
              <a:rPr lang="en-US" sz="2000" dirty="0" smtClean="0"/>
              <a:t>PP</a:t>
            </a:r>
            <a:r>
              <a:rPr lang="ru-RU" sz="2000" dirty="0" smtClean="0"/>
              <a:t>,</a:t>
            </a:r>
            <a:r>
              <a:rPr lang="en-US" sz="2000" dirty="0" smtClean="0"/>
              <a:t>A</a:t>
            </a:r>
            <a:r>
              <a:rPr lang="ru-RU" sz="2000" dirty="0" smtClean="0"/>
              <a:t>, </a:t>
            </a:r>
            <a:r>
              <a:rPr lang="en-US" sz="2000" dirty="0" smtClean="0"/>
              <a:t>D</a:t>
            </a:r>
            <a:r>
              <a:rPr lang="ru-RU" sz="2000" dirty="0" smtClean="0"/>
              <a:t>, </a:t>
            </a:r>
            <a:r>
              <a:rPr lang="en-US" sz="2000" dirty="0" smtClean="0"/>
              <a:t>E</a:t>
            </a:r>
            <a:r>
              <a:rPr lang="ru-RU" sz="2000" dirty="0" smtClean="0"/>
              <a:t>, </a:t>
            </a:r>
            <a:r>
              <a:rPr lang="en-US" sz="2000" dirty="0" smtClean="0"/>
              <a:t>F</a:t>
            </a:r>
            <a:r>
              <a:rPr lang="ru-RU" sz="2000" dirty="0" smtClean="0"/>
              <a:t>, </a:t>
            </a:r>
            <a:r>
              <a:rPr lang="en-US" sz="2000" dirty="0" smtClean="0"/>
              <a:t>K</a:t>
            </a:r>
            <a:r>
              <a:rPr lang="ru-RU" sz="2000" dirty="0" smtClean="0"/>
              <a:t>, органические кислоты, дубильные вещества, железо, марганец, калий и др.</a:t>
            </a:r>
          </a:p>
          <a:p>
            <a:pPr algn="ctr"/>
            <a:endParaRPr lang="ru-RU" sz="2400" dirty="0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1724300" y="2133296"/>
            <a:ext cx="428628" cy="44826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6439208" y="2061858"/>
            <a:ext cx="428628" cy="44826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5224762" y="3276304"/>
            <a:ext cx="428628" cy="44826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3153060" y="3204866"/>
            <a:ext cx="428628" cy="44826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Варенье02.jpg"/>
          <p:cNvPicPr>
            <a:picLocks noChangeAspect="1"/>
          </p:cNvPicPr>
          <p:nvPr/>
        </p:nvPicPr>
        <p:blipFill>
          <a:blip r:embed="rId6"/>
          <a:srcRect t="35077"/>
          <a:stretch>
            <a:fillRect/>
          </a:stretch>
        </p:blipFill>
        <p:spPr>
          <a:xfrm>
            <a:off x="285720" y="5214950"/>
            <a:ext cx="1681480" cy="1454462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Брусника_в_тарелке.jpg"/>
          <p:cNvPicPr>
            <a:picLocks noChangeAspect="1"/>
          </p:cNvPicPr>
          <p:nvPr/>
        </p:nvPicPr>
        <p:blipFill>
          <a:blip r:embed="rId7"/>
          <a:srcRect r="23332"/>
          <a:stretch>
            <a:fillRect/>
          </a:stretch>
        </p:blipFill>
        <p:spPr>
          <a:xfrm>
            <a:off x="2000232" y="5216400"/>
            <a:ext cx="1681200" cy="1457962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Морс.jpg"/>
          <p:cNvPicPr>
            <a:picLocks noChangeAspect="1"/>
          </p:cNvPicPr>
          <p:nvPr/>
        </p:nvPicPr>
        <p:blipFill>
          <a:blip r:embed="rId8"/>
          <a:srcRect l="39386" b="-1363"/>
          <a:stretch>
            <a:fillRect/>
          </a:stretch>
        </p:blipFill>
        <p:spPr>
          <a:xfrm>
            <a:off x="3714744" y="5214948"/>
            <a:ext cx="1665347" cy="1476000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лекарства.jpg"/>
          <p:cNvPicPr>
            <a:picLocks noChangeAspect="1"/>
          </p:cNvPicPr>
          <p:nvPr/>
        </p:nvPicPr>
        <p:blipFill>
          <a:blip r:embed="rId9"/>
          <a:srcRect l="14493"/>
          <a:stretch>
            <a:fillRect/>
          </a:stretch>
        </p:blipFill>
        <p:spPr>
          <a:xfrm>
            <a:off x="5429256" y="5214950"/>
            <a:ext cx="1685924" cy="1472185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 descr="косметика.jpg"/>
          <p:cNvPicPr>
            <a:picLocks noChangeAspect="1"/>
          </p:cNvPicPr>
          <p:nvPr/>
        </p:nvPicPr>
        <p:blipFill>
          <a:blip r:embed="rId10"/>
          <a:srcRect t="55165"/>
          <a:stretch>
            <a:fillRect/>
          </a:stretch>
        </p:blipFill>
        <p:spPr>
          <a:xfrm>
            <a:off x="7143768" y="5214950"/>
            <a:ext cx="1692000" cy="1433249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Арбуз = витамины, минералы, соки…</a:t>
            </a:r>
            <a:endParaRPr lang="ru-RU" sz="4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786082" cy="26622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 rot="2794615">
            <a:off x="2588955" y="4160600"/>
            <a:ext cx="428628" cy="4286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02" y="4500570"/>
            <a:ext cx="2643206" cy="17859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каротин, витамины В1, В2, В3, РР, различные минеральные вещества (магний и железо), пектиновые вещества и органические кислоты.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236953">
            <a:off x="5737117" y="4228467"/>
            <a:ext cx="428628" cy="44826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Арбуз_варень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285992"/>
            <a:ext cx="2000232" cy="1500174"/>
          </a:xfrm>
          <a:prstGeom prst="oct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Арбуз_напиток.jpg"/>
          <p:cNvPicPr>
            <a:picLocks noChangeAspect="1"/>
          </p:cNvPicPr>
          <p:nvPr/>
        </p:nvPicPr>
        <p:blipFill>
          <a:blip r:embed="rId4"/>
          <a:srcRect t="18928" b="11428"/>
          <a:stretch>
            <a:fillRect/>
          </a:stretch>
        </p:blipFill>
        <p:spPr>
          <a:xfrm>
            <a:off x="6429388" y="3500438"/>
            <a:ext cx="1846385" cy="1714512"/>
          </a:xfrm>
          <a:prstGeom prst="octagon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Арбуз_лекарств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1857364"/>
            <a:ext cx="1905000" cy="1549400"/>
          </a:xfrm>
          <a:prstGeom prst="oct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578</Words>
  <Application>Microsoft Office PowerPoint</Application>
  <PresentationFormat>Экран (4:3)</PresentationFormat>
  <Paragraphs>66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Северная ягода в лукошке здоровья</vt:lpstr>
      <vt:lpstr>Цель:</vt:lpstr>
      <vt:lpstr>Гипотеза</vt:lpstr>
      <vt:lpstr>Слайд 4</vt:lpstr>
      <vt:lpstr>Творческие группы:</vt:lpstr>
      <vt:lpstr>Задачи:</vt:lpstr>
      <vt:lpstr>   Методы и приёмы, используемые в работе творческих групп: </vt:lpstr>
      <vt:lpstr>Слайд 8</vt:lpstr>
      <vt:lpstr>Арбуз = витамины, минералы, соки…</vt:lpstr>
      <vt:lpstr>Черника:</vt:lpstr>
      <vt:lpstr>Морошка:</vt:lpstr>
      <vt:lpstr>Брусника:</vt:lpstr>
      <vt:lpstr>Клюква:</vt:lpstr>
      <vt:lpstr>Северный лес</vt:lpstr>
      <vt:lpstr>Фото болота</vt:lpstr>
      <vt:lpstr>Слайд 16</vt:lpstr>
      <vt:lpstr>Фото бабушки, у которой школьники берут интервью</vt:lpstr>
      <vt:lpstr>Графики</vt:lpstr>
      <vt:lpstr>ВЫВОД:</vt:lpstr>
      <vt:lpstr>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Северная ягода в лукошке здоровья</dc:title>
  <dc:creator>Admin</dc:creator>
  <cp:lastModifiedBy>user</cp:lastModifiedBy>
  <cp:revision>39</cp:revision>
  <dcterms:created xsi:type="dcterms:W3CDTF">2008-11-30T16:46:50Z</dcterms:created>
  <dcterms:modified xsi:type="dcterms:W3CDTF">2020-11-27T14:40:02Z</dcterms:modified>
</cp:coreProperties>
</file>