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83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8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315913"/>
            <a:ext cx="65659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61670745_g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613150"/>
            <a:ext cx="32448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64134703_02274522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3988" y="-65088"/>
            <a:ext cx="2081213" cy="193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64134703_022745225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5513" y="-171450"/>
            <a:ext cx="1933575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64134703_022745225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5888" y="4951413"/>
            <a:ext cx="2081213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64134703_02274522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37400" y="5016500"/>
            <a:ext cx="2081213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85340483_large_023982955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8125" y="3141663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5F5C-9D9F-4010-B612-14C44F6E2C93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992D-1990-46CB-A901-537BFC464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1"/>
          <p:cNvGrpSpPr>
            <a:grpSpLocks/>
          </p:cNvGrpSpPr>
          <p:nvPr/>
        </p:nvGrpSpPr>
        <p:grpSpPr bwMode="auto">
          <a:xfrm>
            <a:off x="-115888" y="-171450"/>
            <a:ext cx="9324976" cy="7054850"/>
            <a:chOff x="-115911" y="-171400"/>
            <a:chExt cx="9324306" cy="7055158"/>
          </a:xfrm>
        </p:grpSpPr>
        <p:pic>
          <p:nvPicPr>
            <p:cNvPr id="5" name="Рисунок 7" descr="64134703_022745225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5911" y="-6439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8" descr="64134703_022745225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7201163" y="-96801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9" descr="64134703_022745225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 flipH="1">
              <a:off x="-103254" y="495112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2" descr="http://img1.liveinternet.ru/images/attach/c/5/85/340/85340481_large_02398295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2100" y="3860800"/>
            <a:ext cx="26638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980DD-9B23-4537-866C-AEE5CE7D561C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3E1D-8F64-44A0-87F3-E0985F370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7"/>
          <p:cNvGrpSpPr>
            <a:grpSpLocks/>
          </p:cNvGrpSpPr>
          <p:nvPr/>
        </p:nvGrpSpPr>
        <p:grpSpPr bwMode="auto">
          <a:xfrm>
            <a:off x="-115888" y="-171450"/>
            <a:ext cx="9324976" cy="7054850"/>
            <a:chOff x="-115911" y="-171400"/>
            <a:chExt cx="9324306" cy="7055158"/>
          </a:xfrm>
        </p:grpSpPr>
        <p:pic>
          <p:nvPicPr>
            <p:cNvPr id="5" name="Рисунок 7" descr="64134703_022745225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5911" y="-6439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8" descr="64134703_022745225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7201163" y="-96801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9" descr="64134703_022745225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 flipH="1">
              <a:off x="-103254" y="495112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2" descr="http://img0.liveinternet.ru/images/attach/c/5/85/340/85340482_large_0239829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625" y="3971925"/>
            <a:ext cx="2557463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EE966-FAC9-46EE-9C67-33F95A614624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36E86-E8CD-4895-94D0-953BD9902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85340475_large_02398294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1888" y="3681413"/>
            <a:ext cx="2932112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-115888" y="-171450"/>
            <a:ext cx="9324976" cy="7054850"/>
            <a:chOff x="-115911" y="-171400"/>
            <a:chExt cx="9324306" cy="7055158"/>
          </a:xfrm>
        </p:grpSpPr>
        <p:pic>
          <p:nvPicPr>
            <p:cNvPr id="7" name="Рисунок 8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15911" y="-6439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9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7201163" y="-96801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10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 flipH="1">
              <a:off x="-103254" y="495112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E1D52-BA9E-4E1C-88AE-644716C07F6C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B3F40-1623-4C57-A09E-709B36BE3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85340479_large_02398295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3913188"/>
            <a:ext cx="25384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7"/>
          <p:cNvGrpSpPr>
            <a:grpSpLocks/>
          </p:cNvGrpSpPr>
          <p:nvPr/>
        </p:nvGrpSpPr>
        <p:grpSpPr bwMode="auto">
          <a:xfrm>
            <a:off x="-115888" y="-171450"/>
            <a:ext cx="9324976" cy="7054850"/>
            <a:chOff x="-115911" y="-171400"/>
            <a:chExt cx="9324306" cy="7055158"/>
          </a:xfrm>
        </p:grpSpPr>
        <p:pic>
          <p:nvPicPr>
            <p:cNvPr id="5" name="Рисунок 8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15911" y="-6439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9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7201163" y="-96801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 flipH="1">
              <a:off x="-103254" y="495112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5104C-2326-40A4-8255-A25F79799FC2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2AA93-70A1-466B-B057-4197B814F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85340486_large_02398295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5213" y="3533775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-115888" y="-171450"/>
            <a:ext cx="9324976" cy="7054850"/>
            <a:chOff x="-115911" y="-171400"/>
            <a:chExt cx="9324306" cy="7055158"/>
          </a:xfrm>
        </p:grpSpPr>
        <p:pic>
          <p:nvPicPr>
            <p:cNvPr id="7" name="Рисунок 8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15911" y="-6439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9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7201163" y="-96801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10" descr="64134703_02274522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 flipH="1">
              <a:off x="-103254" y="4951125"/>
              <a:ext cx="2081831" cy="193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C3DF-D0A1-4E39-BB71-961493940822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0A72-4C16-425C-B1E8-0F2559D42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39999">
              <a:schemeClr val="bg2"/>
            </a:gs>
            <a:gs pos="70000">
              <a:schemeClr val="bg1"/>
            </a:gs>
            <a:gs pos="100000">
              <a:schemeClr val="accent6">
                <a:lumMod val="20000"/>
                <a:lumOff val="80000"/>
              </a:schemeClr>
            </a:gs>
            <a:gs pos="98000">
              <a:srgbClr val="CCFF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AC174A-944F-4704-831D-DB02D0CEE9FE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0B4F37-5CAF-4C42-9B43-49D9F16A2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2060575"/>
            <a:ext cx="4895850" cy="4129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2400" dirty="0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5" y="1357298"/>
            <a:ext cx="40005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Мини –музей</a:t>
            </a:r>
          </a:p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«Русского народного быта»</a:t>
            </a:r>
            <a:endParaRPr lang="ru-RU" sz="4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5929330"/>
            <a:ext cx="5072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МДОУ Детский сад № 28 «Березонька» 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Сергиев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Посад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Воспитатель : Григорьева Е. В.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C:\Users\Сергей\Desktop\Лене\20191017_12372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36625">
            <a:off x="873897" y="1438716"/>
            <a:ext cx="6548040" cy="4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https://russo-travel.ru/upload/medialibrary/897/897c7a48c37839132f5febcb877a1374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7" y="714356"/>
            <a:ext cx="6143669" cy="535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http://f17.ifotki.info/org/a4f5e75434ea7fb84ee5a09553c4695c534500189115138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66"/>
            <a:ext cx="3571868" cy="3329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https://img1.liveinternet.ru/images/attach/c/11/128/389/128389859_155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3248"/>
            <a:ext cx="3505200" cy="349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https://im0-tub-ru.yandex.net/i?id=0762b456048884fb5e093b46955fe17e&amp;n=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57166"/>
            <a:ext cx="4167193" cy="2928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 descr="https://avatars.mds.yandex.net/get-pdb/1043766/e8875213-b710-4044-8107-0c5d5ddb8d98/s120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571876"/>
            <a:ext cx="3790950" cy="3000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content-5.foto.my.mail.ru/community/mir/_groupsphoto/h-181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0042"/>
            <a:ext cx="6929486" cy="2786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Содержимое 3" descr="http://mpkmi.ru/wp-content/uploads/-----------------------------------------------------------------31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857628"/>
            <a:ext cx="3571900" cy="2828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https://1igolka.com/wp-content/uploads/2017/11/Bogorodskaya_igrushka_20_051616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3286148" cy="2000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Значение и использование 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музея в МДОУ.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142984"/>
            <a:ext cx="7000924" cy="5072098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>
                <a:cs typeface="Times New Roman" pitchFamily="18" charset="0"/>
              </a:rPr>
              <a:t> - </a:t>
            </a:r>
            <a:r>
              <a:rPr lang="ru-RU" sz="2400" b="0" dirty="0" smtClean="0">
                <a:cs typeface="Times New Roman" pitchFamily="18" charset="0"/>
              </a:rPr>
              <a:t>В мини-музеях детей  привлекают именно настоящие вещи, которыми пользовались наши предки – предметы быта, игрушки. Дети берут в руки экспонаты, начинают исследовать, познавать, пробовать действовать с ними. Особенность экспозиции это ее динамичность и многофункциональное использование.</a:t>
            </a:r>
          </a:p>
          <a:p>
            <a:pPr>
              <a:buNone/>
            </a:pPr>
            <a:r>
              <a:rPr lang="ru-RU" sz="2400" dirty="0" smtClean="0">
                <a:cs typeface="Times New Roman" pitchFamily="18" charset="0"/>
              </a:rPr>
              <a:t>-      </a:t>
            </a:r>
            <a:r>
              <a:rPr lang="ru-RU" sz="2400" b="0" dirty="0" smtClean="0">
                <a:cs typeface="Times New Roman" pitchFamily="18" charset="0"/>
              </a:rPr>
              <a:t>Музей оказывает бесценное влияние на воспитание детей. Здесь проводятся экскурсии, мастер – классы, народные игры, фольклорные праздники. Дети получают яркие впечатления на всю жизнь. Знание, полученные в первые годы жизни никогда не исчезнут из памяти.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274638"/>
            <a:ext cx="6429420" cy="5654692"/>
          </a:xfrm>
        </p:spPr>
        <p:txBody>
          <a:bodyPr/>
          <a:lstStyle/>
          <a:p>
            <a:pPr algn="l"/>
            <a:r>
              <a:rPr lang="ru-RU" sz="2400" b="0" dirty="0" smtClean="0">
                <a:latin typeface="+mn-lt"/>
                <a:cs typeface="Times New Roman" pitchFamily="18" charset="0"/>
              </a:rPr>
              <a:t>-   Музей позволил воспитателям и родителям  работать в тесном  контакте: вместе собирать музейные экспонаты, участвовать в театрализованных представлениях, собираться на семейных клубах.  </a:t>
            </a:r>
            <a:br>
              <a:rPr lang="ru-RU" sz="2400" b="0" dirty="0" smtClean="0">
                <a:latin typeface="+mn-lt"/>
                <a:cs typeface="Times New Roman" pitchFamily="18" charset="0"/>
              </a:rPr>
            </a:br>
            <a:r>
              <a:rPr lang="ru-RU" sz="2400" b="0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0" dirty="0" smtClean="0">
                <a:latin typeface="+mn-lt"/>
                <a:cs typeface="Times New Roman" pitchFamily="18" charset="0"/>
              </a:rPr>
            </a:br>
            <a:r>
              <a:rPr lang="ru-RU" sz="2400" b="0" dirty="0" smtClean="0">
                <a:latin typeface="+mn-lt"/>
                <a:cs typeface="Times New Roman" pitchFamily="18" charset="0"/>
              </a:rPr>
              <a:t>-    Музей в ДОУ позволяет приобщать детей к русской культуре </a:t>
            </a:r>
            <a:r>
              <a:rPr lang="ru-RU" sz="2400" dirty="0" smtClean="0">
                <a:latin typeface="+mn-lt"/>
                <a:cs typeface="Times New Roman" pitchFamily="18" charset="0"/>
              </a:rPr>
              <a:t>,</a:t>
            </a:r>
            <a:r>
              <a:rPr lang="ru-RU" sz="2400" b="0" dirty="0" smtClean="0">
                <a:latin typeface="+mn-lt"/>
                <a:cs typeface="Times New Roman" pitchFamily="18" charset="0"/>
              </a:rPr>
              <a:t> с целью социально – психологической адаптации к современной жизни, путем воспитания на материале русской истории и культуре.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+mn-lt"/>
              </a:rPr>
              <a:t>Сказка «Бычок смоляной бочок»</a:t>
            </a:r>
            <a:endParaRPr lang="ru-RU" sz="3600" b="1" dirty="0">
              <a:latin typeface="+mn-lt"/>
            </a:endParaRPr>
          </a:p>
        </p:txBody>
      </p:sp>
      <p:pic>
        <p:nvPicPr>
          <p:cNvPr id="6" name="Содержимое 3" descr="I:\открытое занятие  Е Васильевна\IMG_660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3105193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Содержимое 6" descr="I:\открытое занятие  Е Васильевна\IMG_661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142984"/>
            <a:ext cx="3286148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+mn-lt"/>
              </a:rPr>
              <a:t>«Русское чаепитие»</a:t>
            </a:r>
            <a:endParaRPr lang="ru-RU" sz="3600" b="1" dirty="0">
              <a:latin typeface="+mn-lt"/>
            </a:endParaRPr>
          </a:p>
        </p:txBody>
      </p:sp>
      <p:pic>
        <p:nvPicPr>
          <p:cNvPr id="7" name="Содержимое 3" descr="I:\самовар чаепитие\IMG_531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7498" y="2477091"/>
            <a:ext cx="3669106" cy="2715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Содержимое 7" descr="I:\самовар чаепитие\IMG_531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600200"/>
            <a:ext cx="264320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+mn-lt"/>
              </a:rPr>
              <a:t>Семейный клуб «Дымково»</a:t>
            </a:r>
            <a:endParaRPr lang="ru-RU" sz="3600" b="1" dirty="0">
              <a:latin typeface="+mn-lt"/>
            </a:endParaRPr>
          </a:p>
        </p:txBody>
      </p:sp>
      <p:pic>
        <p:nvPicPr>
          <p:cNvPr id="6" name="Рисунок 5" descr="I:\Новая папка\Семейный клуб 2017 ноябрь дымково\DSC007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6643734" cy="4071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I:\Новая папка\Семейный клуб 2017 ноябрь дымково\IMG_467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2908" y="1071546"/>
            <a:ext cx="4714908" cy="3000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Содержимое 6" descr="I:\Новая папка\Семейный клуб 2017 ноябрь дымково\DSC0072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857232"/>
            <a:ext cx="3139414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571612"/>
            <a:ext cx="6500858" cy="4067188"/>
          </a:xfrm>
        </p:spPr>
        <p:txBody>
          <a:bodyPr rtlCol="0">
            <a:normAutofit fontScale="85000" lnSpcReduction="10000"/>
          </a:bodyPr>
          <a:lstStyle/>
          <a:p>
            <a:pPr algn="just">
              <a:buFont typeface="Wingdings" pitchFamily="2" charset="2"/>
              <a:buAutoNum type="arabicPeriod"/>
              <a:defRPr/>
            </a:pPr>
            <a:r>
              <a:rPr lang="ru-RU" sz="3100" dirty="0" smtClean="0">
                <a:solidFill>
                  <a:srgbClr val="0D0D0D"/>
                </a:solidFill>
              </a:rPr>
              <a:t>Расширять представления детей о жизни, быте, традициях русского народа.</a:t>
            </a:r>
          </a:p>
          <a:p>
            <a:pPr algn="just">
              <a:buFont typeface="Wingdings" pitchFamily="2" charset="2"/>
              <a:buAutoNum type="arabicPeriod"/>
              <a:defRPr/>
            </a:pPr>
            <a:r>
              <a:rPr lang="ru-RU" sz="3100" dirty="0" smtClean="0">
                <a:solidFill>
                  <a:srgbClr val="0D0D0D"/>
                </a:solidFill>
              </a:rPr>
              <a:t>Формировать представление о музее.</a:t>
            </a:r>
          </a:p>
          <a:p>
            <a:pPr algn="just">
              <a:buFont typeface="Wingdings" pitchFamily="2" charset="2"/>
              <a:buAutoNum type="arabicPeriod"/>
              <a:defRPr/>
            </a:pPr>
            <a:r>
              <a:rPr lang="ru-RU" sz="3100" dirty="0" smtClean="0">
                <a:solidFill>
                  <a:srgbClr val="0D0D0D"/>
                </a:solidFill>
              </a:rPr>
              <a:t>Обогащать словарь детей названиями и выражениями русского словаря.</a:t>
            </a:r>
          </a:p>
          <a:p>
            <a:pPr algn="l">
              <a:buFont typeface="Wingdings" pitchFamily="2" charset="2"/>
              <a:buAutoNum type="arabicPeriod"/>
              <a:defRPr/>
            </a:pPr>
            <a:r>
              <a:rPr lang="ru-RU" sz="3100" dirty="0" smtClean="0">
                <a:solidFill>
                  <a:srgbClr val="0D0D0D"/>
                </a:solidFill>
              </a:rPr>
              <a:t>Обогащать воспитательно-образовательное пространство новыми формами работы с детьми и их родителями.</a:t>
            </a:r>
          </a:p>
          <a:p>
            <a:pPr algn="just">
              <a:buFont typeface="Wingdings" pitchFamily="2" charset="2"/>
              <a:buAutoNum type="arabicPeriod"/>
              <a:defRPr/>
            </a:pPr>
            <a:r>
              <a:rPr lang="ru-RU" sz="3100" dirty="0" smtClean="0">
                <a:solidFill>
                  <a:srgbClr val="0D0D0D"/>
                </a:solidFill>
              </a:rPr>
              <a:t>Воспитывать любовь и уважение к истории своего народа.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0006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+mn-lt"/>
              </a:rPr>
              <a:t>Цели и задачи создания мини -музея</a:t>
            </a:r>
            <a:endParaRPr lang="ru-RU" sz="3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«Широкая масленица»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508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Содержимое 3" descr="I:\Новая папка\фото масленница\IMG_042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6643733" cy="4286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I:\Новая папка\фото масленница\IMG_039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571481"/>
            <a:ext cx="6715173" cy="4786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+mn-lt"/>
              </a:rPr>
              <a:t>«Рождественские колядки»</a:t>
            </a:r>
            <a:endParaRPr lang="ru-RU" sz="3600" b="1" dirty="0">
              <a:latin typeface="+mn-lt"/>
            </a:endParaRPr>
          </a:p>
        </p:txBody>
      </p:sp>
      <p:pic>
        <p:nvPicPr>
          <p:cNvPr id="5" name="Содержимое 3" descr="I:\калядки\IMG_914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214422"/>
            <a:ext cx="7072362" cy="4500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+mn-lt"/>
              </a:rPr>
              <a:t>Мастер – класс «Куколка тряпичная»</a:t>
            </a:r>
            <a:endParaRPr lang="ru-RU" sz="3600" b="1" dirty="0">
              <a:latin typeface="+mn-lt"/>
            </a:endParaRPr>
          </a:p>
        </p:txBody>
      </p:sp>
      <p:pic>
        <p:nvPicPr>
          <p:cNvPr id="3" name="Содержимое 3" descr="J:\Новая папка (2)\куклы мотанки\своими руками 2\DSC04727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6786611" cy="4429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J:\Новая папка (2)\куклы мотанки\своими руками 2\DSC0471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1"/>
            <a:ext cx="6715172" cy="4857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ru-RU" sz="3600" b="1" dirty="0" smtClean="0">
                <a:latin typeface="+mn-lt"/>
              </a:rPr>
              <a:t>Результаты работы музейной педагогики</a:t>
            </a:r>
            <a:endParaRPr lang="ru-RU" sz="36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000108"/>
            <a:ext cx="650085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Таким образом, музейная педагогика направлена на активное освоение детьми культурного наследия своего народа, овладение богатством русского языка, ритмичностью и музыкальностью речи, благодаря созданию особой среды, позволяющей непосредственно соприкоснуться с этим богатством.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дошкольников формируются эмоционально окрашенные чувства сопричастности к наследию прошлого. Среда музея рассматривается нами как “встреча” образов истории, культуры, взрослых людей – носителей ценностей и смыслов настоящего и ребенка – носителя ценностей и смыслов будущего, корни которого находятся в истории и культуре прошлого.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 А также в процессе реализации музейной педагогики родители стали посещать музеи с детьми, интересоваться его выставками. Мини-музей «Русского народного быта» стал неотъемлемой частью развивающей среды детского сада.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2060575"/>
            <a:ext cx="4895850" cy="4129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2400" dirty="0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5" y="1357298"/>
            <a:ext cx="4000528" cy="220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6215082"/>
            <a:ext cx="5072098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Сайт: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lanabugaeva.ucoz.ru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37101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/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6286520"/>
            <a:ext cx="2928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http://pedsovet.su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+mn-lt"/>
              </a:rPr>
              <a:t>Формы работы в мини -музее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1357298"/>
            <a:ext cx="464347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1. Народные праздники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2. Экскурсии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3. Анкетирование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4. Непосредственно- образовательная деятельность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5. Семейные клубы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6. Театрализованная деятельность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142976" y="928670"/>
            <a:ext cx="5929354" cy="50006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altLang="ru-RU" sz="2400" dirty="0" smtClean="0">
                <a:solidFill>
                  <a:schemeClr val="tx1"/>
                </a:solidFill>
                <a:latin typeface="+mn-lt"/>
                <a:cs typeface="Arial" charset="0"/>
              </a:rPr>
              <a:t>Мы живем в интересное и сложное время, когда на многое начинаем смотреть </a:t>
            </a:r>
            <a:br>
              <a:rPr lang="ru-RU" altLang="ru-RU" sz="2400" dirty="0" smtClean="0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ru-RU" altLang="ru-RU" sz="2400" dirty="0" smtClean="0">
                <a:solidFill>
                  <a:schemeClr val="tx1"/>
                </a:solidFill>
                <a:latin typeface="+mn-lt"/>
                <a:cs typeface="Arial" charset="0"/>
              </a:rPr>
              <a:t>по-иному, многое заново открываем и переоцениваем. В первую очередь это относится к нашему прошлому, которое мы, оказывается, знаем очень </a:t>
            </a:r>
            <a:br>
              <a:rPr lang="ru-RU" altLang="ru-RU" sz="2400" dirty="0" smtClean="0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ru-RU" altLang="ru-RU" sz="2400" dirty="0" smtClean="0">
                <a:solidFill>
                  <a:schemeClr val="tx1"/>
                </a:solidFill>
                <a:latin typeface="+mn-lt"/>
                <a:cs typeface="Arial" charset="0"/>
              </a:rPr>
              <a:t>поверхностно.</a:t>
            </a:r>
            <a:endParaRPr lang="ru-RU" sz="2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786346" cy="650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C:\Users\Сергей\Desktop\Лене\20191017_12354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07257" y="1035827"/>
            <a:ext cx="6429420" cy="4786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42918"/>
            <a:ext cx="8534398" cy="552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9" descr="C:\Users\Сергей\Desktop\Лене\20191017_12384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4282" y="2071678"/>
            <a:ext cx="4714909" cy="3143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Содержимое 6" descr="C:\Users\Сергей\Desktop\Лене\20191017_12380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29505" y="571099"/>
            <a:ext cx="4071966" cy="3358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C:\Users\Сергей\Desktop\Лене\20191017_12361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2527" y="2214173"/>
            <a:ext cx="4500596" cy="3215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Содержимое 5" descr="https://www.maam.ru/upload/blogs/ba15a5bba45a0fb60e768fa0fdb06d15.jpg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14290"/>
            <a:ext cx="3394472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АМОВА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САМОВАР</Template>
  <TotalTime>67</TotalTime>
  <Words>388</Words>
  <Application>Microsoft Office PowerPoint</Application>
  <PresentationFormat>Экран (4:3)</PresentationFormat>
  <Paragraphs>40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САМОВАР</vt:lpstr>
      <vt:lpstr>Слайд 1</vt:lpstr>
      <vt:lpstr> Цели и задачи создания мини -музея</vt:lpstr>
      <vt:lpstr>Формы работы в мини -музее</vt:lpstr>
      <vt:lpstr>Мы живем в интересное и сложное время, когда на многое начинаем смотреть  по-иному, многое заново открываем и переоцениваем. В первую очередь это относится к нашему прошлому, которое мы, оказывается, знаем очень  поверхностно.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Значение и использование   музея в МДОУ.</vt:lpstr>
      <vt:lpstr>-   Музей позволил воспитателям и родителям  работать в тесном  контакте: вместе собирать музейные экспонаты, участвовать в театрализованных представлениях, собираться на семейных клубах.    -    Музей в ДОУ позволяет приобщать детей к русской культуре , с целью социально – психологической адаптации к современной жизни, путем воспитания на материале русской истории и культуре. </vt:lpstr>
      <vt:lpstr>Сказка «Бычок смоляной бочок»</vt:lpstr>
      <vt:lpstr>«Русское чаепитие»</vt:lpstr>
      <vt:lpstr>Семейный клуб «Дымково»</vt:lpstr>
      <vt:lpstr>Слайд 19</vt:lpstr>
      <vt:lpstr>«Широкая масленица»</vt:lpstr>
      <vt:lpstr>Слайд 21</vt:lpstr>
      <vt:lpstr>«Рождественские колядки»</vt:lpstr>
      <vt:lpstr>Мастер – класс «Куколка тряпичная»</vt:lpstr>
      <vt:lpstr>Слайд 24</vt:lpstr>
      <vt:lpstr>Результаты работы музейной педагогики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Сергей</cp:lastModifiedBy>
  <cp:revision>11</cp:revision>
  <dcterms:created xsi:type="dcterms:W3CDTF">2019-10-20T11:01:48Z</dcterms:created>
  <dcterms:modified xsi:type="dcterms:W3CDTF">2021-01-28T05:43:10Z</dcterms:modified>
</cp:coreProperties>
</file>