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9" r:id="rId1"/>
  </p:sldMasterIdLst>
  <p:notesMasterIdLst>
    <p:notesMasterId r:id="rId20"/>
  </p:notesMasterIdLst>
  <p:sldIdLst>
    <p:sldId id="284" r:id="rId2"/>
    <p:sldId id="281" r:id="rId3"/>
    <p:sldId id="282" r:id="rId4"/>
    <p:sldId id="277" r:id="rId5"/>
    <p:sldId id="274" r:id="rId6"/>
    <p:sldId id="283" r:id="rId7"/>
    <p:sldId id="269" r:id="rId8"/>
    <p:sldId id="258" r:id="rId9"/>
    <p:sldId id="278" r:id="rId10"/>
    <p:sldId id="275" r:id="rId11"/>
    <p:sldId id="260" r:id="rId12"/>
    <p:sldId id="261" r:id="rId13"/>
    <p:sldId id="262" r:id="rId14"/>
    <p:sldId id="267" r:id="rId15"/>
    <p:sldId id="276" r:id="rId16"/>
    <p:sldId id="280" r:id="rId17"/>
    <p:sldId id="279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6" autoAdjust="0"/>
    <p:restoredTop sz="86380" autoAdjust="0"/>
  </p:normalViewPr>
  <p:slideViewPr>
    <p:cSldViewPr>
      <p:cViewPr varScale="1">
        <p:scale>
          <a:sx n="97" d="100"/>
          <a:sy n="97" d="100"/>
        </p:scale>
        <p:origin x="15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3C2B1-CD5E-4DA9-91AA-3D2D58DB4144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67A71-E463-4BB0-8454-96AEE9AF0B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031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67A71-E463-4BB0-8454-96AEE9AF0B0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8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53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92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54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26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03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7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46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33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19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392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990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46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167" y="822891"/>
            <a:ext cx="8086725" cy="661893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общеобразовательное учреждение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общеобразовательная школа №19 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им.Л.А.Попугаевой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Удачный РС (Я)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634" y="1844824"/>
            <a:ext cx="8391846" cy="399950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</a:t>
            </a:r>
          </a:p>
          <a:p>
            <a:pPr algn="ctr"/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теме</a:t>
            </a:r>
          </a:p>
          <a:p>
            <a:pPr algn="ctr"/>
            <a:r>
              <a:rPr lang="ru-RU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«Учимся понимать текст»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Выскребенцева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М.П., </a:t>
            </a:r>
          </a:p>
          <a:p>
            <a:pPr algn="r"/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30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329931"/>
              </p:ext>
            </p:extLst>
          </p:nvPr>
        </p:nvGraphicFramePr>
        <p:xfrm>
          <a:off x="0" y="0"/>
          <a:ext cx="9144000" cy="6004278"/>
        </p:xfrm>
        <a:graphic>
          <a:graphicData uri="http://schemas.openxmlformats.org/drawingml/2006/table">
            <a:tbl>
              <a:tblPr/>
              <a:tblGrid>
                <a:gridCol w="2517731"/>
                <a:gridCol w="2074669"/>
                <a:gridCol w="1851808"/>
                <a:gridCol w="2699792"/>
              </a:tblGrid>
              <a:tr h="832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Структура урока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Технология критического мышления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Проблемное обучение</a:t>
                      </a:r>
                      <a:endParaRPr lang="ru-RU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Системно-</a:t>
                      </a:r>
                      <a:r>
                        <a:rPr lang="ru-RU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деятельностный</a:t>
                      </a: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подход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Потребность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Вызова</a:t>
                      </a: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Постановка проблемы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Мотивационно-целевой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Мотивация                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 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Ориентировочный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Ориентировочные действия  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Исполнительные действия   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Осмысления </a:t>
                      </a:r>
                      <a:r>
                        <a:rPr lang="ru-RU" sz="2400" b="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содержания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Поиск решения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Выражение решения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Реализация продукта</a:t>
                      </a: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Поисково-  исследовательский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Практический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Коррекция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Рефлексия </a:t>
                      </a: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Рефлексия</a:t>
                      </a: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Рефлексия </a:t>
                      </a:r>
                      <a:endParaRPr lang="ru-RU" sz="24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Рефлексивно - оценочный 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400" marR="67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9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302598"/>
              </p:ext>
            </p:extLst>
          </p:nvPr>
        </p:nvGraphicFramePr>
        <p:xfrm>
          <a:off x="539552" y="188640"/>
          <a:ext cx="8100392" cy="6315392"/>
        </p:xfrm>
        <a:graphic>
          <a:graphicData uri="http://schemas.openxmlformats.org/drawingml/2006/table">
            <a:tbl>
              <a:tblPr/>
              <a:tblGrid>
                <a:gridCol w="1968320"/>
                <a:gridCol w="6132072"/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Структура урока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Приёмы 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Вызова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Ключевые характеристики</a:t>
                      </a:r>
                      <a:endParaRPr lang="ru-RU" sz="280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Ключевые слова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Перепутанные логические цепочки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Кластер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Вопросительные слова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Приём «толстых» и «тонких» вопросов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Ромашка </a:t>
                      </a:r>
                      <a:r>
                        <a:rPr lang="ru-RU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Блума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Игра «Как выдумаете»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«Верные и неверные утверждения»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870332"/>
              </p:ext>
            </p:extLst>
          </p:nvPr>
        </p:nvGraphicFramePr>
        <p:xfrm>
          <a:off x="827584" y="332656"/>
          <a:ext cx="7776864" cy="6422056"/>
        </p:xfrm>
        <a:graphic>
          <a:graphicData uri="http://schemas.openxmlformats.org/drawingml/2006/table">
            <a:tbl>
              <a:tblPr/>
              <a:tblGrid>
                <a:gridCol w="2511075"/>
                <a:gridCol w="5265789"/>
              </a:tblGrid>
              <a:tr h="696077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Осмысления </a:t>
                      </a:r>
                      <a:r>
                        <a:rPr lang="ru-RU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содержания</a:t>
                      </a: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b="1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smtClean="0">
                          <a:latin typeface="Times New Roman"/>
                          <a:ea typeface="Times New Roman"/>
                          <a:cs typeface="Times New Roman"/>
                        </a:rPr>
                        <a:t>Стратегия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продвинутая лекция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2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Прием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Фишбоун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«Концептуальная таблица»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Таблица «П» - «М» - «И» (?)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Инсерт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Денотантный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 граф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Лекция  визуализация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Фоторобот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350680"/>
              </p:ext>
            </p:extLst>
          </p:nvPr>
        </p:nvGraphicFramePr>
        <p:xfrm>
          <a:off x="1187624" y="764704"/>
          <a:ext cx="7560840" cy="5775650"/>
        </p:xfrm>
        <a:graphic>
          <a:graphicData uri="http://schemas.openxmlformats.org/drawingml/2006/table">
            <a:tbl>
              <a:tblPr/>
              <a:tblGrid>
                <a:gridCol w="2572245"/>
                <a:gridCol w="4988595"/>
              </a:tblGrid>
              <a:tr h="1296144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Стадия Рефлексия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Благодарность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«Проверочный</a:t>
                      </a:r>
                      <a:r>
                        <a:rPr lang="ru-RU" sz="28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лист»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Синквейн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Творческая  </a:t>
                      </a:r>
                      <a:r>
                        <a:rPr lang="ru-RU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</a:t>
                      </a:r>
                      <a:endParaRPr lang="ru-RU" sz="2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10" marR="683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332656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ТРКМЧП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920068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чёткие формулировки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адресные вопросы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-оставшиеся вопросы без ответа – это хорошо!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-ответственность за слушание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-управление временем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-объективное оценивание 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169547"/>
              </p:ext>
            </p:extLst>
          </p:nvPr>
        </p:nvGraphicFramePr>
        <p:xfrm>
          <a:off x="179512" y="908720"/>
          <a:ext cx="8828661" cy="5646943"/>
        </p:xfrm>
        <a:graphic>
          <a:graphicData uri="http://schemas.openxmlformats.org/drawingml/2006/table">
            <a:tbl>
              <a:tblPr/>
              <a:tblGrid>
                <a:gridCol w="4078539"/>
                <a:gridCol w="4750122"/>
              </a:tblGrid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систематизировать и анализировать информацию на всех стадиях её усвоения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Кластеры, пр. «Общее-уникальное», табл.:концептуальная, сводная, «Инсерт» «ПМИ»  или «ПМ?», стр. «Фишбон», «Бортовой  журнал»</a:t>
                      </a:r>
                      <a:endParaRPr lang="ru-RU" sz="160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осознанного, вдумчивого чтения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Инсерт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», стр. «Идеал», чтение с остановками, дневники: двухчастный и трёхчастный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работать с вопросами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«Ромашка </a:t>
                      </a: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блума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», таб. : «толстых» и «тонких вопросов», «ПМИ» или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«+   -»,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«Вопросительные слова»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работать с понятиями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Пр. «Выглядит, как… . Звучит, как …»,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синквейн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«Концептуальное колесо», денотатный граф.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вести аргументированную дискуссию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«Перекрёстная дискуссия», «Уголки»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Умение интерпретировать, творчески перерабатывать новую информацию, давать рефлексивную оценку пройденного</a:t>
                      </a:r>
                      <a:endParaRPr lang="ru-RU" sz="160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Синквейн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кластер, эссе, «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Общее-уникальное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», сводная таблица, рамка, двухрядный круглый стол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Умение в области само-взаимооценки</a:t>
                      </a:r>
                      <a:endParaRPr lang="ru-RU" sz="160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Лист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взаимооценки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парная письменная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взаимооценка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градация, совокупная оценка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Умение планировать собственную учебную деятельность</a:t>
                      </a:r>
                      <a:endParaRPr lang="ru-RU" sz="160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«Верные – неверные утверждения», вопросы «Верите ли вы?», кластер,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портфолио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Коммуникативные умения</a:t>
                      </a:r>
                      <a:endParaRPr lang="ru-RU" sz="160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Приёмы парной и групповой работы, «Зигзаг», таблицы: концептуальная, сводная,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стратегии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решения проблем и др.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Умение формулировать и решать проблемы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Стр. «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Фишбон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», «Идеал»</a:t>
                      </a:r>
                      <a:endParaRPr lang="ru-RU" sz="1600" dirty="0">
                        <a:latin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11560" y="123110"/>
            <a:ext cx="7848872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УУД с помощью приёмов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критического мышления</a:t>
            </a:r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7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628800"/>
            <a:ext cx="7488832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Названа </a:t>
            </a: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мысль текста.</a:t>
            </a: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Названы главные мысли текста и основные детали.</a:t>
            </a: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Присутствует логико-смысловая структура текста. </a:t>
            </a: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необходимые средства связи, объединяющие главные мысли текста.</a:t>
            </a: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изложено собственными словами (языковыми средства­ми) при сохранении лексических единиц авторского </a:t>
            </a:r>
            <a:r>
              <a:rPr lang="ru-RU" alt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текста.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20891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altLang="ru-RU" sz="2400" b="1" i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реализации приема: </a:t>
            </a:r>
            <a:endParaRPr lang="ru-RU" altLang="ru-RU" sz="2400" b="1" i="1" u="sng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Проверочный 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«Краткий пересказ</a:t>
            </a:r>
            <a:r>
              <a:rPr lang="ru-RU" alt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Смысловое чтение способствует: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9600" y="1828800"/>
            <a:ext cx="8458200" cy="3429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азвитию познавательного интереса;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развитию речи;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улучшению запоминания материала;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активизации воображения;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внимательному отношению к слову;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азвитию умения сопоставлять факты и делать умозаключения.</a:t>
            </a:r>
          </a:p>
        </p:txBody>
      </p:sp>
    </p:spTree>
    <p:extLst>
      <p:ext uri="{BB962C8B-B14F-4D97-AF65-F5344CB8AC3E}">
        <p14:creationId xmlns:p14="http://schemas.microsoft.com/office/powerpoint/2010/main" val="346682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Ваше мнение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99592" y="1916832"/>
          <a:ext cx="7704856" cy="4176464"/>
        </p:xfrm>
        <a:graphic>
          <a:graphicData uri="http://schemas.openxmlformats.org/drawingml/2006/table">
            <a:tbl>
              <a:tblPr/>
              <a:tblGrid>
                <a:gridCol w="3852428"/>
                <a:gridCol w="3852428"/>
              </a:tblGrid>
              <a:tr h="2088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8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04" name="Рисунок 1" descr="https://encrypted-tbn0.gstatic.com/images?q=tbn:ANd9GcT1Q7b8IaMnGvad7RqVFDljGGyP6y9ncRkRp0L7hKqMyFPDJ1lnH2OeCmy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1466850" cy="1685925"/>
          </a:xfrm>
          <a:prstGeom prst="rect">
            <a:avLst/>
          </a:prstGeom>
          <a:noFill/>
        </p:spPr>
      </p:pic>
      <p:pic>
        <p:nvPicPr>
          <p:cNvPr id="25603" name="Рисунок 4" descr="https://encrypted-tbn0.gstatic.com/images?q=tbn:ANd9GcQjCZvJ9h7MZ6KSmRxWncQoa1UCFiGPck84943J0t1OX2HV8rkAU1PQjs1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204864"/>
            <a:ext cx="2304256" cy="1532272"/>
          </a:xfrm>
          <a:prstGeom prst="rect">
            <a:avLst/>
          </a:prstGeom>
          <a:noFill/>
        </p:spPr>
      </p:pic>
      <p:pic>
        <p:nvPicPr>
          <p:cNvPr id="25602" name="Рисунок 7" descr="https://encrypted-tbn3.gstatic.com/images?q=tbn:ANd9GcTTZ8Tuu3UpSTeGG82YsmqZIsUSG38LeD9q_-ipMRG0tKcxrk_h7W--P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149080"/>
            <a:ext cx="1304925" cy="1504950"/>
          </a:xfrm>
          <a:prstGeom prst="rect">
            <a:avLst/>
          </a:prstGeom>
          <a:noFill/>
        </p:spPr>
      </p:pic>
      <p:pic>
        <p:nvPicPr>
          <p:cNvPr id="25601" name="Рисунок 10" descr="https://encrypted-tbn1.gstatic.com/images?q=tbn:ANd9GcS9cueV2epP2dsSYC41NS8n_WNa7XWBtRXpFUoiSTnnmI6UTJkFJ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4293096"/>
            <a:ext cx="1866900" cy="1438275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800" y="357301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Надо осмыслить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092280" y="35730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Полезно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835696" y="55892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ненужная информация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558924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Расскажу коллегам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79614"/>
            <a:ext cx="8153400" cy="9906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</a:t>
            </a:r>
            <a:r>
              <a:rPr lang="ru-RU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мастер-класса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72816"/>
            <a:ext cx="7994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коллегам личного профессионального опыта использования приёмов смыслового чтения при работе с текстом на уроках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 посредством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развития критического мышления.</a:t>
            </a:r>
          </a:p>
          <a:p>
            <a:pPr algn="just"/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 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создать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условия для восприятия в интерактивной форме опыта работы по развитию навыков смыслового чтения;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познакомить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 некоторыми приёмами, предоставить возможность для оценки их эффективности на практике;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содействовать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мотивации на осуществление  </a:t>
            </a:r>
            <a:r>
              <a:rPr lang="ru-RU" sz="24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 в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обучении.</a:t>
            </a:r>
            <a:endParaRPr lang="ru-RU" sz="2400" b="0" i="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6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3200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мастер-класса</a:t>
            </a:r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00808"/>
            <a:ext cx="821854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понятие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«смысловое чтение», </a:t>
            </a:r>
            <a:endParaRPr lang="ru-RU" sz="28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виды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этапы смыслового чтения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понятие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«критическое мышление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демонстрация опыта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использования приемов смыслового чтения при работе с текстом посредством технологии критического мышления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9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802" y="-13996"/>
            <a:ext cx="8079581" cy="9947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проблемы</a:t>
            </a:r>
            <a:endParaRPr lang="ru-RU" sz="2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0180" y="1988840"/>
            <a:ext cx="7778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Федеральные 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государственные образовательные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стандарты (ФГОС) начального и основного общего образования включают в </a:t>
            </a:r>
            <a:r>
              <a:rPr lang="ru-RU" sz="2400" b="1" i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результаты освоения  основной образовательной программы в качестве обязательного компонента «овладение навыками смыслового чтения текстов различных стилей и жанров в соответствии с целями и задачами».</a:t>
            </a:r>
          </a:p>
        </p:txBody>
      </p:sp>
    </p:spTree>
    <p:extLst>
      <p:ext uri="{BB962C8B-B14F-4D97-AF65-F5344CB8AC3E}">
        <p14:creationId xmlns:p14="http://schemas.microsoft.com/office/powerpoint/2010/main" val="371249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Смысловое чтение</a:t>
            </a:r>
            <a:b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484784"/>
            <a:ext cx="41044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Вид чтения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которое нацелено на понимание читающим смыслового содержания текста посредством: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-осмысления цели и выбором вида чтения в зависимости от коммуникативной задачи;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-определением основной и второстепенной информации;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-формулированием проблемы и главной идеи текста.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83968" y="1340768"/>
            <a:ext cx="4860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Навык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смыслового чтения представляет целый комплекс различных навыков: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техника чтения,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выделение главного,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-анализ материала,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-сравнение его отдельных частей,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синтез,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выделение существенных признаков,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абстрагирование,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-конкретизация и обобщение и т. д.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чтение таблицы, графики, схемы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-пересказывать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5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05725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</a:t>
            </a:r>
            <a:r>
              <a:rPr lang="ru-RU" sz="3200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смыслового </a:t>
            </a:r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чтения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Roboto"/>
              </a:rPr>
              <a:t/>
            </a:r>
            <a:br>
              <a:rPr lang="ru-RU" sz="3200" dirty="0">
                <a:solidFill>
                  <a:schemeClr val="accent4">
                    <a:lumMod val="50000"/>
                  </a:schemeClr>
                </a:solidFill>
                <a:latin typeface="Roboto"/>
              </a:rPr>
            </a:br>
            <a:endParaRPr lang="ru-RU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" y="1556792"/>
            <a:ext cx="83245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аналитический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(структурный) способ. В этом случае читатель идет от целого к частному. Цель такого чтения – понять отношение автора к предмету или явлению и выявить факторы, повлиявшие на это отношение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синтетический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(интерпретационный) способ. Здесь читатель движется от частного к целому. Цель этого способа – выявить, какие задачи поставил автор в этом тексте и каким образом и насколько решил 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критический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(оценочный) способ. Цель его – оценить авторский текст и решить, согласен ли читатель с ним; определить собственное отношение к тексту, сформулировать его.</a:t>
            </a:r>
            <a:endParaRPr lang="ru-RU" sz="2400" b="0" i="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4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Технологии, формирующие смысловое чтение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988840"/>
            <a:ext cx="67687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технология развивающего обучения 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технология критического мышления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проблемное обучения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технология продуктивного чтения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82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ТРКМЧП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1484784"/>
            <a:ext cx="471601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Термин «критическое мышление» известен давно из работ известных психологов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Ж. Пиаже, Дж.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Брунера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Л.С. Выготского.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и инструменты ТРКМ разработаны американскими педагогами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Джинни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Стилом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Куртис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Меридит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Чарльзом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Темплом и адаптирована С. И. Заир-Беком,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И. О.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Загашевым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 В.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Муштавинской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AutoShape 2" descr="Картинки по запросу заирбек загаше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data:image/jpeg;base64,/9j/4AAQSkZJRgABAQAAAQABAAD/2wCEAAkGBxQSEhUUEhQWFBQXGBgVFhcWFxgVGBcXFxgWFhcYGBgYHCggHBwlHBcXITEhJSksLi4uGR8zODMsNygtLiwBCgoKDg0OGxAQGiwkHyQsLCwsLCwsLCwsLSwsLCwsLCwsLCwsLCwsLCwsLCwsLCwsLCwsLCwsLCwsLCwsLCwsLP/AABEIARQAtwMBEQACEQEDEQH/xAAcAAACAwEBAQEAAAAAAAAAAAABAwIEBQAGBwj/xAA+EAACAQIEBAQDBwIFAwUBAAABAhEAAwQSITEFIkFRBhNhcTKBkRQjQlKhseFi0QczcsHwFoKSJDRDU/EV/8QAGwEAAgMBAQEAAAAAAAAAAAAAAQIAAwQFBgf/xAA2EQACAQIEAwYDCAMBAQEAAAAAAQIDEQQSITEFQXEGEyIyUWEUgZEjJDM0QlKhwRUWsfHhYv/aAAwDAQACEQMRAD8A+t4Iy+uo1/evHcNebGrM76M11FaJbx14WrbvlnKpaPYTXrYUINpWMmYybfHlZ3W3azqobKykHOUCFuUCQOeAY1ynTab/AIWKW1iZmafDcSLttbgWM06H0JE6gHWJ1HWq5UlF6BTLWWlsmiGG7GTqdzXzTGVZqvJXtqdGCVg2ye5rOqs3+oMlEYSe9NnqfuESQJPek7yf7g2R0mp3s/3EsjpPrUVSp+4lkS1p1Ko+YLIImnTmuYGiU1apS9QWBNBzl6hsdmoqbJY7N60XNksdNKpsFjpo94w2Bm96neP1JYGakdV33DlLPD21PtXoOzs5OpPoUV0X69YZzK4f8f1/evIcL0xsejNVXyljjGKW1aZ3XMoEESBIJg76da9nBXZkFX8Vh185+Qsi/fZQC+VVkBo122FNaeiIKwXFbfmjDBDbYIGCwAAoCHp2zge4NSVN5cxLmuKrDc89fxVtSczoIJmWURqPX1H1FfOMbQqOvK0Xa5uhLQOHxCMSFdWK6MAwMHsY2rLGjUT1TQzZHCcSt3VZkJKjWSrAERIYSBmBGxGhq+rQnBqLWoiZDA8Vs3gxtOHCZc0TpmUOJ/7SD86rq4apSaU1a+wUyGF41YuCRcA1Kw82zIAYjK8HYg0Z4OtB2cb9NSXRZTG2y2UXELa8oYE6TOgPSD9DS9xUSu4u3QlxFvjVkm4ouAeW2Vy0qoaYjMwgme1XSwlWMVLLuDMWlxSEMQ6sFnNlIMRMzHsar7mSkk1/RLlbBcXs3ldrbhlt6OQDoSi3I165WBrRUws6clGUbX2Jcjg+MWrtpr1tptrJJysIhcx0InbWkq4apTqKlJeJhuheG4/h7hIW6miq2py6OMy7+nTcdak8FXgruP01JmQ9uJ2RE3bYmI5hrMR16zVfc1Wtn9A5kRHF7Gn31vWfxr+Hfr0oLD1v2P6EuiR4nZgnzbekzzrpG/X0o9xWt5WC6OPE7P8A9tvcD413b4RvuYP0qdxWv5X9CXQzDYpLgJturgHKSpBE6GNOuoqmpCcH49OoyZocN3PtXoezf4k+hRiDRivYGUyMGwDSdN/3rxeDqwpYuMpOysbKibjoWsU6OpUuQDo0dQdCDpsfTWvTLiuFT0mjP3UvQVils3FyN8GnKCygx0OWJHptQXGcKnfOTup+hIvaLI3VAQpg6Bon9hSf5rC2sp/ww9zLaw77anf9DQfGMIv1fwydzP0PK4rw3h3d2ZWJYlpztoSVMgTA+BfpXlsRxKq6ku7ejZpjHQbw/gtqzcLWgULHM4DEhjzaEHSJYn6dqzPF1anhm+nsNl0LGD4XbtDKmcKBlCl3ICxlCgE6ADYdKeeJnKd5avogJaC+H8Gs2BFpSiwFgM0EBQgnXUwN99Z3qmri6tV3m7/IGUrnwvhzurnUtrcuGSQqyddTCL9KsjxKundP+ESyBY8M4dXzBNIACEkoP82Wg7ki641nepU4jWccrfzDkJXfC+GZmY2zmYliczaEkk5ddJk7d6VcQxGVRzbdAZUWcLwW1bnywVVi7MoZsrNc+IkE700sVUq7vX5EsjsDwSzZXJaTKhXKVDNBGRbeoJ1OVQJ33+bzxVWpK7d7dAWIYXgdm2hRFIQhlYZ3MhlVTMnfKqgHp03NLWxdWdRTb10ey5BUUIPhjDSuW2Fi4t3QkyyF2WZmOa4x0jttTx4jiEt7kyjcJ4fsW/hVvwHV3aPLIKxLaQVH0FK8fWmlr/CDlKx8H4Q72idGBm5cJIZcjSc35dKf/I4nlL+ETKhq+F8KDItANuCGYEGc3KZ0g6iNtKV8QxFvN/AMoT4aw2v3Z5mDtzvzOogM3NqYAGvYdqX4+vp4tvYmUt8N4ZbsKVtLkVmLkAkyxAUnU9lFZa9epXknUd2hkrGtw7c+1d7s3+JPoUVzRr2BmMYKP3/c189rJZlc2XsrnmX8VBMWcPeteWNYuZ9CIJUwQNx+uldpcGoVaanTe+p048PlLD99Td/awnhfjFbpYvbFu2pjObiiSSANGgQAQTBkZhvNGtwOCp3hrIOJ4fKjlUZZpPl6G6/FcOoQtetgXNUJcc425e+prlx4TiF+kxwo1ndKL03Jf/0bBdrfm2/MWSy5hmULqZHppTrhWJ/aTu6qip5XZ8xacYw5Q3Betm2CFLZxlBMQCZ9aqfCcRfWIZUKynkcXfewDxrDBQ5v2gjEqrZxBI3A9RTLhFdPyjLDVnLLld/Qt4bELcUPbYOpEhlMg7jQ/KsVelUoTcKiKXFqVpaMr4/i1iwQLt1LZOoDNqR3jerKHDcTXV4rQsp0KtXyRb6HYbitm4jOl22yL8TBhC9eadt6M+F4mEsrjcE6NSnPJKLTfIjgeM2LzZbV63cb8qtr7wdx7UanB8RDxNXDVw1Wkr1ItC38R4RZnE2tDB5pIPaN6tjwbE72HWDxD1VN/QbY45h3cW0vW2c7KGmdJgHYmNYFNPhOIhHM0JLC1oRzyg0vWxDFcew1tyj37auNxMke8bfOnhwzESjmUQwwteccyi2juI8Yt2wAHttdYA2kL5c8mFg66HvVmF4TOcr1NEClQnJ5nF5Vu7bCOD8b812tP5a3RmJVLmfKFKrBkA5pPaPnpT8S4X3FLvKett9WNWw8qaUkpOL2bVjZrh3uihBqEBUZDqVhOpGiFrh259q9F2bX2s+hnrl+vYGYyf5/evn1X+jajw/8AiNw8ubLW0Y3OZSwHLk6Bj3mY9Jr0HBpPuWm+h3OD4mNFT7yVla6XuUPD/hr7VhrjB4Rot4dokFUfNcukdfMcQP6USrMZxWGHrqk9ub9zHDHv4r4i116FDH8ExFt8MtwMyIwE5VUKodd2ViDIE6mYFb6OIp1leL0OrQxtB06stItr66C384X7l5LTOl62TbbUKVdUZXzbHYafKrrpgpVMNVwtOEppWauJscNujDOAjFuqxqBntHMR0HIRNHRIariqLxylmVkv6GYjgl2btsAtbth2sga+YXZBy/mgAzH5TU09SyHEKPgqNq8tH7JHrvAKkJdU7r5KkdvuLRI+pP1ryvaBp1o+y/s8/i5qeInKOqvoee45wu+mLxF17BvoQ5VjBVQQCrGZAyrpBj0r0eCanRi47WO3ha9OeGhSjPI7rq//AEzOFYd7uFazaUs5drsDdkti0rDfu6mOsU8pxhFZtC7E4inSx8c+1rXNLhNpEvWLl1b9p0yJLeWlssWFtUAVczZi8d+5p7pq9jFja+WEo5otN6b316lEcGc2sQWtHzvMTID8QUl2uGJ2gCflQTVjauI0o1qUc6y5deth6YQYe9hr2SLVu0ty60iM6q7XOvxbCPUU+mhmq46E8LVUppu+i9ri24dctm6t+1eZXOYNb8vn5iwbM4O8zpB70saildJ36FzxVOdOEqc0nFbO/oOxuHM4a5ZRrtqyPKJJB5kds6lwI0zZZiO21TPeXv6FGGxNGdOrGc0szYOC4Z/tYa6uXPeQjUGT5vmQNdYy7+lZMfph6i9iniVeg6EKdKadj6mK8JskuZxw1CAqMgahAUrIWeH7n2r0PZz8aXQormgK9eZjJj9z+9fPqvI2oVfw6uIdVYbwwDCe8GqYVZR2YbBRABAgAbACAPYVU5NvUlr7kb2HVxDqrDeGUMJ7waMJyh5WSxC5g7bQGRGC/CCqmPaRpTRqTWtyWCMFbExbQZvi5V1nedNaOeXqSx32O2IhEEaDlGgO4Gmm5+tFzktbsljrVlU0VVUdlAUfpVFSpKWrdyLSxgeIPCdrE3DdkhyAG5iAcogaCuzhONSpU+7lG6XvY34biFWhHJC1l6h8OeGvszly6nlKIqggKGIZyzMSWYlV10AAAiqOI8U+LpqnGNkvczYitOtPPU16G19jt5s/lpm/NlXN9YmuWqs8u7sVWJnDpJOVZO5KiT01qKc7bk31D9mT8ie2Ub/SnVSTW4LBvYdH0dVYf1KGj61IzcXoTUBw6ZcmVcv5coy/+O1GM2ru+obICYdBBCqCNBCgR7UHKbVmyDZpSHTRs0TUlUaDcFC6exDqDIWeHbn2r0HZx/bS6FNc0K9gZTKH9/3r57UflNqBWdrUYiRStEOoEDRsQ6iQ6mT8SA9j5lf8UYm1iLjm4zWFuXbYUwRmyvkG3QwflXuIYam4p5VselXD6E6MYpJSaTv81c7hPHcYDiBdvOxSwWAMcrHKQRpuB+9N8LSe8UJi8NhmoOnBK8rddxnDfGV+zYW5eU31LsM7OFbQAkAZekHfqay4rhlGvq9H7Ar8MozquNJ5bK9raF/E8cvHiQRLrC1lByGMs+XOo33I609HAUoUlSkjNHCU1gnOS8V9zO4NxfE4m+CcSyDzFHlgoqhSSYIZhppl0kyauWHowj5S7F0KNCmrU8115h+N4vibmIFoX/KyWA13yirILoXM2U7ESVFJh8LTpwy5VzK8Lh6UMKqlWGrel/Qo4bxJivslxjecsXGVp1EeSIBjY52+lXvD098qNU8FQeNjTUNLNsZd8R32OEVcQ0lV83KdSSVnP6/F8ooKhTf6UBcPpRVZyjs3lI4zjWLuXr4XEMgW15pCmAAqWywXtJam7iHJL6Ew+Hwyw9Kcqd3J2/kqPxvGC3YuHEvzM6KJ/IVkv+Yc3XtQdCm1Zpa+xo+EwmepTVNaK9zZxPiHEjHOEYsignyi4RBFsEmSNNdarlhKLhktoYqWCw8sGpWs72vuz0HhbxMMWIZfLuS3KDIIUISQT2zrI9a81xPh3w0e8hsc3G4X4aeW9z0E1x16mU6q3uQs8P3PtXoezn40uhRXNCvXmYyV/wBz+9fPKptR1UvcIDQkggoIgaKICoQ6aMZOLuuRNzBv+F7LB1yjIzeZlgkeZEZ5Jnq2m2u1db/PV1G2VGlYyunmUuVuWwW8NWixY6lxlumIN0dc2uk6fDG1D/YK/wC1A+KrpRSl5dVoij/0RZBlDkPQhcxX28xmWfdTU/2KstoIsqcQxM4tOZbv+FLLDSVbIEa5OZ2AAElm6wN49arXaHEbZV1M/fVO77pyeXexPE+F7JuC7bUW7gObMBm5pnMFJygz6UaPaDER8yUupa8ZXdPus/h9BVnwjYW4GTlQTmtqOVyQRzMZaBJIUECT6CC+0Ndpqy6iVMRVqJKUr22J2PCmHUkFQbZVl8uOXmNtpnfMPLUAz0pXx7EytotP5C8VWlNVM3iXMWng+wNQACDKkKJXfqSZOu57VY+P19PCh5Y7ESTjKY//AKYs5i0DmQJc0H3g0zSek5RtERpU/wA9iNdEVrFV8sY5tI6rYWfCdkqFIEKSU5RySQWjvMDedqK49iLbIf4zEJuWbWW5DF+DrFw5mEv+JiDLH8xAIA+VNHj1f9qGp47EU4qClouhY4L4btYd/MBZ3ylFJCqEQkMVREAAkgEkyTAkmKy4ziVXFLLJWiZpznOWabuzaFcy+gDqRkLPDjqfb/evRdnPxpdCiuaFexMxkKd/c184qbG4NVkAaknoEFKQ6oQ41ZRhnqRi+bI2kjyXD/Giv5puWiiWxJYMG6sBMgRJWOupAr0MuCRkk4yOlX4ZKmoZZZnL220FYXxxmRmazBCO6KHLSLejFuXlWSFB6kxG9O+BUb6ya/sWrglTrwoKV2/YQPHrBVd8MwtsSAweZjfLKwSPlSS4DStuzVLhGrjCd5LlY0sV4rC4pLC2zcVlzZw0H4XYgKRH4I1I61XDgMHDV6mSOAcsPKu5WtpboU7XjgPiFtW7WZGuBA5eJBMFoj3O9PT4BSsryNE+FShQ7yUrO17WIYvxvdtEC5hCpMwDc1Mf9vqPrTLgNF7NjUeFQrRcoVVp7D8Z4ve3YN18PlbzfLyeYNshbMYHcRFN/gMOuepTRwEKtbJCpdWve38HcY8bCyUVbRZyoZwWgLOwBAMzvrGhHeq4cApq+aQ2E4VKum3KyTaXuRxfjYp5MWQTcVS0uQFJymBpqIYdqZ8Bob3YKPDO87zxeR223G43xlkv27QsnK4RiXOV1DMwIKgHUBZ360IcCpW1buV0eH95h3Xbta+lvQrv41um81qzhvMIPLzkMVgGSIjYjrVseBUbWu7l9LhlN0VWqVMt/YvW/FZS2zYqw1lhqqghiw0CjWILMTHSEY9KorcCimsj56mV4JSqqlQlm9/QoYPxpduXEAwyhGYAE3AGyyAWCmMwHoIq7/B0HG1/m2X18DRoRalV8S5WLOH8Y5sRctG1FtAzF83NlGXUgwBGaTrsDvS1OB0nFqL1Enw9xw0asZXcraW9RPDvG3m3INmELMiEMS7EAsOWIACjMxnTTeRU/wAHRS8QMXg1h1BSl4nbSxLhvj//ANPcvNZysCEQBpVnIUwSdRoSdAdFPpO/B8PpYSblF7jV+Evvo0lK91du2xqeE/G5xdzI9oJJyrkObUIzktMQIXpO9dOErmLiPD4YTKlO9zdTr7mvntRaFIap5kAajCCgQ6oQD7Vowlu+hf1RD5Hg+FOy3LbIy3LjDIDpzIt27GU7yFI9CRXum4wjeR6avxCnTqUmpJ23+asanDLR+xYlDZYYgoiTl5riK3IoHdZaQPes9WnJ1oVL6LkY6qowx8akZ3T1v6EOD8B+0IqRlu2kVodm8si5cvHmtrrIyD8QkGqMdxCOEy5lmTFxfEZwrVFRe9tf/pU8QcIv274Vc75UVfNICBywJczsBLkegrTQr9/TjU2ua+G16EMLapLVO/zK7YPKLV2yhNoWXfzSIVyvnc4J6GFI9CK0JrNa5XLiEauFq5pau9l7G54owNxrmCyIxRbdsFgNNWWZPeFrl8Jl9k+r/wCso4XWpU6FTPJK+30DxrDNd4dhTbTPmYuxUaahjJPqWpcJL7errz/or4PUhTqyc2lp/Zh/YWe1dGRrl8NbZ4E+WrB4Vj+Y5QSOile9dVuKtrqzow4hSliMilaCX1Z6fhnh+3irLeYOdHCoZML9zZlSFIkSDXE4hxOeFxGXLeNjkxx1WhXnKk9G76ow+JcCbDYpcqRbVMxfUJORiSC7H06108LiFXpxqbX5HRjj4zwU+8ks13oVcTw9hfc3LDuhJgBvLnYKwJB007VpupPTUvw+Jpxw0IRqKMvdXNI4D7Rh/Jso6XLf3q2WuK4KqXBIMCGY3jvvlqmrWjSmnLRPT5mGlioUMa5znmzKzdrW25DvD/EThJFzCENyi7ed8sJbQKNCugCrMAwWJPWsuJwkcU1JyenJbFeMw1CTnXjW35WKGMwjHFXzcQql1sik8pm7dRUYd4kHsQDW6FowtfSxqqY2nSwtLLK7VtC/4WsNZN63es5bq2rq2nOh5tWtjX8TAEHrt2rLVpyrZZRldJ3KeIyo1KkK0JXva/sYHCuHuty0l1DGdVW1PM7tAKgegXMx/KhrXBZtuptx3EaNOF4S8Tsr+h6L/D3CvbxltbilDN5sp0OltRtuPiq6CscjjdeNRwyyT0Podvr7mvnk3oc8NVkONFhI1WyHUWQBo3sQSMKgbNkXPvmyjN9Ymi6s2t30uBW3B9jt5s3lpm3zZVmfeJpXVq2tmGJWcOifAqrO+VQJ94FVSqSn59UBKwLuGRozKrRtKgx7TQVScVZNkWmyDcw6EAFVIGwIBA9gdqXval9whuWVYQyhh2IBH60qnJAa5BNlSIyjL2gR9KKnK97h9gLYUAqFUA7gAQfcUznJ8wacyVu2FEKAB2AAH6VJScpZgbAuWFb4lVvcAx9akZyXMnUD4VDqyKT6qDp8xVsakkr3IG3YVfhVV9gB+wqZ29/5IQvYS2xlkRj3KqT9SKaNacVaL0JpuE2FJkqpPeBP1pHUktE9w25oDWFJkqpPcgE6baxS95Ly3IWuHYdQ5IVZjcAA6+tei7OzbrTT9Cmt5UaC2lBkKATuQAD9a9fYyve9jNTr7mvnVTZdTeE1UmQFEIKRkOoEOokBShOoMh1I2Q6lbCdSPqQ6h8wHVNfUgaKv6kOptfUljqiAGaZEBTXfqQFRNcggqNhOFIyFrBGCSdBFej7N/jS6GetsWMFjrd4ZrTq47qZr2JmKCHf3r5zJ3SRuONUBBT3IdSMJ1GCvJID0RDzliQcw7jXpOkb166PZ2i153/BleIdyOHxCupIMQYM9O1T/AF2jfzv+BlXdtiYUhjmgIfh3nTUluke1B9naK/W/4EWInfYmcvl5xLddOtRdnKD2m/4H79gW2TERGXMZmQTsDHzqPs3h+cmDv2nqidm1IlgV1016dCe1U0+zlGSu2wus+QnH3VtCWnaRoYmYjMOvpVkezeGbtmYO/YyzDRGvcgwBpt79KVdncM5WUmN3zK+JvFXUAZgwJkdCBOvp/cVdHszhn+pkdV2GW7g8xbbaEiQeh0Mge0Uv+t4f9zCqkstynib91bzAi2lhSs3HYCZInrUfZvCreTIqumpNsXmVjagkDSdA3sSR9dqZdmsL+5lPxE8rdhdriYyqXhc2RVMyHuMDyL1BEdRFR9nsNG3iY9Oq5wzINjGzcKswHKhRcpBObNPPMN8JMdKxcR4NRw9CVSMnoPTquS1Rdry1zQECggXH4YA5gRIgyO46jWvR9nfx5dCitsJ8NCz5ZNhCil2zBmztmGhk5m2iInp2r2JmOt7n3r5tJ/8ATcSNVBI0xDjSNhBT0vOuoJaoVbTKWlAiRC5d4iWMDQa+819OjsjnOknLUFzBgzdUAN8JzaAqO46x9aD3HlJxjoWruJiNAZ000Gw6dtaiWl2I27aCsYwCkAhQNRvtsdBrFTvoQerA4vkOw9sJlCvMrsYluzHqYECp5vEh7isbh/OHlsSFMMSphjHQdqb/AIC1xt9T5ZVQpKwFDa9gJ9RQjJJjNCLthlct5kDLlyiMo2IO2h0I+dJGnabYvIQl9AQLjyV20+IEwNtyKvs7WSBFPmVeJ8dtYVFe/ChnIUjmIOhgfTU6AUii1uW5ko3uVeM4JsZl8y55dktmARZLKAcpJOk9RvVTpuckVpN3uT4ZhEuWEQW7hChYzmADbIyksI7Ax6Ve7RdiVPSJZbgQIXzHJyOLogRLCYBPbXpG1Vu07Ew67pW9S4tiCCdSBA9P+f71zeNNfCTLaL8VhtfPNzYGmtoAdhNz7V6Hs9+PLoU19gcAxDPbJa0LRDMMoVl0GgMOqnUQdq9gZhNvr7183kvD82byZqu2pERqMh1K0QBpoeZdSPYNw5lVdxHNpBI7dxX0+lHwmGcmp6CbjeahWZgkGPQ6iOvTWjKmmUzi5x0LaWVCgnXY6jUaaaULZVYshoiv5IullZJU6gncbHb3AMVUrSeqAm7jb1oWw1xQocIwEyBoJgx05R9Ksk7R0G0vcpXbue3avKG3V1UEj4gw1y7jXrprSSk3BWEe2hV4UltbjgF2dWd29CxC5Z9O/WDWemoSqWXLc1qE4U8z5gwt8u4yhgRy3B1FydQRsDMGdo9DXTSSWpmalzK1+8F5nKA+ZlK5SSLZkiI0zSu+oo2egibtbmJ4rwq1jA1hxmdBooMOpYEg5htt1/tSTYUr+E9FgbM27aMgUqolc2cLAgLmjWBVTlbYds0nECKW9yEI/j0orQgu9sa5XGfykyyl5iuBXgoo1nVGQbhp5o3ymJ2npNd/s9+PLoVV9g8FTEKHGJZXObkKgDlgdAB1n1r2RmEpua+c8tfc2kjVPMhE1GE6lZDqam/GupHsKXBBwcxLpOZQDlIiMoJBlhM719OjLwoxO+pPh9wKMpnUsQDrHUgn01+tM0UwbRYVwOYtykHQ9PnQHvoV8CzK7AOWViSkxCgRp6jX9KLSsJCeowu0MjNzwdY017TodxSS9EPo9BeIlEKAgmDlOnXrG0bfUCjFWBDSOp52/cu2rZcZBdKlckiGLEhSfxE7+31qrI1Uz7XLpV26LjLVjstyV8wLmIBYpCgsIMb9tPrWqDi1q9RHGSjdmrgsCtwi4yggHSQddNI170HNrRMSLzO5pW8OEEIsFtSep66nrVTdx2tbjsPayj1pQDCKKIKuGPeo2FIrtJB7fvXL4x+UmWU/MKrwmxqAaVhG4ZZkAwSpAPaetd/s9+Yl0Ka2wrw1g2tIwa/58tIIJIWBBHM7a/OvZGY5Nz7182bfP1ZtJUgSJoXICgw2ONGn511BLYdaKjlLLmiANBt2FfTYPRGNvUZ5YBnQdP709xbIhiNdN17CO+sigkSSVgeckQw0if6QNNP1GlGSuIrXsIxWDZ3S4p1MqSToFg7DaffvSpJskqfiujMxOIawFJYsApZ7pygZU1cFdgMoP6VYoq1y2EObKVm4uIyXrbLfmGtHKYWNDodoM7760lS7XuUVITzXNSzwi04HnKL5Vi4NwAlTmzCO0AR7d6XKr3sXym2tTZsvIHbc00iuI9DOtKMTFQBG44A1qMJWbXU7dqUJWuX5MRXM4td4WY9PzETXhGa0caRsIzDRzZtspn2616Ds7+Yl0KK+wvw0bBVvs7Mwlc2YFTooVdCBplA1jWN69mZgpufevm1WWbX3NpI1TcJE1AgoMJ1Gn511A9hF8oCDlDXNSuvMFMBoPURFfUacbxRgqBxmIOXMkEyog6b9B/zpTxWpXOLy3KbcSyZ+UjK0FxBzTswjb+Z60IayBd2scmLVQWQvcaScskmX2kHp19KMocyJqMkJs4q7Zw6pdOa4SZ2bdjIEkaAdZqmjfNkNNZq6aH4cLejmzNEADMIB0kj3BG1XVFldityadjSwGDFpYAEgzIEdIgfSkcrkd2Qw05W/qMVBdS0RplH/AAClkxooYX1gbDeiiMabkDue1AiEuZ1NQNiBk7mB+tQZHPAWBXM4tJfCzHprxFavAs1ANIyDsKfikSMpkbz6RXf7O/mJdCivsR8PY1bofLZayVIUhgATCgDbsIEdIFe1MpG3196+ay8vzN5KqiAqBBQYQUYLxoWTsjPcc6w+UbN00Ear21FfVYr7NdDnKV5O4zzA2cQUJAiWGbUxt369Zmgn6ljM67Fu4zgZjoxRlnPAEAdBG40ppQk9VohactbMotiGUOHFlDdZTEhAu8azEnpv13mq61TLZRLlCEHmQtLmfFvh2fNcyysGQqnXPppG4n19atzqNrFdRxmetwGFW0Aq9NSTufU0k55mVyWt0ZXinxXbwNyx5qkrdLBsurIqgcwHUSRIpbDpHpsEbdxFe2wdGGZWUyCD2ilAWRbA6VCBW2BsBUIQu2p20oMJVYEdCKUKFEGO3vQepYmIN0ban1rmcWp2wsxoSvIBrwNzSdQIPwR1Mdv/AMrv9nfzEuhTX2BwLF37gbz7RtkRGgAMqCRo7agyJnWNhXtjILTc+9fNZ+X5s3kqqIA1AgoMIDRgvEgPYo3kUMlxshyGGdjlEQW5QPaSD2r6jTn4F0MUopyMxsGrC81u8yvcMKwysVBYGVJERsPSNKEpuUsqQrsnZFkXVQKpMvBClsuZ9I0771fsrMEL31MzG2jdKpcy5Ve3EqGB59tR1XQHeZ96x1KlTvFHLoX93mjdM28FwJEtpCBbiiMw1aJkKT13q+yuzM42NLMFAcnbf+aDTCpJHx//ABZx/m4xVGot2wo9CxLH9CtMtB0UvA/jS7w98pl8Ox57c6rO72+x9OvpvStEsfeeE8Tt4m0t2ywdGGhHTuCNwR1BoCl2oQ6oQiyzUIZuKVgdR7GhZ8g5hBu9JHtXL4xmWEmWUpLMAV8+NgYqEJKrkMLZCvHKTtMjf0rv9nfzMuhTX2H8FsXkU+e4djBEaxygNrlXdpMRpMV7YyFZevv/ALV8zq+T5s3k6rjsQBpyApGMA0Y3T0AzzFgXbzth73lqf86V0YTCSBJBU7dK+l4apPTMtLCVYU3FNGmuGW2AqtGTlPbUA67STqfnWxb2RjnPItCniCshmUEiYYE6Aj8oHr03plG2otKSnvoaPBrAIFyDDAFQRlI7SP766naq5TbdwRi4O19DYWR6VXoO00dd13AIOho3sJqfnfxJifNxN64Otx4/0g5V/QCiOjMy1Ao3fCXie7w+5mtmUaPMtk8r+vo0bGg0Ro+9+HuO2cZaF2y0g/Ep+JG/Kw6GlYpplhQuQrXuJWl3dfYGT9BUug2M7FeIrYGis0+wHzn+1DMTKJtKWAfIUnUCJgHbmrncYf3OY1OPjHrXzo3BqEH4Man2r0HZ38zLoUVtg8F4UMOpUMWmN4GwAmBuTEk9TXtzKVh196+aVPL82bxlLFaEAaLQCNIxkCjDzEe1jKa3mZ8oyFlykgwZEBRI1Ec1fUaaWRdDLPa1ytiMJasWTLOXGZ8xfOFzTmJ9IkxFM5aZiRi82VegjgODe4FZnkiLhYjUhpZR/SIj5U7naNynu6kXq0ejxWLW0pa44UanXTQCdBuarTu7IeNOctjz+I8VXHIGGtkpBdnZSTABaAvcge+u1WqlD9T1JCOl2Tu+IjcwV7FAAG3bfQ/hu5dACd5JUg+tJOHduwmRp3PiBHT0pRiMVAo6iiM9Z/hxedb7vbdkASGC7MWJyg94hjPSkmBK59De+zkFmZtOpOp9iaquNYWBpP8AeoQNjD57iqTAJE/6RJopAZ6pmSIBExoPaufxhfc5hpeYVXzyxtOqWIPwe5jUxXf7Or7xLoUVtgcDxN+4rHEWhaYGAB17n4jpsPXWvbGUrqdT7/7V82k7/U3jaRqwCJNAIJpWFHGivMiannC123iL0/8At4GTVZXKqkkdYmdzX1GmrwS9jG8zkJweGa5eCEW1XMTMtmgbGdB+YEe1NGn3fuXVa0p+L00PQ4Th62Q4zE5nZz6SdAPQAAVXLZ8iiTzHnOL8Km811x5juMoB+G3aGuuvpJ16muVTxrm3KGmtl7mivipqjGjCO27MXGRnI8+LlyPIHw20FsghQfwljlhtsy10MNVjnvUdzfBSxWFToxVobvm//BvjTh7vhLdpRF5F8+7bURmLjM5AH4wADl6gmKapWjKtk+hyI4lLNSe7t/0+YTV9tfEBo5h1obaEFsRUCfSPBOB8vDKSNbh8wj0/DPyA+tVyYUetAMabfWkIBtB7fr3oENPw9a0NxtzoPQTrHuf2p0hWzWvMuUwRNc7i6fwcxqb8RVr5/Y2nUGQfg9z7V3uz35mXQorbB4Ph7yAi/cFwyI2P4ebXKu51iNO5r2plKqbn3r5o9r+5vGmoABoBI0rCA0Y7ojuY2JsMxWIy5RqO8du+2lfU6WkEc/NPvLNCcFbNy4BmgTmdQd47jcSSPlTt+o7avYteMuIHD4ZmQgXGIVWIJVZ1JIHoNu8VmnFNWYaCvLUwMBjruKwrjDsjMBD5yTdc9TGiqDr36jSvO4ru6WJjnTty9EXyjeVpaLnY8zwy+rXUGLDZEcEt1WDqpHVTGo6bjqD26VN1ErL5o7M6tLB0WsJLwyVrc0/U+sv5RYXnKgiAjkiDn5UE7HcR71xsJiK9eVWm1aS2fXY89KlHMpHyv/EbwibDNiLS/dMfvFH/AMbE7j+kk/In1rrcO774dd95rhk0eCLRW97gLHDsJ511LY3ZgPkTr+k0HsQ+04awFgCANgPQAR+gqlvUI7lH9qDIVXuFyETSSB/PtUQD0dtAoCiQAIirEIwfZhOYH5Vg4u/uc0NRXiGCvn62N51VtEH4Pc+1d3s9+ZfQorbCfDeHtIjC1cW4C7ElVVYJJJHL229IivamUgm596+avyfNm8aaUADUCCgEFRbgZgHEM5nKUKlozQNBOp9CYivqdJrIjn1K9pWLHAEeHLKAzEEFY5hHf021oSkHR6o08ULWXJeZYcQVaII7AH96RyWwbOXl5Hi8X4Rt4a458x7dpwcjjZWP4LvWOx2Oxg78/GupGKlThm9S11HPSTPOcRKL+EggxIBykdDrrFacLXdPW+j5c0Lw/C1q8pKlJO3qNwuMe/YODLtkYhrZALZGGwYAT5ZJ1jbfuDqqUack6kLXe5frSlee65H1T7GBYCP94PLCNm5swiDM7zSK7Zneup8Q8ceGGwN0QCbFzW025HdGPcd+o17017sCLX+HWBm8146hFyj/AFP1/wDEH60k9An0W4dJn09JqsJG3YuN8Ckj2gfU0EgXNThfCyjF7hBMEAD8M7+9WRQrNRl+YokjY5rQ3Fc7iz+6TLKa8QsV4A2HUGiDsF8XyrudnvzL6FFbYT4axli4rfZ88Ay2dmYy0ndmMTvHrXtDKC2N/evmsvJ82b2Miq0QBFOiAqNEBQjuF7GC9t1LXCzOCOs5QFmQAIlj/aK+n0XemrehmVNZtDV817eHa4qi44UuFGmaZMD5fWKXViNZZWPN+GscMXau4gXIvW3Q/eKrBFJBDQBqpXMPSD1pLc2bJNKSg1oentYrzgyXbZVoh1YSrA7MCdwQDodR1AplK25lrUctnF3RRteELEjNncfhVm5VHbTVvmaCgkVU7U5NwdjSXCogy2kVBOyqF/benWiBJ3d73LQOaRSZtSxK8SnxzhNvFWTZuiUYRPVW6MvqP4p7O9xLnl/DHhFsNbNp3WS7sSNcwBgaHblA9takk2TMjV4niMNg0W68so0Jyl9PkIFBwDe6NixxNHspdAby3UMJAEBgDrrA0NBL1FbsQv40Is5W7gKAxb2APt9aiabsmTkQ+1wxEEGJgxzDuIOnXeNvanSYuxPC45bqsUBgHKZAHNAaN/UfXrXM4rG2EncupO7JV4DU2nVJatEH4L4vlXa7P/mX0Ka2wvw7i2u2yzWfIJJ5MrKfc5kXU+n8V7RGQVb6+9fN5eT5s3sYKpiQJq0hGgtyAipzCefvYxSqAsAoaFiSC5cAROs5j1HWvp+HilTXQxVYtu6PQ20Jj02HaolZlfU89hvCHk4m5es3siXQy3LWXow/C06ENzCR6Uj1NTxHgimrtG7bxiM2UNnK6NqJBGwP0qKJTu7kL/E4JiPkR/Me1O46akay7mRhcZfNhWdst05s3wwDJO4HRYFVxipQaT1Km3KHh3F8O4jea+VJ5ADlcgguygZuw05pEdKRaTs//TdGklQTvd8/YKO+b71iAmqtrzqxJBIB3AJEbSBWvZXMrSexDGIVzBUa4zOrqRmEwQYIXYaD0psqauVRjrqNuXWzOGt5hAAMqM0mHAU/hEgaiDrFJJqWw8VbU8/5GMvpaW9czRmAIdYJZtSwAy6KYAqmpHPrTElNOSSPY43HBGKjKWGiD87ZZye+n6dKSNKKd1uxlLWxhcPe55KLfzNfIGc6DYNry7wJEdSDWjPk8PMq7xSsjR4cFzgpdZgVIZQym3mnfT8Q1HrHpXP4t48JNmynGzWps18+NVzqRhHYL4vlXa4AvvL6FNbYjwI4khvtQUGYXLGu8nTptHXSvaGUUg396+byXg+bNzGCqoIh1W2AA0GgkaC3IYnC7C+dmC5WaWb+oDlEgnp0jvX02GlJdDPLmbmIxiWxqZYiQBuflRimyqxkX+LGFciPihDsfwwddT/HencbCyzQW1yhYt873fLFsXJF0ADNESB36ATNS1kVpyvmZJ7K2rnlKSwuKWWMxIME69P4pc1y2UtbMupbQgLZMAgAzljTdROknQVE8uyFi8rsjMxXDhbXylzs5kKV5ioeV3BkCNt6rlHXM+Q3fOCcE9xlyxbwyAg3HS3IcqPNIInMzEGdGOuh3po1uVh8jjG9zVRyLbOAC/4AWI5ok5hOmm47k07WpVS1eocVZe4iK75S3MFGgEQxBI3HSKRtLRFkldMJ4M4KqMnleXLHUMLg3J6Qw3gaVWk4y8OwsIQVP/8AQ/h+DCZRpmUHmIkgEECD1EQJ6xVkrbokV6mdjuHBjCsEZ1hY/wAyAZOrekgEA9O1L3sJKy3B3UQYDgy4d84AhsiKN8pMl2J6knNWHi0ksFNIvi46QNkV8/NJ1Ag/BfF8q7fZ/wDMvoVVthXAMHct5s98XwY2BkNHMZNxt94EAdAK9mZCK9fevnNTyfNm8mKqiRhNXJAI0rQUClS1I9jz9rHpZJKqxzN5YZeYJCZiWPQaQN5J96+l0tYRM8t9QXG5iTLHTmPb4jt1mrnZ6IXvIp2EXlF0mNMhMkjlIMEEddRHy9aMGorUeVW3Qfw7FnMQjKxHK2oJLwDAJ6Qfp8qWc0ZoWjK3qa1jC2r6KwYHK5zZIiRIKzGtU50WSppOzIX+HBVVbQCKMx8tQAG1zA+hnr0k0ymgw0V0V8PPlqbts2XdgjZeeOoM7ARv0GlJJprcSrCOa6H4bEKGfLkKAFg1sjSQC0kbkxufTvRzRBmezDhciy0oqyNZ76xLdxr602dPmCmkjSSCq/iIMSQJGbrA02IpMyvuOrlpNdPTX51G16g1RC5ibYBkjXTue0aVLr1I9DMXhNq25uC4QSCNSCBOkie2w7VTGEIzzphSbKvB7FwLmcRrcUwIn7wspjbqdaw8R1ws9S2cI96svoaIFeJWxovc6kaCOwm5naDXZ7P/AJl9CqtsVfC2EsW1YYdnYHLOcQYglSBlWQQTDaz3r2hkGDr7186qrwfM3DBQSAE0+iRCBpX1GBSa3utCCxZXXlGup0GvvV/xOIStnZNDjYX8o+lT4qv+9/UXJFgXDqNlX6CosVX/AHv6hyxsFbIGwA9gBQeJrX8zAoRRyWwugAHXQRr30qmWLrLaTGdic0jxVf8AcwWQDSvFV/3v6hyxFpZUCAoA2gAARVbxde/mZFFINy2CIIBHYgEaelR4ms/1MKiiSipHE1r+ZgyoaP1rVGtVf6mCyI+WOw+gp1Xqr9TBlRxQdqV1qj/Uw2sGh3s2rSkyWBFV9NQnUyjL0JdDsH8XyNdjgKtiXf0Kq2xDgV60wPk28g5S2kcxX4P9SjQjptXsTKIVjr7188qu8fmdCxMPWfvGTKRuXwoljpWzDU3PWQMt9EcOI2+/6V0VTglsB0poS3ErRvCyG+8KZ8uxy/36/Ks+IwX2bqIiUstyyK5qsE6KJDqhDqSRCDVnqbjIlUewCJqthQKrYQE1LhQVNGIGNWtVPURkorSkKcaEkEFK2QzeMY82gAsZ3mC2oUDqR1/iu7wvh0a3imV1J22DguMkgC4usalRptO3trXVqcNS8pXm9jUwuKQmVIn6GsuHpSw9XM1a4ZO6NICvQJprQoMJevvXz+qll+Z0iQNZMpGTKow1Cn3iuvQvl0RXd3K3Emt2bTXis5FLZVjWNa3UYZnZkTlJ5TxeM4Li+IMmMQpZJUeWuZgyhZghgvXUz2NblVpU4unLbmaoVoUk4bnrPDl2+1hTiUyXQSDtqBs0Daa81i4UlVfdbFNTLm8OxqVmEBFG1yAquRCLVTOzGRwqtMADQsr2CRNI1YYhNKEktFEY9K10ipjK1qwgKEgkaS1mg8jG8XYGybLX7wdsigKqsVzGQFWPViB869Ngq0oJKJXGGaVjxTpetutlXIdnRGB/y0usoZUGpzQCBmy5dq66xPrsW/DeFyUvkWsJi8S7rbyM9wFlYhYClWAYkkxoQZiBr1pqtaGRtmbI0fV7I0A9KspeVFTMROvvXgai8PzZ0GF7cyDsdPlWdJ8mS4o4C3rKzMzqeu53/wCRW6jiZx0FaLVrCWxBCgET+u/710ViFbcrd+RPQAKoAAEADYAbAVjxGJvogqL3ZEVguOGoABoxVyEaqmmgkWrNJjIANVphscaMvUhBqMoO1wojVSQxJadIDHJV9PcrY0VsiIGi0QjSuNyIp8Z4eMRZa0SVJgqw/C6kMh9YIGnvXRwmKjB2kSLcZXR5++MUcTZuthWe7bttb0ZPJLsR95nLZgN9Ms6111OlkaUtGWpQyNKW/wBT0Phvh5s2gjkG4xa5cI2zuczR6dB7UtKUcRWsnojPWnd3+hvqa7yVjMY9u2P1rwMl9kurNrkTKCq5QW4LgKilypoNzqmhDjQYTqBDqbkQE1XmsSwGNVzkFCyaySauMgA0E0MEmmu7AIk1Y28oSFJqEkpqNMDQ5DV1N2EY1TWmE/cRkpq3MAjSX1IdNRyCCkzNaIjVx2D+L5V2eCP7eXQqrbF8V65GYzAteDq/hLqzYSVaSmrvUjYCtSpFJkTI5darjFXDcBWhUVggIqkJE0G2QjmpQnGlauFEMtV5EMELRUES4ctWdzCwLkSlXxoQyBuDy6Cw8GiXJC2KteEp2A2MW3SvDQQtyYWjChBC3OTWatlRiBkoqprUlzstKS4MtSxLjsEvN8q7XA194l0K62xfFesM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6" name="Picture 6" descr="http://cv01.twirpx.net/0358/0358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00021">
            <a:off x="5078763" y="1192839"/>
            <a:ext cx="1860507" cy="2808312"/>
          </a:xfrm>
          <a:prstGeom prst="rect">
            <a:avLst/>
          </a:prstGeom>
          <a:noFill/>
        </p:spPr>
      </p:pic>
      <p:pic>
        <p:nvPicPr>
          <p:cNvPr id="10248" name="Picture 8" descr="http://i.livelib.ru/boocover/1000024810/o/013e/boocover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92020">
            <a:off x="6666173" y="1353482"/>
            <a:ext cx="1905000" cy="2867025"/>
          </a:xfrm>
          <a:prstGeom prst="rect">
            <a:avLst/>
          </a:prstGeom>
          <a:noFill/>
        </p:spPr>
      </p:pic>
      <p:pic>
        <p:nvPicPr>
          <p:cNvPr id="10250" name="Picture 10" descr="http://4.bp.blogspot.com/-veKFXymj6OM/Tr5NWEKcZOI/AAAAAAAACXc/4ivKF2WcTX0/s1600/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314091"/>
            <a:ext cx="209550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i="1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b="1" i="1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kern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ru-RU" altLang="ru-RU" sz="3600" b="1" kern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текстом </a:t>
            </a:r>
            <a:r>
              <a:rPr lang="ru-RU" altLang="ru-RU" sz="3600" b="1" kern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kern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kern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kern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i="1" kern="0" dirty="0">
                <a:solidFill>
                  <a:srgbClr val="C00000"/>
                </a:solidFill>
                <a:latin typeface="Bookman Old Style" panose="02050604050505020204" pitchFamily="18" charset="0"/>
              </a:rPr>
              <a:t/>
            </a:r>
            <a:br>
              <a:rPr lang="ru-RU" altLang="ru-RU" sz="3600" b="1" i="1" kern="0" dirty="0">
                <a:solidFill>
                  <a:srgbClr val="C00000"/>
                </a:solidFill>
                <a:latin typeface="Bookman Old Style" panose="02050604050505020204" pitchFamily="18" charset="0"/>
              </a:rPr>
            </a:br>
            <a:r>
              <a:rPr lang="ru-RU" sz="2400" kern="0" dirty="0">
                <a:solidFill>
                  <a:sysClr val="windowText" lastClr="000000"/>
                </a:solidFill>
              </a:rPr>
              <a:t/>
            </a:r>
            <a:br>
              <a:rPr lang="ru-RU" sz="2400" kern="0" dirty="0">
                <a:solidFill>
                  <a:sysClr val="windowText" lastClr="000000"/>
                </a:solidFill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04864"/>
            <a:ext cx="8153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ru-RU" alt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alt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текстом до чтения </a:t>
            </a:r>
            <a:endParaRPr lang="ru-RU" altLang="ru-RU" sz="36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endParaRPr lang="ru-RU" altLang="ru-RU" sz="36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ru-RU" alt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alt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текстом во время </a:t>
            </a:r>
            <a:r>
              <a:rPr lang="ru-RU" alt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чтения</a:t>
            </a:r>
          </a:p>
          <a:p>
            <a:r>
              <a:rPr lang="ru-RU" alt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altLang="ru-RU" sz="3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работа </a:t>
            </a:r>
            <a:r>
              <a:rPr lang="ru-RU" altLang="ru-RU" sz="3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текстом после чтения</a:t>
            </a:r>
            <a:endParaRPr lang="ru-RU" altLang="ru-RU" sz="3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04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453</TotalTime>
  <Words>846</Words>
  <Application>Microsoft Office PowerPoint</Application>
  <PresentationFormat>Экран (4:3)</PresentationFormat>
  <Paragraphs>185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Bookman Old Style</vt:lpstr>
      <vt:lpstr>Calibri</vt:lpstr>
      <vt:lpstr>Calibri Light</vt:lpstr>
      <vt:lpstr>Roboto</vt:lpstr>
      <vt:lpstr>Times New Roman</vt:lpstr>
      <vt:lpstr>Метрополия</vt:lpstr>
      <vt:lpstr>Муниципальное автономное общеобразовательное учреждение «Средняя общеобразовательная школа №19 им.Л.А.Попугаевой»  г. Удачный РС (Я)</vt:lpstr>
      <vt:lpstr>Цель и задачи мастер-класса</vt:lpstr>
      <vt:lpstr>Вопросы мастер-класса  </vt:lpstr>
      <vt:lpstr>Актуальность проблемы</vt:lpstr>
      <vt:lpstr>Смысловое чтение </vt:lpstr>
      <vt:lpstr>Способы смыслового чтения </vt:lpstr>
      <vt:lpstr>Технологии, формирующие смысловое чтение</vt:lpstr>
      <vt:lpstr>ТРКМЧП</vt:lpstr>
      <vt:lpstr>    Этапы работы с текстом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Ваше мнение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смысловому чтению в условиях внедрения ФГОС</dc:title>
  <dc:creator>Вова</dc:creator>
  <cp:lastModifiedBy>Сотрудник</cp:lastModifiedBy>
  <cp:revision>46</cp:revision>
  <dcterms:created xsi:type="dcterms:W3CDTF">2015-04-04T13:49:57Z</dcterms:created>
  <dcterms:modified xsi:type="dcterms:W3CDTF">2021-05-05T03:35:39Z</dcterms:modified>
</cp:coreProperties>
</file>