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media/audio11.wav" ContentType="audio/x-wav"/>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sldIdLst>
    <p:sldId id="256"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p:scale>
          <a:sx n="66" d="100"/>
          <a:sy n="66" d="100"/>
        </p:scale>
        <p:origin x="-816" y="-17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audio" Target="../media/audio11.wav"/><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4">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4">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7BFCE93-254C-4D31-8799-822A7A45D186}" type="datetimeFigureOut">
              <a:rPr lang="ru-RU" smtClean="0"/>
              <a:pPr/>
              <a:t>15.02.2022</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C367D443-CEAF-49B1-8554-6CD283329E72}" type="slidenum">
              <a:rPr lang="ru-RU" smtClean="0"/>
              <a:pPr/>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80341390"/>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5" name="chimes.wav"/>
          </p:stSnd>
        </p:sndAc>
      </p:transition>
    </mc:Choice>
    <mc:Fallback>
      <p:transition spd="slow">
        <p:checker/>
        <p:sndAc>
          <p:stSnd>
            <p:snd r:embed="rId1"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7BFCE93-254C-4D31-8799-822A7A45D186}" type="datetimeFigureOut">
              <a:rPr lang="ru-RU" smtClean="0"/>
              <a:pPr/>
              <a:t>15.02.2022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67D443-CEAF-49B1-8554-6CD283329E72}" type="slidenum">
              <a:rPr lang="ru-RU" smtClean="0"/>
              <a:pPr/>
              <a:t>‹#›</a:t>
            </a:fld>
            <a:endParaRPr lang="ru-RU"/>
          </a:p>
        </p:txBody>
      </p:sp>
    </p:spTree>
    <p:extLst>
      <p:ext uri="{BB962C8B-B14F-4D97-AF65-F5344CB8AC3E}">
        <p14:creationId xmlns="" xmlns:p14="http://schemas.microsoft.com/office/powerpoint/2010/main" val="3456268428"/>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1"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BFCE93-254C-4D31-8799-822A7A45D186}" type="datetimeFigureOut">
              <a:rPr lang="ru-RU" smtClean="0"/>
              <a:pPr/>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67D443-CEAF-49B1-8554-6CD283329E72}" type="slidenum">
              <a:rPr lang="ru-RU" smtClean="0"/>
              <a:pPr/>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740610299"/>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1"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BFCE93-254C-4D31-8799-822A7A45D186}" type="datetimeFigureOut">
              <a:rPr lang="ru-RU" smtClean="0"/>
              <a:pPr/>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67D443-CEAF-49B1-8554-6CD283329E72}" type="slidenum">
              <a:rPr lang="ru-RU" smtClean="0"/>
              <a:pPr/>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94156980"/>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1" name="chimes.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BFCE93-254C-4D31-8799-822A7A45D186}" type="datetimeFigureOut">
              <a:rPr lang="ru-RU" smtClean="0"/>
              <a:pPr/>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67D443-CEAF-49B1-8554-6CD283329E72}" type="slidenum">
              <a:rPr lang="ru-RU" smtClean="0"/>
              <a:pPr/>
              <a:t>‹#›</a:t>
            </a:fld>
            <a:endParaRPr lang="ru-RU"/>
          </a:p>
        </p:txBody>
      </p:sp>
    </p:spTree>
    <p:extLst>
      <p:ext uri="{BB962C8B-B14F-4D97-AF65-F5344CB8AC3E}">
        <p14:creationId xmlns="" xmlns:p14="http://schemas.microsoft.com/office/powerpoint/2010/main" val="1008666465"/>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1" name="chimes.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BFCE93-254C-4D31-8799-822A7A45D186}" type="datetimeFigureOut">
              <a:rPr lang="ru-RU" smtClean="0"/>
              <a:pPr/>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67D443-CEAF-49B1-8554-6CD283329E72}" type="slidenum">
              <a:rPr lang="ru-RU" smtClean="0"/>
              <a:pPr/>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242356532"/>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1" name="chimes.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BFCE93-254C-4D31-8799-822A7A45D186}" type="datetimeFigureOut">
              <a:rPr lang="ru-RU" smtClean="0"/>
              <a:pPr/>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67D443-CEAF-49B1-8554-6CD283329E72}" type="slidenum">
              <a:rPr lang="ru-RU" smtClean="0"/>
              <a:pPr/>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997929660"/>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1" name="chimes.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7BFCE93-254C-4D31-8799-822A7A45D186}" type="datetimeFigureOut">
              <a:rPr lang="ru-RU" smtClean="0"/>
              <a:pPr/>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67D443-CEAF-49B1-8554-6CD283329E72}"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009467406"/>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1" name="chimes.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7BFCE93-254C-4D31-8799-822A7A45D186}" type="datetimeFigureOut">
              <a:rPr lang="ru-RU" smtClean="0"/>
              <a:pPr/>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67D443-CEAF-49B1-8554-6CD283329E72}" type="slidenum">
              <a:rPr lang="ru-RU" smtClean="0"/>
              <a:pPr/>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647857558"/>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1"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7BFCE93-254C-4D31-8799-822A7A45D186}" type="datetimeFigureOut">
              <a:rPr lang="ru-RU" smtClean="0"/>
              <a:pPr/>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67D443-CEAF-49B1-8554-6CD283329E72}" type="slidenum">
              <a:rPr lang="ru-RU" smtClean="0"/>
              <a:pPr/>
              <a:t>‹#›</a:t>
            </a:fld>
            <a:endParaRPr lang="ru-RU"/>
          </a:p>
        </p:txBody>
      </p:sp>
    </p:spTree>
    <p:extLst>
      <p:ext uri="{BB962C8B-B14F-4D97-AF65-F5344CB8AC3E}">
        <p14:creationId xmlns="" xmlns:p14="http://schemas.microsoft.com/office/powerpoint/2010/main" val="1736110108"/>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1"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BFCE93-254C-4D31-8799-822A7A45D186}" type="datetimeFigureOut">
              <a:rPr lang="ru-RU" smtClean="0"/>
              <a:pPr/>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67D443-CEAF-49B1-8554-6CD283329E72}" type="slidenum">
              <a:rPr lang="ru-RU" smtClean="0"/>
              <a:pPr/>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76212699"/>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1"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7BFCE93-254C-4D31-8799-822A7A45D186}" type="datetimeFigureOut">
              <a:rPr lang="ru-RU" smtClean="0"/>
              <a:pPr/>
              <a:t>15.02.2022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67D443-CEAF-49B1-8554-6CD283329E72}" type="slidenum">
              <a:rPr lang="ru-RU" smtClean="0"/>
              <a:pPr/>
              <a:t>‹#›</a:t>
            </a:fld>
            <a:endParaRPr lang="ru-RU"/>
          </a:p>
        </p:txBody>
      </p:sp>
    </p:spTree>
    <p:extLst>
      <p:ext uri="{BB962C8B-B14F-4D97-AF65-F5344CB8AC3E}">
        <p14:creationId xmlns="" xmlns:p14="http://schemas.microsoft.com/office/powerpoint/2010/main" val="2693927307"/>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1"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7BFCE93-254C-4D31-8799-822A7A45D186}" type="datetimeFigureOut">
              <a:rPr lang="ru-RU" smtClean="0"/>
              <a:pPr/>
              <a:t>15.02.2022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367D443-CEAF-49B1-8554-6CD283329E72}" type="slidenum">
              <a:rPr lang="ru-RU" smtClean="0"/>
              <a:pPr/>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79240609"/>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1"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7BFCE93-254C-4D31-8799-822A7A45D186}" type="datetimeFigureOut">
              <a:rPr lang="ru-RU" smtClean="0"/>
              <a:pPr/>
              <a:t>15.02.2022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367D443-CEAF-49B1-8554-6CD283329E72}"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67821412"/>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1"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FCE93-254C-4D31-8799-822A7A45D186}" type="datetimeFigureOut">
              <a:rPr lang="ru-RU" smtClean="0"/>
              <a:pPr/>
              <a:t>15.02.2022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367D443-CEAF-49B1-8554-6CD283329E72}" type="slidenum">
              <a:rPr lang="ru-RU" smtClean="0"/>
              <a:pPr/>
              <a:t>‹#›</a:t>
            </a:fld>
            <a:endParaRPr lang="ru-RU"/>
          </a:p>
        </p:txBody>
      </p:sp>
    </p:spTree>
    <p:extLst>
      <p:ext uri="{BB962C8B-B14F-4D97-AF65-F5344CB8AC3E}">
        <p14:creationId xmlns="" xmlns:p14="http://schemas.microsoft.com/office/powerpoint/2010/main" val="3277027154"/>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1"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7BFCE93-254C-4D31-8799-822A7A45D186}" type="datetimeFigureOut">
              <a:rPr lang="ru-RU" smtClean="0"/>
              <a:pPr/>
              <a:t>15.02.2022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67D443-CEAF-49B1-8554-6CD283329E72}" type="slidenum">
              <a:rPr lang="ru-RU" smtClean="0"/>
              <a:pPr/>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97998292"/>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1"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7BFCE93-254C-4D31-8799-822A7A45D186}" type="datetimeFigureOut">
              <a:rPr lang="ru-RU" smtClean="0"/>
              <a:pPr/>
              <a:t>15.02.2022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67D443-CEAF-49B1-8554-6CD283329E72}" type="slidenum">
              <a:rPr lang="ru-RU" smtClean="0"/>
              <a:pPr/>
              <a:t>‹#›</a:t>
            </a:fld>
            <a:endParaRPr lang="ru-RU"/>
          </a:p>
        </p:txBody>
      </p:sp>
    </p:spTree>
    <p:extLst>
      <p:ext uri="{BB962C8B-B14F-4D97-AF65-F5344CB8AC3E}">
        <p14:creationId xmlns="" xmlns:p14="http://schemas.microsoft.com/office/powerpoint/2010/main" val="3580356630"/>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1"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audio" Target="../media/audio1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BFCE93-254C-4D31-8799-822A7A45D186}" type="datetimeFigureOut">
              <a:rPr lang="ru-RU" smtClean="0"/>
              <a:pPr/>
              <a:t>15.02.2022</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67D443-CEAF-49B1-8554-6CD283329E72}" type="slidenum">
              <a:rPr lang="ru-RU" smtClean="0"/>
              <a:pPr/>
              <a:t>‹#›</a:t>
            </a:fld>
            <a:endParaRPr lang="ru-RU"/>
          </a:p>
        </p:txBody>
      </p:sp>
    </p:spTree>
    <p:extLst>
      <p:ext uri="{BB962C8B-B14F-4D97-AF65-F5344CB8AC3E}">
        <p14:creationId xmlns="" xmlns:p14="http://schemas.microsoft.com/office/powerpoint/2010/main" val="579176828"/>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Lst>
  <mc:AlternateContent xmlns:mc="http://schemas.openxmlformats.org/markup-compatibility/2006">
    <mc:Choice xmlns="" xmlns:p14="http://schemas.microsoft.com/office/powerpoint/2010/main" Requires="p14">
      <p:transition spd="slow" p14:dur="2500">
        <p:checker/>
        <p:sndAc>
          <p:stSnd>
            <p:snd r:embed="rId22" name="chimes.wav"/>
          </p:stSnd>
        </p:sndAc>
      </p:transition>
    </mc:Choice>
    <mc:Fallback>
      <p:transition spd="slow">
        <p:checker/>
        <p:sndAc>
          <p:stSnd>
            <p:snd r:embed="rId19" name="chimes.wav"/>
          </p:stSnd>
        </p:sndAc>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1.wav"/></Relationships>
</file>

<file path=ppt/slides/_rels/slide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0789" y="3443163"/>
            <a:ext cx="9419303" cy="1002891"/>
          </a:xfrm>
        </p:spPr>
        <p:txBody>
          <a:bodyPr>
            <a:normAutofit fontScale="90000"/>
          </a:bodyPr>
          <a:lstStyle/>
          <a:p>
            <a:pPr>
              <a:lnSpc>
                <a:spcPts val="1900"/>
              </a:lnSpc>
              <a:spcBef>
                <a:spcPts val="1000"/>
              </a:spcBef>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rPr>
              <a:t>МИНИСТЕРСТВО ОБРАЗОВАНИЯ ПРИМОРСКОГО КРАЯ</a:t>
            </a:r>
            <a:r>
              <a:rPr lang="ru-RU" sz="1800" dirty="0" smtClean="0">
                <a:effectLst/>
                <a:latin typeface="Times New Roman" panose="02020603050405020304" pitchFamily="18" charset="0"/>
                <a:ea typeface="Times New Roman" panose="02020603050405020304" pitchFamily="18" charset="0"/>
              </a:rPr>
              <a:t/>
            </a:r>
            <a:br>
              <a:rPr lang="ru-RU" sz="1800" dirty="0" smtClean="0">
                <a:effectLst/>
                <a:latin typeface="Times New Roman" panose="02020603050405020304" pitchFamily="18" charset="0"/>
                <a:ea typeface="Times New Roman" panose="02020603050405020304" pitchFamily="18" charset="0"/>
              </a:rPr>
            </a:br>
            <a:r>
              <a:rPr lang="ru-RU" sz="1800" dirty="0" smtClean="0">
                <a:solidFill>
                  <a:srgbClr val="000000"/>
                </a:solidFill>
                <a:effectLst/>
                <a:latin typeface="Times New Roman" panose="02020603050405020304" pitchFamily="18" charset="0"/>
                <a:ea typeface="Times New Roman" panose="02020603050405020304" pitchFamily="18" charset="0"/>
              </a:rPr>
              <a:t>филиал краевого государственного автономного профессионального</a:t>
            </a:r>
            <a:r>
              <a:rPr lang="ru-RU" sz="1800" dirty="0" smtClean="0">
                <a:effectLst/>
                <a:latin typeface="Times New Roman" panose="02020603050405020304" pitchFamily="18" charset="0"/>
                <a:ea typeface="Times New Roman" panose="02020603050405020304" pitchFamily="18" charset="0"/>
              </a:rPr>
              <a:t/>
            </a:r>
            <a:br>
              <a:rPr lang="ru-RU" sz="1800" dirty="0" smtClean="0">
                <a:effectLst/>
                <a:latin typeface="Times New Roman" panose="02020603050405020304" pitchFamily="18" charset="0"/>
                <a:ea typeface="Times New Roman" panose="02020603050405020304" pitchFamily="18" charset="0"/>
              </a:rPr>
            </a:br>
            <a:r>
              <a:rPr lang="ru-RU" sz="1800" dirty="0" smtClean="0">
                <a:solidFill>
                  <a:srgbClr val="000000"/>
                </a:solidFill>
                <a:effectLst/>
                <a:latin typeface="Times New Roman" panose="02020603050405020304" pitchFamily="18" charset="0"/>
                <a:ea typeface="Times New Roman" panose="02020603050405020304" pitchFamily="18" charset="0"/>
              </a:rPr>
              <a:t> образовательного учреждения «Промышленный колледж энергетики и связи»</a:t>
            </a:r>
            <a:r>
              <a:rPr lang="ru-RU" sz="1800" dirty="0" smtClean="0">
                <a:effectLst/>
                <a:latin typeface="Times New Roman" panose="02020603050405020304" pitchFamily="18" charset="0"/>
                <a:ea typeface="Times New Roman" panose="02020603050405020304" pitchFamily="18" charset="0"/>
              </a:rPr>
              <a:t/>
            </a:r>
            <a:br>
              <a:rPr lang="ru-RU" sz="1800" dirty="0" smtClean="0">
                <a:effectLst/>
                <a:latin typeface="Times New Roman" panose="02020603050405020304" pitchFamily="18" charset="0"/>
                <a:ea typeface="Times New Roman" panose="02020603050405020304" pitchFamily="18" charset="0"/>
              </a:rPr>
            </a:br>
            <a:r>
              <a:rPr lang="ru-RU" sz="1800" dirty="0" smtClean="0">
                <a:solidFill>
                  <a:srgbClr val="000000"/>
                </a:solidFill>
                <a:effectLst/>
                <a:latin typeface="Times New Roman" panose="02020603050405020304" pitchFamily="18" charset="0"/>
                <a:ea typeface="Times New Roman" panose="02020603050405020304" pitchFamily="18" charset="0"/>
              </a:rPr>
              <a:t>(филиал КГА ПОУ «Энергетический колледж»)</a:t>
            </a:r>
            <a:r>
              <a:rPr lang="ru-RU" sz="1800" dirty="0" smtClean="0">
                <a:effectLst/>
                <a:latin typeface="Times New Roman" panose="02020603050405020304" pitchFamily="18" charset="0"/>
                <a:ea typeface="Times New Roman" panose="02020603050405020304" pitchFamily="18" charset="0"/>
              </a:rPr>
              <a:t/>
            </a:r>
            <a:br>
              <a:rPr lang="ru-RU" sz="1800" dirty="0" smtClean="0">
                <a:effectLst/>
                <a:latin typeface="Times New Roman" panose="02020603050405020304" pitchFamily="18" charset="0"/>
                <a:ea typeface="Times New Roman" panose="02020603050405020304" pitchFamily="18" charset="0"/>
              </a:rPr>
            </a:br>
            <a:r>
              <a:rPr lang="ru-RU" sz="1800" dirty="0" smtClean="0">
                <a:solidFill>
                  <a:srgbClr val="000000"/>
                </a:solidFill>
                <a:effectLst/>
                <a:latin typeface="Times New Roman" panose="02020603050405020304" pitchFamily="18" charset="0"/>
                <a:ea typeface="Times New Roman" panose="02020603050405020304" pitchFamily="18" charset="0"/>
              </a:rPr>
              <a:t> </a:t>
            </a:r>
            <a:r>
              <a:rPr lang="ru-RU" sz="1800" dirty="0" smtClean="0">
                <a:effectLst/>
                <a:latin typeface="Times New Roman" panose="02020603050405020304" pitchFamily="18" charset="0"/>
                <a:ea typeface="Times New Roman" panose="02020603050405020304" pitchFamily="18" charset="0"/>
              </a:rPr>
              <a:t/>
            </a:r>
            <a:br>
              <a:rPr lang="ru-RU" sz="1800" dirty="0" smtClean="0">
                <a:effectLst/>
                <a:latin typeface="Times New Roman" panose="02020603050405020304" pitchFamily="18" charset="0"/>
                <a:ea typeface="Times New Roman" panose="02020603050405020304" pitchFamily="18" charset="0"/>
              </a:rPr>
            </a:br>
            <a:r>
              <a:rPr lang="ru-RU" sz="1200" dirty="0" smtClean="0">
                <a:solidFill>
                  <a:srgbClr val="000000"/>
                </a:solidFill>
                <a:effectLst/>
                <a:latin typeface="Times New Roman" panose="02020603050405020304" pitchFamily="18" charset="0"/>
                <a:ea typeface="Times New Roman" panose="02020603050405020304" pitchFamily="18" charset="0"/>
              </a:rPr>
              <a:t> </a:t>
            </a:r>
            <a:r>
              <a:rPr lang="ru-RU" sz="1200" dirty="0" smtClean="0">
                <a:effectLst/>
                <a:latin typeface="Times New Roman" panose="02020603050405020304" pitchFamily="18" charset="0"/>
                <a:ea typeface="Times New Roman" panose="02020603050405020304" pitchFamily="18" charset="0"/>
              </a:rPr>
              <a:t/>
            </a:r>
            <a:br>
              <a:rPr lang="ru-RU" sz="1200" dirty="0" smtClean="0">
                <a:effectLst/>
                <a:latin typeface="Times New Roman" panose="02020603050405020304" pitchFamily="18" charset="0"/>
                <a:ea typeface="Times New Roman" panose="02020603050405020304" pitchFamily="18" charset="0"/>
              </a:rPr>
            </a:br>
            <a:r>
              <a:rPr lang="ru-RU" sz="1200" dirty="0" smtClean="0">
                <a:effectLst/>
                <a:latin typeface="Times New Roman" panose="02020603050405020304" pitchFamily="18" charset="0"/>
                <a:ea typeface="Times New Roman" panose="02020603050405020304" pitchFamily="18" charset="0"/>
              </a:rPr>
              <a:t/>
            </a:r>
            <a:br>
              <a:rPr lang="ru-RU" sz="1200" dirty="0" smtClean="0">
                <a:effectLst/>
                <a:latin typeface="Times New Roman" panose="02020603050405020304" pitchFamily="18" charset="0"/>
                <a:ea typeface="Times New Roman" panose="02020603050405020304" pitchFamily="18" charset="0"/>
              </a:rPr>
            </a:br>
            <a:r>
              <a:rPr lang="ru-RU" sz="2000" b="1" dirty="0" smtClean="0">
                <a:effectLst/>
                <a:latin typeface="Times New Roman" pitchFamily="18" charset="0"/>
                <a:ea typeface="Times New Roman" panose="02020603050405020304" pitchFamily="18" charset="0"/>
                <a:cs typeface="Times New Roman" pitchFamily="18" charset="0"/>
              </a:rPr>
              <a:t>Тема презентации :</a:t>
            </a:r>
            <a:r>
              <a:rPr lang="ru-RU" sz="2000" b="1" dirty="0" smtClean="0">
                <a:solidFill>
                  <a:srgbClr val="000000"/>
                </a:solidFill>
                <a:effectLst/>
                <a:latin typeface="Times New Roman" pitchFamily="18" charset="0"/>
                <a:ea typeface="Times New Roman" panose="02020603050405020304" pitchFamily="18" charset="0"/>
                <a:cs typeface="Times New Roman" pitchFamily="18" charset="0"/>
              </a:rPr>
              <a:t>« Индивидуальный подход к формированию </a:t>
            </a:r>
            <a:r>
              <a:rPr lang="ru-RU" sz="2000" b="1" dirty="0" smtClean="0">
                <a:solidFill>
                  <a:srgbClr val="000000"/>
                </a:solidFill>
                <a:effectLst/>
                <a:latin typeface="Times New Roman" pitchFamily="18" charset="0"/>
                <a:ea typeface="Times New Roman" panose="02020603050405020304" pitchFamily="18" charset="0"/>
                <a:cs typeface="Times New Roman" pitchFamily="18" charset="0"/>
              </a:rPr>
              <a:t/>
            </a:r>
            <a:br>
              <a:rPr lang="ru-RU" sz="2000" b="1" dirty="0" smtClean="0">
                <a:solidFill>
                  <a:srgbClr val="000000"/>
                </a:solidFill>
                <a:effectLst/>
                <a:latin typeface="Times New Roman" pitchFamily="18" charset="0"/>
                <a:ea typeface="Times New Roman" panose="02020603050405020304" pitchFamily="18" charset="0"/>
                <a:cs typeface="Times New Roman" pitchFamily="18" charset="0"/>
              </a:rPr>
            </a:br>
            <a:r>
              <a:rPr lang="ru-RU" sz="2000" b="1" dirty="0" smtClean="0">
                <a:solidFill>
                  <a:srgbClr val="000000"/>
                </a:solidFill>
                <a:effectLst/>
                <a:latin typeface="Times New Roman" pitchFamily="18" charset="0"/>
                <a:ea typeface="Times New Roman" panose="02020603050405020304" pitchFamily="18" charset="0"/>
                <a:cs typeface="Times New Roman" pitchFamily="18" charset="0"/>
              </a:rPr>
              <a:t>здорового </a:t>
            </a:r>
            <a:r>
              <a:rPr lang="ru-RU" sz="2000" b="1" dirty="0" smtClean="0">
                <a:solidFill>
                  <a:srgbClr val="000000"/>
                </a:solidFill>
                <a:effectLst/>
                <a:latin typeface="Times New Roman" pitchFamily="18" charset="0"/>
                <a:ea typeface="Times New Roman" panose="02020603050405020304" pitchFamily="18" charset="0"/>
                <a:cs typeface="Times New Roman" pitchFamily="18" charset="0"/>
              </a:rPr>
              <a:t>стиля жизни»</a:t>
            </a:r>
            <a:r>
              <a:rPr lang="ru-RU" sz="2000" b="1" dirty="0" smtClean="0">
                <a:solidFill>
                  <a:srgbClr val="4F81BD"/>
                </a:solidFill>
                <a:effectLst/>
                <a:latin typeface="Times New Roman" pitchFamily="18" charset="0"/>
                <a:ea typeface="Times New Roman" panose="02020603050405020304" pitchFamily="18" charset="0"/>
                <a:cs typeface="Times New Roman" pitchFamily="18" charset="0"/>
              </a:rPr>
              <a:t/>
            </a:r>
            <a:br>
              <a:rPr lang="ru-RU" sz="2000" b="1" dirty="0" smtClean="0">
                <a:solidFill>
                  <a:srgbClr val="4F81BD"/>
                </a:solidFill>
                <a:effectLst/>
                <a:latin typeface="Times New Roman" pitchFamily="18" charset="0"/>
                <a:ea typeface="Times New Roman" panose="02020603050405020304" pitchFamily="18" charset="0"/>
                <a:cs typeface="Times New Roman" pitchFamily="18" charset="0"/>
              </a:rPr>
            </a:br>
            <a:r>
              <a:rPr lang="ru-RU" sz="1200" dirty="0" smtClean="0">
                <a:effectLst/>
                <a:latin typeface="Times New Roman" panose="02020603050405020304" pitchFamily="18" charset="0"/>
                <a:ea typeface="Times New Roman" panose="02020603050405020304" pitchFamily="18" charset="0"/>
              </a:rPr>
              <a:t/>
            </a:r>
            <a:br>
              <a:rPr lang="ru-RU" sz="1200" dirty="0" smtClean="0">
                <a:effectLst/>
                <a:latin typeface="Times New Roman" panose="02020603050405020304" pitchFamily="18" charset="0"/>
                <a:ea typeface="Times New Roman" panose="02020603050405020304" pitchFamily="18" charset="0"/>
              </a:rPr>
            </a:br>
            <a:r>
              <a:rPr lang="ru-RU" sz="1200" b="1" dirty="0" smtClean="0">
                <a:effectLst/>
                <a:latin typeface="Times New Roman" panose="02020603050405020304" pitchFamily="18" charset="0"/>
                <a:ea typeface="Times New Roman" panose="02020603050405020304" pitchFamily="18" charset="0"/>
              </a:rPr>
              <a:t> </a:t>
            </a:r>
            <a:r>
              <a:rPr lang="ru-RU" sz="1200" dirty="0" smtClean="0">
                <a:effectLst/>
                <a:latin typeface="Times New Roman" panose="02020603050405020304" pitchFamily="18" charset="0"/>
                <a:ea typeface="Times New Roman" panose="02020603050405020304" pitchFamily="18" charset="0"/>
              </a:rPr>
              <a:t/>
            </a:r>
            <a:br>
              <a:rPr lang="ru-RU" sz="1200" dirty="0" smtClean="0">
                <a:effectLst/>
                <a:latin typeface="Times New Roman" panose="02020603050405020304" pitchFamily="18" charset="0"/>
                <a:ea typeface="Times New Roman" panose="02020603050405020304" pitchFamily="18" charset="0"/>
              </a:rPr>
            </a:br>
            <a:endParaRPr lang="ru-RU" sz="1200" dirty="0"/>
          </a:p>
        </p:txBody>
      </p:sp>
      <p:sp>
        <p:nvSpPr>
          <p:cNvPr id="3" name="Подзаголовок 2"/>
          <p:cNvSpPr>
            <a:spLocks noGrp="1"/>
          </p:cNvSpPr>
          <p:nvPr>
            <p:ph type="subTitle" idx="1"/>
          </p:nvPr>
        </p:nvSpPr>
        <p:spPr>
          <a:xfrm>
            <a:off x="3038400" y="4368331"/>
            <a:ext cx="6815669" cy="1022556"/>
          </a:xfrm>
        </p:spPr>
        <p:txBody>
          <a:bodyPr>
            <a:normAutofit fontScale="25000" lnSpcReduction="20000"/>
          </a:bodyPr>
          <a:lstStyle/>
          <a:p>
            <a:pPr algn="r">
              <a:lnSpc>
                <a:spcPts val="1200"/>
              </a:lnSpc>
              <a:spcAft>
                <a:spcPts val="0"/>
              </a:spcAft>
            </a:pPr>
            <a:r>
              <a:rPr lang="ru-RU" sz="4800" dirty="0" smtClean="0">
                <a:latin typeface="Times New Roman" panose="02020603050405020304" pitchFamily="18" charset="0"/>
                <a:ea typeface="Times New Roman" panose="02020603050405020304" pitchFamily="18" charset="0"/>
              </a:rPr>
              <a:t>Подготовила студентка </a:t>
            </a:r>
            <a:r>
              <a:rPr lang="ru-RU" sz="4800" dirty="0" smtClean="0">
                <a:latin typeface="Times New Roman" panose="02020603050405020304" pitchFamily="18" charset="0"/>
                <a:ea typeface="Times New Roman" panose="02020603050405020304" pitchFamily="18" charset="0"/>
              </a:rPr>
              <a:t>1ПГС-19 </a:t>
            </a:r>
            <a:r>
              <a:rPr lang="ru-RU" sz="4800" dirty="0">
                <a:latin typeface="Times New Roman" panose="02020603050405020304" pitchFamily="18" charset="0"/>
                <a:ea typeface="Times New Roman" panose="02020603050405020304" pitchFamily="18" charset="0"/>
              </a:rPr>
              <a:t>группы </a:t>
            </a:r>
            <a:endParaRPr lang="ru-RU" sz="4800" dirty="0" smtClean="0">
              <a:latin typeface="Times New Roman" panose="02020603050405020304" pitchFamily="18" charset="0"/>
              <a:ea typeface="Times New Roman" panose="02020603050405020304" pitchFamily="18" charset="0"/>
            </a:endParaRPr>
          </a:p>
          <a:p>
            <a:pPr algn="r">
              <a:lnSpc>
                <a:spcPts val="1200"/>
              </a:lnSpc>
              <a:spcAft>
                <a:spcPts val="0"/>
              </a:spcAft>
            </a:pPr>
            <a:r>
              <a:rPr lang="ru-RU" sz="4800" smtClean="0">
                <a:latin typeface="Times New Roman" panose="02020603050405020304" pitchFamily="18" charset="0"/>
                <a:ea typeface="Times New Roman" panose="02020603050405020304" pitchFamily="18" charset="0"/>
              </a:rPr>
              <a:t>    Лисица </a:t>
            </a:r>
            <a:r>
              <a:rPr lang="ru-RU" sz="4800" dirty="0" smtClean="0">
                <a:latin typeface="Times New Roman" panose="02020603050405020304" pitchFamily="18" charset="0"/>
                <a:ea typeface="Times New Roman" panose="02020603050405020304" pitchFamily="18" charset="0"/>
              </a:rPr>
              <a:t>Ольга Сергеевна </a:t>
            </a:r>
            <a:r>
              <a:rPr lang="ru-RU" sz="4800" dirty="0">
                <a:latin typeface="Times New Roman" panose="02020603050405020304" pitchFamily="18" charset="0"/>
                <a:ea typeface="Times New Roman" panose="02020603050405020304" pitchFamily="18" charset="0"/>
              </a:rPr>
              <a:t>	 </a:t>
            </a:r>
          </a:p>
          <a:p>
            <a:pPr algn="r">
              <a:lnSpc>
                <a:spcPts val="1200"/>
              </a:lnSpc>
              <a:spcAft>
                <a:spcPts val="0"/>
              </a:spcAft>
            </a:pPr>
            <a:r>
              <a:rPr lang="ru-RU" sz="4800" dirty="0">
                <a:latin typeface="Times New Roman" panose="02020603050405020304" pitchFamily="18" charset="0"/>
                <a:ea typeface="Times New Roman" panose="02020603050405020304" pitchFamily="18" charset="0"/>
              </a:rPr>
              <a:t>Преподаватель физической культуры </a:t>
            </a:r>
            <a:endParaRPr lang="ru-RU" sz="4800" dirty="0" smtClean="0">
              <a:latin typeface="Times New Roman" panose="02020603050405020304" pitchFamily="18" charset="0"/>
              <a:ea typeface="Times New Roman" panose="02020603050405020304" pitchFamily="18" charset="0"/>
            </a:endParaRPr>
          </a:p>
          <a:p>
            <a:pPr algn="r">
              <a:lnSpc>
                <a:spcPts val="1200"/>
              </a:lnSpc>
              <a:spcAft>
                <a:spcPts val="0"/>
              </a:spcAft>
            </a:pPr>
            <a:r>
              <a:rPr lang="ru-RU" sz="4800" dirty="0" smtClean="0">
                <a:latin typeface="Times New Roman" panose="02020603050405020304" pitchFamily="18" charset="0"/>
                <a:ea typeface="Times New Roman" panose="02020603050405020304" pitchFamily="18" charset="0"/>
              </a:rPr>
              <a:t>Коваль </a:t>
            </a:r>
            <a:r>
              <a:rPr lang="ru-RU" sz="4800" dirty="0">
                <a:latin typeface="Times New Roman" panose="02020603050405020304" pitchFamily="18" charset="0"/>
                <a:ea typeface="Times New Roman" panose="02020603050405020304" pitchFamily="18" charset="0"/>
              </a:rPr>
              <a:t>Евгения </a:t>
            </a:r>
            <a:r>
              <a:rPr lang="ru-RU" sz="4800" dirty="0" smtClean="0">
                <a:latin typeface="Times New Roman" panose="02020603050405020304" pitchFamily="18" charset="0"/>
                <a:ea typeface="Times New Roman" panose="02020603050405020304" pitchFamily="18" charset="0"/>
              </a:rPr>
              <a:t>Александровна</a:t>
            </a:r>
            <a:endParaRPr lang="ru-RU" sz="4800" dirty="0">
              <a:latin typeface="Times New Roman" panose="02020603050405020304" pitchFamily="18" charset="0"/>
              <a:ea typeface="Times New Roman" panose="02020603050405020304" pitchFamily="18" charset="0"/>
            </a:endParaRPr>
          </a:p>
          <a:p>
            <a:pPr>
              <a:lnSpc>
                <a:spcPts val="1200"/>
              </a:lnSpc>
            </a:pPr>
            <a:r>
              <a:rPr lang="ru-RU" dirty="0">
                <a:latin typeface="Times New Roman" panose="02020603050405020304" pitchFamily="18" charset="0"/>
                <a:ea typeface="Times New Roman" panose="02020603050405020304" pitchFamily="18" charset="0"/>
              </a:rPr>
              <a:t> </a:t>
            </a:r>
          </a:p>
          <a:p>
            <a:pPr>
              <a:lnSpc>
                <a:spcPts val="1200"/>
              </a:lnSpc>
            </a:pPr>
            <a:endParaRPr lang="ru-RU" dirty="0" smtClean="0">
              <a:latin typeface="Times New Roman" panose="02020603050405020304" pitchFamily="18" charset="0"/>
              <a:ea typeface="Times New Roman" panose="02020603050405020304" pitchFamily="18" charset="0"/>
            </a:endParaRPr>
          </a:p>
          <a:p>
            <a:pPr>
              <a:lnSpc>
                <a:spcPts val="1200"/>
              </a:lnSpc>
            </a:pPr>
            <a:r>
              <a:rPr lang="ru-RU" dirty="0" smtClean="0">
                <a:latin typeface="Times New Roman" panose="02020603050405020304" pitchFamily="18" charset="0"/>
                <a:ea typeface="Times New Roman" panose="02020603050405020304" pitchFamily="18" charset="0"/>
              </a:rPr>
              <a:t>Артем</a:t>
            </a:r>
          </a:p>
          <a:p>
            <a:pPr>
              <a:lnSpc>
                <a:spcPts val="1200"/>
              </a:lnSpc>
            </a:pPr>
            <a:r>
              <a:rPr lang="ru-RU" dirty="0" smtClean="0">
                <a:latin typeface="Times New Roman" panose="02020603050405020304" pitchFamily="18" charset="0"/>
                <a:ea typeface="Times New Roman" panose="02020603050405020304" pitchFamily="18" charset="0"/>
              </a:rPr>
              <a:t>2022 </a:t>
            </a:r>
            <a:endParaRPr lang="ru-RU" dirty="0">
              <a:latin typeface="Times New Roman" panose="02020603050405020304" pitchFamily="18" charset="0"/>
              <a:ea typeface="Times New Roman" panose="02020603050405020304" pitchFamily="18" charset="0"/>
            </a:endParaRPr>
          </a:p>
          <a:p>
            <a:pPr>
              <a:lnSpc>
                <a:spcPts val="1200"/>
              </a:lnSpc>
            </a:pPr>
            <a:endParaRPr lang="ru-RU" dirty="0" smtClean="0">
              <a:latin typeface="Times New Roman" panose="02020603050405020304" pitchFamily="18" charset="0"/>
              <a:ea typeface="Times New Roman" panose="02020603050405020304" pitchFamily="18" charset="0"/>
            </a:endParaRPr>
          </a:p>
          <a:p>
            <a:pPr>
              <a:lnSpc>
                <a:spcPts val="1200"/>
              </a:lnSpc>
            </a:pPr>
            <a:endParaRPr lang="ru-RU" dirty="0">
              <a:latin typeface="Times New Roman" panose="02020603050405020304" pitchFamily="18" charset="0"/>
              <a:ea typeface="Times New Roman" panose="02020603050405020304" pitchFamily="18" charset="0"/>
            </a:endParaRPr>
          </a:p>
          <a:p>
            <a:pPr>
              <a:lnSpc>
                <a:spcPts val="1200"/>
              </a:lnSpc>
            </a:pPr>
            <a:endParaRPr lang="ru-RU" dirty="0">
              <a:latin typeface="Times New Roman" panose="02020603050405020304" pitchFamily="18" charset="0"/>
              <a:ea typeface="Times New Roman" panose="02020603050405020304" pitchFamily="18" charset="0"/>
            </a:endParaRPr>
          </a:p>
          <a:p>
            <a:pPr>
              <a:lnSpc>
                <a:spcPts val="1200"/>
              </a:lnSpc>
            </a:pPr>
            <a:r>
              <a:rPr lang="ru-RU" dirty="0">
                <a:solidFill>
                  <a:srgbClr val="000000"/>
                </a:solidFill>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 xmlns:p14="http://schemas.microsoft.com/office/powerpoint/2010/main" val="3093400608"/>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4"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8944" y="783771"/>
            <a:ext cx="9601196" cy="5384800"/>
          </a:xfrm>
        </p:spPr>
        <p:txBody>
          <a:bodyPr>
            <a:normAutofit fontScale="25000" lnSpcReduction="20000"/>
          </a:bodyPr>
          <a:lstStyle/>
          <a:p>
            <a:pPr marL="0" indent="0" algn="ctr">
              <a:buNone/>
            </a:pPr>
            <a:r>
              <a:rPr lang="ru-RU" sz="8000" b="1" dirty="0">
                <a:latin typeface="Times New Roman" pitchFamily="18" charset="0"/>
                <a:cs typeface="Times New Roman" pitchFamily="18" charset="0"/>
              </a:rPr>
              <a:t>ВОЗ рекомендует использовать следующие основные критерии для оценки качества жизни: </a:t>
            </a:r>
            <a:endParaRPr lang="ru-RU" sz="8000" b="1" dirty="0" smtClean="0">
              <a:latin typeface="Times New Roman" pitchFamily="18" charset="0"/>
              <a:cs typeface="Times New Roman" pitchFamily="18" charset="0"/>
            </a:endParaRPr>
          </a:p>
          <a:p>
            <a:pPr marL="0" indent="0" algn="ctr">
              <a:buNone/>
            </a:pPr>
            <a:endParaRPr lang="ru-RU" sz="8000" b="1" dirty="0" smtClean="0">
              <a:latin typeface="Times New Roman" pitchFamily="18" charset="0"/>
              <a:cs typeface="Times New Roman" pitchFamily="18" charset="0"/>
            </a:endParaRPr>
          </a:p>
          <a:p>
            <a:r>
              <a:rPr lang="ru-RU" sz="7200" dirty="0" smtClean="0">
                <a:latin typeface="Times New Roman" pitchFamily="18" charset="0"/>
                <a:cs typeface="Times New Roman" pitchFamily="18" charset="0"/>
              </a:rPr>
              <a:t>физические</a:t>
            </a:r>
            <a:r>
              <a:rPr lang="ru-RU" sz="7200" dirty="0">
                <a:latin typeface="Times New Roman" pitchFamily="18" charset="0"/>
                <a:cs typeface="Times New Roman" pitchFamily="18" charset="0"/>
              </a:rPr>
              <a:t>, отражающие степень удовлетворения человека имеющейся у него энергией, силой, качеством сна и отдыха; </a:t>
            </a:r>
            <a:endParaRPr lang="ru-RU" sz="7200" dirty="0" smtClean="0">
              <a:latin typeface="Times New Roman" pitchFamily="18" charset="0"/>
              <a:cs typeface="Times New Roman" pitchFamily="18" charset="0"/>
            </a:endParaRPr>
          </a:p>
          <a:p>
            <a:r>
              <a:rPr lang="ru-RU" sz="7200" dirty="0" smtClean="0">
                <a:latin typeface="Times New Roman" pitchFamily="18" charset="0"/>
                <a:cs typeface="Times New Roman" pitchFamily="18" charset="0"/>
              </a:rPr>
              <a:t>психологические</a:t>
            </a:r>
            <a:r>
              <a:rPr lang="ru-RU" sz="7200" dirty="0">
                <a:latin typeface="Times New Roman" pitchFamily="18" charset="0"/>
                <a:cs typeface="Times New Roman" pitchFamily="18" charset="0"/>
              </a:rPr>
              <a:t>, характеризующие эмоциональный фон жизни, преобладание положительных или отрицательных эмоций, качество мышления, степень самооценки, удовлетворение своим внешним видом, присутствие различных переживаний; </a:t>
            </a:r>
            <a:endParaRPr lang="ru-RU" sz="7200" dirty="0" smtClean="0">
              <a:latin typeface="Times New Roman" pitchFamily="18" charset="0"/>
              <a:cs typeface="Times New Roman" pitchFamily="18" charset="0"/>
            </a:endParaRPr>
          </a:p>
          <a:p>
            <a:r>
              <a:rPr lang="ru-RU" sz="7200" dirty="0" smtClean="0">
                <a:latin typeface="Times New Roman" pitchFamily="18" charset="0"/>
                <a:cs typeface="Times New Roman" pitchFamily="18" charset="0"/>
              </a:rPr>
              <a:t>уровень </a:t>
            </a:r>
            <a:r>
              <a:rPr lang="ru-RU" sz="7200" dirty="0">
                <a:latin typeface="Times New Roman" pitchFamily="18" charset="0"/>
                <a:cs typeface="Times New Roman" pitchFamily="18" charset="0"/>
              </a:rPr>
              <a:t>независимости человека, предполагающий степень повседневной активности, работоспособности и свободы; </a:t>
            </a:r>
            <a:endParaRPr lang="ru-RU" sz="7200" dirty="0" smtClean="0">
              <a:latin typeface="Times New Roman" pitchFamily="18" charset="0"/>
              <a:cs typeface="Times New Roman" pitchFamily="18" charset="0"/>
            </a:endParaRPr>
          </a:p>
          <a:p>
            <a:r>
              <a:rPr lang="ru-RU" sz="7200" dirty="0" smtClean="0">
                <a:latin typeface="Times New Roman" pitchFamily="18" charset="0"/>
                <a:cs typeface="Times New Roman" pitchFamily="18" charset="0"/>
              </a:rPr>
              <a:t>удовлетворенность </a:t>
            </a:r>
            <a:r>
              <a:rPr lang="ru-RU" sz="7200" dirty="0">
                <a:latin typeface="Times New Roman" pitchFamily="18" charset="0"/>
                <a:cs typeface="Times New Roman" pitchFamily="18" charset="0"/>
              </a:rPr>
              <a:t>жизнью в обществе, включающая качество личных взаимоотношений, понимание своей общественной ценности, сексуальную активность</a:t>
            </a:r>
            <a:r>
              <a:rPr lang="ru-RU" sz="7200" dirty="0" smtClean="0">
                <a:latin typeface="Times New Roman" pitchFamily="18" charset="0"/>
                <a:cs typeface="Times New Roman" pitchFamily="18" charset="0"/>
              </a:rPr>
              <a:t>;</a:t>
            </a:r>
          </a:p>
          <a:p>
            <a:r>
              <a:rPr lang="ru-RU" sz="7200" dirty="0" smtClean="0">
                <a:latin typeface="Times New Roman" pitchFamily="18" charset="0"/>
                <a:cs typeface="Times New Roman" pitchFamily="18" charset="0"/>
              </a:rPr>
              <a:t> </a:t>
            </a:r>
            <a:r>
              <a:rPr lang="ru-RU" sz="7200" dirty="0">
                <a:latin typeface="Times New Roman" pitchFamily="18" charset="0"/>
                <a:cs typeface="Times New Roman" pitchFamily="18" charset="0"/>
              </a:rPr>
              <a:t>состояние окружающей среды, характеризующееся не только ее экологическими качествами, но и степенью ее безопасности, благополучия, обеспеченности и обустройством быта и досуга, доступностью и качеством медицинского и социального обеспечения, возможностью получения образования; </a:t>
            </a:r>
            <a:endParaRPr lang="ru-RU" sz="7200" dirty="0" smtClean="0">
              <a:latin typeface="Times New Roman" pitchFamily="18" charset="0"/>
              <a:cs typeface="Times New Roman" pitchFamily="18" charset="0"/>
            </a:endParaRPr>
          </a:p>
          <a:p>
            <a:r>
              <a:rPr lang="ru-RU" sz="7200" dirty="0">
                <a:latin typeface="Times New Roman" pitchFamily="18" charset="0"/>
                <a:cs typeface="Times New Roman" pitchFamily="18" charset="0"/>
              </a:rPr>
              <a:t>д</a:t>
            </a:r>
            <a:r>
              <a:rPr lang="ru-RU" sz="7200" dirty="0" smtClean="0">
                <a:latin typeface="Times New Roman" pitchFamily="18" charset="0"/>
                <a:cs typeface="Times New Roman" pitchFamily="18" charset="0"/>
              </a:rPr>
              <a:t>уховность</a:t>
            </a:r>
            <a:r>
              <a:rPr lang="ru-RU" sz="7200" dirty="0">
                <a:latin typeface="Times New Roman" pitchFamily="18" charset="0"/>
                <a:cs typeface="Times New Roman" pitchFamily="18" charset="0"/>
              </a:rPr>
              <a:t>, предполагающую сформированность личных и религиозных убеждений.</a:t>
            </a:r>
            <a:r>
              <a:rPr lang="ru-RU" dirty="0"/>
              <a:t/>
            </a:r>
            <a:br>
              <a:rPr lang="ru-RU" dirty="0"/>
            </a:br>
            <a:r>
              <a:rPr lang="ru-RU" dirty="0"/>
              <a:t/>
            </a:r>
            <a:br>
              <a:rPr lang="ru-RU" dirty="0"/>
            </a:br>
            <a:endParaRPr lang="ru-RU" dirty="0"/>
          </a:p>
        </p:txBody>
      </p:sp>
    </p:spTree>
    <p:extLst>
      <p:ext uri="{BB962C8B-B14F-4D97-AF65-F5344CB8AC3E}">
        <p14:creationId xmlns="" xmlns:p14="http://schemas.microsoft.com/office/powerpoint/2010/main" val="3515198288"/>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24429" y="972457"/>
            <a:ext cx="9601196" cy="5106611"/>
          </a:xfrm>
        </p:spPr>
        <p:txBody>
          <a:bodyPr>
            <a:normAutofit/>
          </a:bodyPr>
          <a:lstStyle/>
          <a:p>
            <a:pPr marL="0" indent="0">
              <a:buNone/>
            </a:pPr>
            <a:r>
              <a:rPr lang="ru-RU" sz="2800" dirty="0">
                <a:latin typeface="Times New Roman" pitchFamily="18" charset="0"/>
                <a:cs typeface="Times New Roman" pitchFamily="18" charset="0"/>
              </a:rPr>
              <a:t>Согласно результатам исследований, проведенных в 1990-е годы, состояние здоровья россиян в последние годы реформ во многом зависело от культурных факторов, оказывающих наряду с социально- экономическими, экологическими и иными непосредственное влияние на увеличение или уменьшение продолжительности жизни. Особое место в группе культурных факторов занимает самосохранительное поведение, как система действий и отношений, направленных на сохранение здоровья, как сформулированная установка на максимальное продление срока жизни.</a:t>
            </a:r>
            <a:r>
              <a:rPr lang="ru-RU" sz="2800" dirty="0"/>
              <a:t/>
            </a:r>
            <a:br>
              <a:rPr lang="ru-RU" sz="2800" dirty="0"/>
            </a:br>
            <a:endParaRPr lang="ru-RU" sz="2800" dirty="0"/>
          </a:p>
        </p:txBody>
      </p:sp>
    </p:spTree>
    <p:extLst>
      <p:ext uri="{BB962C8B-B14F-4D97-AF65-F5344CB8AC3E}">
        <p14:creationId xmlns="" xmlns:p14="http://schemas.microsoft.com/office/powerpoint/2010/main" val="3515392265"/>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1088570"/>
            <a:ext cx="9601196" cy="4787297"/>
          </a:xfrm>
        </p:spPr>
        <p:txBody>
          <a:bodyPr>
            <a:normAutofit lnSpcReduction="10000"/>
          </a:bodyPr>
          <a:lstStyle/>
          <a:p>
            <a:pPr marL="0" indent="0">
              <a:buNone/>
            </a:pPr>
            <a:r>
              <a:rPr lang="ru-RU" dirty="0">
                <a:latin typeface="Times New Roman" pitchFamily="18" charset="0"/>
                <a:cs typeface="Times New Roman" pitchFamily="18" charset="0"/>
              </a:rPr>
              <a:t>Возможно выделить основные виды деятельности, направленные на формирование здорового образа жизни и снижения воздействия негативных факторов на здоровье человека: профилактическая деятельность, консультативная деятельность, аналитическая деятельность. </a:t>
            </a:r>
            <a:endParaRPr lang="ru-RU" dirty="0" smtClean="0">
              <a:latin typeface="Times New Roman" pitchFamily="18" charset="0"/>
              <a:cs typeface="Times New Roman" pitchFamily="18" charset="0"/>
            </a:endParaRPr>
          </a:p>
          <a:p>
            <a:pPr marL="0" indent="0">
              <a:buNone/>
            </a:pPr>
            <a:r>
              <a:rPr lang="ru-RU" dirty="0" smtClean="0">
                <a:latin typeface="Times New Roman" pitchFamily="18" charset="0"/>
                <a:cs typeface="Times New Roman" pitchFamily="18" charset="0"/>
              </a:rPr>
              <a:t>Таким </a:t>
            </a:r>
            <a:r>
              <a:rPr lang="ru-RU" dirty="0">
                <a:latin typeface="Times New Roman" pitchFamily="18" charset="0"/>
                <a:cs typeface="Times New Roman" pitchFamily="18" charset="0"/>
              </a:rPr>
              <a:t>образом, здоровый образ жизни не предполагает единый для всех стереотип поведения, так как, несмотря на существование общих, научно обоснованных рекомендаций, он все же носит индивидуальный характер. Факторы образа жизни, имеющие статистически значимую связь со здоровьем, могут быть использованы каждым человеком с учетом индивидуальных особенностей и потребностей.</a:t>
            </a:r>
            <a:r>
              <a:rPr lang="ru-RU" dirty="0"/>
              <a:t/>
            </a:r>
            <a:br>
              <a:rPr lang="ru-RU" dirty="0"/>
            </a:br>
            <a:r>
              <a:rPr lang="ru-RU" dirty="0"/>
              <a:t/>
            </a:r>
            <a:br>
              <a:rPr lang="ru-RU" dirty="0"/>
            </a:br>
            <a:endParaRPr lang="ru-RU" dirty="0"/>
          </a:p>
        </p:txBody>
      </p:sp>
    </p:spTree>
    <p:extLst>
      <p:ext uri="{BB962C8B-B14F-4D97-AF65-F5344CB8AC3E}">
        <p14:creationId xmlns="" xmlns:p14="http://schemas.microsoft.com/office/powerpoint/2010/main" val="2275140333"/>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37344" y="783772"/>
            <a:ext cx="9601196" cy="5210628"/>
          </a:xfrm>
        </p:spPr>
        <p:txBody>
          <a:bodyPr>
            <a:noAutofit/>
          </a:bodyPr>
          <a:lstStyle/>
          <a:p>
            <a:pPr marL="0" indent="0">
              <a:buNone/>
            </a:pPr>
            <a:r>
              <a:rPr lang="ru-RU" sz="2000" dirty="0">
                <a:latin typeface="Times New Roman" pitchFamily="18" charset="0"/>
                <a:cs typeface="Times New Roman" pitchFamily="18" charset="0"/>
              </a:rPr>
              <a:t>Исходя из этого, комплекс необходимых мер по оздоровлению молодежи, как и других слоев населения, иными словами своеобразная программа «Здоровье», должна включать не только ряд физкультурно-оздоровительных и профилактических медицинских мероприятий. </a:t>
            </a:r>
            <a:r>
              <a:rPr lang="ru-RU" sz="2000" dirty="0" smtClean="0">
                <a:latin typeface="Times New Roman" pitchFamily="18" charset="0"/>
                <a:cs typeface="Times New Roman" pitchFamily="18" charset="0"/>
              </a:rPr>
              <a:t>Фундаментальная </a:t>
            </a:r>
            <a:r>
              <a:rPr lang="ru-RU" sz="2000" dirty="0">
                <a:latin typeface="Times New Roman" pitchFamily="18" charset="0"/>
                <a:cs typeface="Times New Roman" pitchFamily="18" charset="0"/>
              </a:rPr>
              <a:t>программа формирования ЗОЖ — это совокупность элементов, включающих: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систему </a:t>
            </a:r>
            <a:r>
              <a:rPr lang="ru-RU" sz="2000" dirty="0">
                <a:latin typeface="Times New Roman" pitchFamily="18" charset="0"/>
                <a:cs typeface="Times New Roman" pitchFamily="18" charset="0"/>
              </a:rPr>
              <a:t>социально-педагогических воздействий, формирующих сознание, духовность, культуру, образ жизни, поведенческий стиль личности;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информативную </a:t>
            </a:r>
            <a:r>
              <a:rPr lang="ru-RU" sz="2000" dirty="0">
                <a:latin typeface="Times New Roman" pitchFamily="18" charset="0"/>
                <a:cs typeface="Times New Roman" pitchFamily="18" charset="0"/>
              </a:rPr>
              <a:t>систему сбора и обработки данных психофизического состояния различных возрастных групп населения</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систему подготовки и переподготовки специалистов физической культуры и валеологии; систему научно-методического, научного и пропагандистского обеспечения ЗОЖ общества;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систему </a:t>
            </a:r>
            <a:r>
              <a:rPr lang="ru-RU" sz="2000" dirty="0">
                <a:latin typeface="Times New Roman" pitchFamily="18" charset="0"/>
                <a:cs typeface="Times New Roman" pitchFamily="18" charset="0"/>
              </a:rPr>
              <a:t>государственной политики, направленную на преобразование психофизического, духовного и социального состояния общества; систему инновационных технологий реализации поставленной цели.</a:t>
            </a:r>
            <a:br>
              <a:rPr lang="ru-RU" sz="2000" dirty="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Tree>
    <p:extLst>
      <p:ext uri="{BB962C8B-B14F-4D97-AF65-F5344CB8AC3E}">
        <p14:creationId xmlns="" xmlns:p14="http://schemas.microsoft.com/office/powerpoint/2010/main" val="3383240246"/>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09915" y="800703"/>
            <a:ext cx="9601196" cy="3318936"/>
          </a:xfrm>
        </p:spPr>
        <p:txBody>
          <a:bodyPr>
            <a:normAutofit/>
          </a:bodyPr>
          <a:lstStyle/>
          <a:p>
            <a:pPr marL="0" indent="0">
              <a:buNone/>
            </a:pPr>
            <a:r>
              <a:rPr lang="ru-RU" sz="2000" dirty="0">
                <a:latin typeface="Times New Roman" pitchFamily="18" charset="0"/>
                <a:cs typeface="Times New Roman" pitchFamily="18" charset="0"/>
              </a:rPr>
              <a:t>Молодые люди не всегда располагают необходимыми знаниями и убеждениями, чтобы осознанно выбирать определенный образ жизни. Иногда им мешают вредные здоровья традиции и укоренившиеся в быту той или иной семьи привычки поведения. Поэтому педагогам необходимо обеспечить студентам благоприятные условия для выбора и поддержания такой линии поведения, такого образа жизни в учебное и </a:t>
            </a:r>
            <a:r>
              <a:rPr lang="ru-RU" sz="2000" dirty="0" smtClean="0">
                <a:latin typeface="Times New Roman" pitchFamily="18" charset="0"/>
                <a:cs typeface="Times New Roman" pitchFamily="18" charset="0"/>
              </a:rPr>
              <a:t>вне учебное </a:t>
            </a:r>
            <a:r>
              <a:rPr lang="ru-RU" sz="2000" dirty="0">
                <a:latin typeface="Times New Roman" pitchFamily="18" charset="0"/>
                <a:cs typeface="Times New Roman" pitchFamily="18" charset="0"/>
              </a:rPr>
              <a:t>время, которые соответствуют укреплению здоровь</a:t>
            </a:r>
            <a:r>
              <a:rPr lang="ru-RU" dirty="0">
                <a:latin typeface="Times New Roman" pitchFamily="18" charset="0"/>
                <a:cs typeface="Times New Roman" pitchFamily="18" charset="0"/>
              </a:rPr>
              <a:t>я.</a:t>
            </a:r>
            <a:r>
              <a:rPr lang="ru-RU" dirty="0"/>
              <a:t/>
            </a:r>
            <a:br>
              <a:rPr lang="ru-RU" dirty="0"/>
            </a:br>
            <a:r>
              <a:rPr lang="ru-RU" dirty="0"/>
              <a:t/>
            </a:r>
            <a:br>
              <a:rPr lang="ru-RU" dirty="0"/>
            </a:br>
            <a:endParaRPr lang="ru-RU" dirty="0"/>
          </a:p>
        </p:txBody>
      </p:sp>
      <p:pic>
        <p:nvPicPr>
          <p:cNvPr id="11266" name="Picture 2" descr="https://forexdengi.com/customavatars/278643562.png"/>
          <p:cNvPicPr>
            <a:picLocks noChangeAspect="1" noChangeArrowheads="1"/>
          </p:cNvPicPr>
          <p:nvPr/>
        </p:nvPicPr>
        <p:blipFill>
          <a:blip r:embed="rId3"/>
          <a:srcRect/>
          <a:stretch>
            <a:fillRect/>
          </a:stretch>
        </p:blipFill>
        <p:spPr bwMode="auto">
          <a:xfrm>
            <a:off x="1233714" y="3004457"/>
            <a:ext cx="9865633" cy="2988582"/>
          </a:xfrm>
          <a:prstGeom prst="rect">
            <a:avLst/>
          </a:prstGeom>
          <a:ln>
            <a:noFill/>
          </a:ln>
          <a:effectLst>
            <a:softEdge rad="112500"/>
          </a:effectLst>
        </p:spPr>
      </p:pic>
    </p:spTree>
    <p:extLst>
      <p:ext uri="{BB962C8B-B14F-4D97-AF65-F5344CB8AC3E}">
        <p14:creationId xmlns="" xmlns:p14="http://schemas.microsoft.com/office/powerpoint/2010/main" val="3463918416"/>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4"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a:latin typeface="Times New Roman" pitchFamily="18" charset="0"/>
                <a:cs typeface="Times New Roman" pitchFamily="18" charset="0"/>
              </a:rPr>
              <a:t>Факторы формирования здорового образа </a:t>
            </a:r>
            <a:r>
              <a:rPr lang="ru-RU" sz="3600" b="1" dirty="0" smtClean="0">
                <a:latin typeface="Times New Roman" pitchFamily="18" charset="0"/>
                <a:cs typeface="Times New Roman" pitchFamily="18" charset="0"/>
              </a:rPr>
              <a:t>жизни</a:t>
            </a:r>
            <a:endParaRPr lang="ru-RU" sz="3600" b="1" dirty="0">
              <a:latin typeface="Times New Roman" pitchFamily="18" charset="0"/>
              <a:cs typeface="Times New Roman" pitchFamily="18" charset="0"/>
            </a:endParaRPr>
          </a:p>
        </p:txBody>
      </p:sp>
      <p:sp>
        <p:nvSpPr>
          <p:cNvPr id="3" name="Объект 2"/>
          <p:cNvSpPr>
            <a:spLocks noGrp="1"/>
          </p:cNvSpPr>
          <p:nvPr>
            <p:ph idx="1"/>
          </p:nvPr>
        </p:nvSpPr>
        <p:spPr>
          <a:xfrm>
            <a:off x="1295401" y="2556931"/>
            <a:ext cx="9601196" cy="3582611"/>
          </a:xfrm>
        </p:spPr>
        <p:txBody>
          <a:bodyPr>
            <a:normAutofit fontScale="55000" lnSpcReduction="20000"/>
          </a:bodyPr>
          <a:lstStyle/>
          <a:p>
            <a:pPr marL="0" indent="0">
              <a:buNone/>
            </a:pPr>
            <a:r>
              <a:rPr lang="ru-RU" sz="2900" dirty="0" smtClean="0">
                <a:latin typeface="Times New Roman" pitchFamily="18" charset="0"/>
                <a:cs typeface="Times New Roman" pitchFamily="18" charset="0"/>
              </a:rPr>
              <a:t>Фундаментальные </a:t>
            </a:r>
            <a:r>
              <a:rPr lang="ru-RU" sz="2900" dirty="0">
                <a:latin typeface="Times New Roman" pitchFamily="18" charset="0"/>
                <a:cs typeface="Times New Roman" pitchFamily="18" charset="0"/>
              </a:rPr>
              <a:t>основы здоровья ребенка закладываются в семье, образ жизни которой во многом зависит от социально-экономического развития общества</a:t>
            </a:r>
            <a:r>
              <a:rPr lang="ru-RU" sz="2900" dirty="0" smtClean="0">
                <a:latin typeface="Times New Roman" pitchFamily="18" charset="0"/>
                <a:cs typeface="Times New Roman" pitchFamily="18" charset="0"/>
              </a:rPr>
              <a:t>.</a:t>
            </a:r>
          </a:p>
          <a:p>
            <a:pPr marL="0" indent="0">
              <a:buNone/>
            </a:pPr>
            <a:r>
              <a:rPr lang="ru-RU" sz="2900" dirty="0" smtClean="0">
                <a:latin typeface="Times New Roman" pitchFamily="18" charset="0"/>
                <a:cs typeface="Times New Roman" pitchFamily="18" charset="0"/>
              </a:rPr>
              <a:t>Из </a:t>
            </a:r>
            <a:r>
              <a:rPr lang="ru-RU" sz="2900" dirty="0">
                <a:latin typeface="Times New Roman" pitchFamily="18" charset="0"/>
                <a:cs typeface="Times New Roman" pitchFamily="18" charset="0"/>
              </a:rPr>
              <a:t>факторов неблагоприятно воздействующих на здоровье детей, подростков и молодежи, </a:t>
            </a:r>
            <a:r>
              <a:rPr lang="ru-RU" sz="2900" dirty="0" smtClean="0">
                <a:latin typeface="Times New Roman" pitchFamily="18" charset="0"/>
                <a:cs typeface="Times New Roman" pitchFamily="18" charset="0"/>
              </a:rPr>
              <a:t>выделяют следующие</a:t>
            </a:r>
            <a:r>
              <a:rPr lang="ru-RU" sz="2900" dirty="0">
                <a:latin typeface="Times New Roman" pitchFamily="18" charset="0"/>
                <a:cs typeface="Times New Roman" pitchFamily="18" charset="0"/>
              </a:rPr>
              <a:t>: </a:t>
            </a:r>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невысокий </a:t>
            </a:r>
            <a:r>
              <a:rPr lang="ru-RU" sz="2900" dirty="0">
                <a:latin typeface="Times New Roman" pitchFamily="18" charset="0"/>
                <a:cs typeface="Times New Roman" pitchFamily="18" charset="0"/>
              </a:rPr>
              <a:t>уровень жизни многих семей; </a:t>
            </a:r>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большую </a:t>
            </a:r>
            <a:r>
              <a:rPr lang="ru-RU" sz="2900" dirty="0">
                <a:latin typeface="Times New Roman" pitchFamily="18" charset="0"/>
                <a:cs typeface="Times New Roman" pitchFamily="18" charset="0"/>
              </a:rPr>
              <a:t>занятость родителей на работе и, как следствие, дефицит внимания к собственным детям; </a:t>
            </a:r>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снижение </a:t>
            </a:r>
            <a:r>
              <a:rPr lang="ru-RU" sz="2900" dirty="0">
                <a:latin typeface="Times New Roman" pitchFamily="18" charset="0"/>
                <a:cs typeface="Times New Roman" pitchFamily="18" charset="0"/>
              </a:rPr>
              <a:t>культуры населения; </a:t>
            </a:r>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прогрессирующее </a:t>
            </a:r>
            <a:r>
              <a:rPr lang="ru-RU" sz="2900" dirty="0">
                <a:latin typeface="Times New Roman" pitchFamily="18" charset="0"/>
                <a:cs typeface="Times New Roman" pitchFamily="18" charset="0"/>
              </a:rPr>
              <a:t>разрушение института семьи и плохое здоровье родителей; </a:t>
            </a:r>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загрязнение </a:t>
            </a:r>
            <a:r>
              <a:rPr lang="ru-RU" sz="2900" dirty="0">
                <a:latin typeface="Times New Roman" pitchFamily="18" charset="0"/>
                <a:cs typeface="Times New Roman" pitchFamily="18" charset="0"/>
              </a:rPr>
              <a:t>окружающей среды; </a:t>
            </a:r>
            <a:endParaRPr lang="ru-RU" sz="2900" dirty="0" smtClean="0">
              <a:latin typeface="Times New Roman" pitchFamily="18" charset="0"/>
              <a:cs typeface="Times New Roman" pitchFamily="18" charset="0"/>
            </a:endParaRPr>
          </a:p>
          <a:p>
            <a:r>
              <a:rPr lang="ru-RU" sz="2900" dirty="0">
                <a:latin typeface="Times New Roman" pitchFamily="18" charset="0"/>
                <a:cs typeface="Times New Roman" pitchFamily="18" charset="0"/>
              </a:rPr>
              <a:t>т</a:t>
            </a:r>
            <a:r>
              <a:rPr lang="ru-RU" sz="2900" dirty="0" smtClean="0">
                <a:latin typeface="Times New Roman" pitchFamily="18" charset="0"/>
                <a:cs typeface="Times New Roman" pitchFamily="18" charset="0"/>
              </a:rPr>
              <a:t>иражирование </a:t>
            </a:r>
            <a:r>
              <a:rPr lang="ru-RU" sz="2900" dirty="0">
                <a:latin typeface="Times New Roman" pitchFamily="18" charset="0"/>
                <a:cs typeface="Times New Roman" pitchFamily="18" charset="0"/>
              </a:rPr>
              <a:t>средствами массовой информации вредных привычек; </a:t>
            </a:r>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морально-нравственная </a:t>
            </a:r>
            <a:r>
              <a:rPr lang="ru-RU" sz="2900" dirty="0">
                <a:latin typeface="Times New Roman" pitchFamily="18" charset="0"/>
                <a:cs typeface="Times New Roman" pitchFamily="18" charset="0"/>
              </a:rPr>
              <a:t>деградация и криминализация общества и др.</a:t>
            </a:r>
            <a:r>
              <a:rPr lang="ru-RU" sz="2600" dirty="0">
                <a:latin typeface="Times New Roman" pitchFamily="18" charset="0"/>
                <a:cs typeface="Times New Roman" pitchFamily="18" charset="0"/>
              </a:rPr>
              <a:t/>
            </a:r>
            <a:br>
              <a:rPr lang="ru-RU" sz="2600" dirty="0">
                <a:latin typeface="Times New Roman" pitchFamily="18" charset="0"/>
                <a:cs typeface="Times New Roman" pitchFamily="18" charset="0"/>
              </a:rPr>
            </a:br>
            <a:r>
              <a:rPr lang="ru-RU" dirty="0"/>
              <a:t/>
            </a:r>
            <a:br>
              <a:rPr lang="ru-RU" dirty="0"/>
            </a:br>
            <a:endParaRPr lang="ru-RU" dirty="0"/>
          </a:p>
        </p:txBody>
      </p:sp>
    </p:spTree>
    <p:extLst>
      <p:ext uri="{BB962C8B-B14F-4D97-AF65-F5344CB8AC3E}">
        <p14:creationId xmlns="" xmlns:p14="http://schemas.microsoft.com/office/powerpoint/2010/main" val="1809838492"/>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69257"/>
            <a:ext cx="9601196" cy="5106611"/>
          </a:xfrm>
        </p:spPr>
        <p:txBody>
          <a:bodyPr>
            <a:noAutofit/>
          </a:bodyPr>
          <a:lstStyle/>
          <a:p>
            <a:pPr marL="0" indent="0">
              <a:buNone/>
            </a:pPr>
            <a:r>
              <a:rPr lang="ru-RU" sz="2800" dirty="0">
                <a:latin typeface="Times New Roman" pitchFamily="18" charset="0"/>
                <a:cs typeface="Times New Roman" pitchFamily="18" charset="0"/>
              </a:rPr>
              <a:t>Анализ научных работ позволяет констатировать, что основная масса исследований посвящена анализу влияния отдельных компонентов образа жизни (питания, двигательной активности и т.д.) на показатели состояния здоровья обследуемых. В значительной степени это объясняется сложностью выявления всех поведенческих особенностей, так как возникает необходимость исследования у каждого человека особенностей рациона и режима питания, физической активности, режима дня, использования закаливающих мероприятий, психологической культуры, т.е. всех составляющих образа жизни.</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40202568"/>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1212428"/>
          </a:xfrm>
        </p:spPr>
        <p:txBody>
          <a:bodyPr>
            <a:normAutofit fontScale="90000"/>
          </a:bodyPr>
          <a:lstStyle/>
          <a:p>
            <a:r>
              <a:rPr lang="ru-RU" sz="3600" b="1" dirty="0">
                <a:latin typeface="Times New Roman" pitchFamily="18" charset="0"/>
                <a:cs typeface="Times New Roman" pitchFamily="18" charset="0"/>
              </a:rPr>
              <a:t>Особенности мотивации к занятиям физической культурой и здоровому образу </a:t>
            </a:r>
            <a:r>
              <a:rPr lang="ru-RU" sz="3600" b="1" dirty="0" smtClean="0">
                <a:latin typeface="Times New Roman" pitchFamily="18" charset="0"/>
                <a:cs typeface="Times New Roman" pitchFamily="18" charset="0"/>
              </a:rPr>
              <a:t>жизни</a:t>
            </a:r>
            <a:endParaRPr lang="ru-RU" sz="3600" b="1" dirty="0">
              <a:latin typeface="Times New Roman" pitchFamily="18" charset="0"/>
              <a:cs typeface="Times New Roman" pitchFamily="18" charset="0"/>
            </a:endParaRPr>
          </a:p>
        </p:txBody>
      </p:sp>
      <p:sp>
        <p:nvSpPr>
          <p:cNvPr id="3" name="Объект 2"/>
          <p:cNvSpPr>
            <a:spLocks noGrp="1"/>
          </p:cNvSpPr>
          <p:nvPr>
            <p:ph idx="1"/>
          </p:nvPr>
        </p:nvSpPr>
        <p:spPr>
          <a:xfrm>
            <a:off x="1295401" y="2612570"/>
            <a:ext cx="9601196" cy="3263297"/>
          </a:xfrm>
        </p:spPr>
        <p:txBody>
          <a:bodyPr>
            <a:normAutofit fontScale="92500" lnSpcReduction="20000"/>
          </a:bodyPr>
          <a:lstStyle/>
          <a:p>
            <a:pPr marL="0" indent="0">
              <a:buNone/>
            </a:pPr>
            <a:r>
              <a:rPr lang="ru-RU" dirty="0">
                <a:latin typeface="Times New Roman" pitchFamily="18" charset="0"/>
                <a:cs typeface="Times New Roman" pitchFamily="18" charset="0"/>
              </a:rPr>
              <a:t>В связи с ухудшением экологический обстановки, социальных условий жизни, снижением благосостояния значительной массы людей, в последние десятилетия наблюдается ухудшение качества жизни и здоровья всего населения и отдельных его групп.</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Важно формировать у человека положительное отношение к занятиям физической культурой, здоровому образу жизни, но не в принудительном порядке, а путем воспитания у них познавательного интереса и убеждения в том, что занятия физическими упражнениями, важны и необходимы. Такая вера и убежденность формируют отношение, которое и является отражением реального поведения учащихся.</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4103518030"/>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80887" y="771675"/>
            <a:ext cx="9601196" cy="3318936"/>
          </a:xfrm>
        </p:spPr>
        <p:txBody>
          <a:bodyPr>
            <a:normAutofit/>
          </a:bodyPr>
          <a:lstStyle/>
          <a:p>
            <a:pPr marL="0" indent="0">
              <a:buNone/>
            </a:pPr>
            <a:r>
              <a:rPr lang="ru-RU" sz="2000" dirty="0">
                <a:latin typeface="Times New Roman" pitchFamily="18" charset="0"/>
                <a:cs typeface="Times New Roman" pitchFamily="18" charset="0"/>
              </a:rPr>
              <a:t>Для формирования мотивации к здоровому образу жизни и занятиям физической культурой следует помочь учащимся в применении различных методов, форм и средств самопознания физической культуры, раскрывая, как она помогает определиться, относительно ее ценностей, выбрать наиболее эффективные пути самосовершенствования, управления своим здоровьем и работоспособностью в соответствии с личностными возможностями и индивидуальными способностями.</a:t>
            </a:r>
            <a:r>
              <a:rPr lang="ru-RU" dirty="0"/>
              <a:t/>
            </a:r>
            <a:br>
              <a:rPr lang="ru-RU" dirty="0"/>
            </a:br>
            <a:r>
              <a:rPr lang="ru-RU" dirty="0"/>
              <a:t/>
            </a:r>
            <a:br>
              <a:rPr lang="ru-RU" dirty="0"/>
            </a:br>
            <a:endParaRPr lang="ru-RU" dirty="0"/>
          </a:p>
        </p:txBody>
      </p:sp>
      <p:pic>
        <p:nvPicPr>
          <p:cNvPr id="7170" name="Picture 2" descr="https://w-dog.ru/wallpapers/3/12/424925695068772/shkolniki-zaryadka-zal.jpg"/>
          <p:cNvPicPr>
            <a:picLocks noChangeAspect="1" noChangeArrowheads="1"/>
          </p:cNvPicPr>
          <p:nvPr/>
        </p:nvPicPr>
        <p:blipFill>
          <a:blip r:embed="rId3"/>
          <a:srcRect/>
          <a:stretch>
            <a:fillRect/>
          </a:stretch>
        </p:blipFill>
        <p:spPr bwMode="auto">
          <a:xfrm>
            <a:off x="1175656" y="2888342"/>
            <a:ext cx="9942286" cy="3164115"/>
          </a:xfrm>
          <a:prstGeom prst="rect">
            <a:avLst/>
          </a:prstGeom>
          <a:ln>
            <a:noFill/>
          </a:ln>
          <a:effectLst>
            <a:softEdge rad="112500"/>
          </a:effectLst>
        </p:spPr>
      </p:pic>
    </p:spTree>
    <p:extLst>
      <p:ext uri="{BB962C8B-B14F-4D97-AF65-F5344CB8AC3E}">
        <p14:creationId xmlns="" xmlns:p14="http://schemas.microsoft.com/office/powerpoint/2010/main" val="3784247183"/>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4"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20000"/>
          </a:bodyPr>
          <a:lstStyle/>
          <a:p>
            <a:pPr marL="0" indent="0">
              <a:buNone/>
            </a:pPr>
            <a:r>
              <a:rPr lang="ru-RU" dirty="0"/>
              <a:t>При формировании мотивационной модели здорового образа жизни важно учитывать следующие </a:t>
            </a:r>
            <a:r>
              <a:rPr lang="ru-RU" dirty="0" smtClean="0"/>
              <a:t>факторы:</a:t>
            </a:r>
          </a:p>
          <a:p>
            <a:r>
              <a:rPr lang="ru-RU" dirty="0" smtClean="0"/>
              <a:t>отношение </a:t>
            </a:r>
            <a:r>
              <a:rPr lang="ru-RU" dirty="0"/>
              <a:t>к занятиям физической культурой, включающее потребности в физическом развитии и их совершенствовании; </a:t>
            </a:r>
            <a:endParaRPr lang="ru-RU" dirty="0" smtClean="0"/>
          </a:p>
          <a:p>
            <a:r>
              <a:rPr lang="ru-RU" dirty="0" smtClean="0"/>
              <a:t>интерес </a:t>
            </a:r>
            <a:r>
              <a:rPr lang="ru-RU" dirty="0"/>
              <a:t>к различным видам спорта и формам занятий физическими упражнениями; </a:t>
            </a:r>
            <a:endParaRPr lang="ru-RU" dirty="0" smtClean="0"/>
          </a:p>
          <a:p>
            <a:r>
              <a:rPr lang="ru-RU" dirty="0" smtClean="0"/>
              <a:t>мотивы </a:t>
            </a:r>
            <a:r>
              <a:rPr lang="ru-RU" dirty="0"/>
              <a:t>и ценностные ориентации, </a:t>
            </a:r>
            <a:r>
              <a:rPr lang="ru-RU" dirty="0" smtClean="0"/>
              <a:t>определяющие направленность </a:t>
            </a:r>
            <a:r>
              <a:rPr lang="ru-RU" dirty="0"/>
              <a:t>физкультурно-спортивной деятельности; </a:t>
            </a:r>
            <a:endParaRPr lang="ru-RU" dirty="0" smtClean="0"/>
          </a:p>
          <a:p>
            <a:r>
              <a:rPr lang="ru-RU" dirty="0" smtClean="0"/>
              <a:t>субъективные </a:t>
            </a:r>
            <a:r>
              <a:rPr lang="ru-RU" dirty="0"/>
              <a:t>оценки причин, которые препятствуют активным занятиям.</a:t>
            </a:r>
            <a:br>
              <a:rPr lang="ru-RU" dirty="0"/>
            </a:br>
            <a:r>
              <a:rPr lang="ru-RU" dirty="0"/>
              <a:t/>
            </a:r>
            <a:br>
              <a:rPr lang="ru-RU" dirty="0"/>
            </a:br>
            <a:endParaRPr lang="ru-RU" dirty="0"/>
          </a:p>
        </p:txBody>
      </p:sp>
    </p:spTree>
    <p:extLst>
      <p:ext uri="{BB962C8B-B14F-4D97-AF65-F5344CB8AC3E}">
        <p14:creationId xmlns="" xmlns:p14="http://schemas.microsoft.com/office/powerpoint/2010/main" val="3268220976"/>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smtClean="0">
                <a:latin typeface="Times New Roman" pitchFamily="18" charset="0"/>
                <a:cs typeface="Times New Roman" pitchFamily="18" charset="0"/>
              </a:rPr>
              <a:t>Введение</a:t>
            </a:r>
            <a:endParaRPr lang="ru-RU" sz="4000" b="1" dirty="0">
              <a:latin typeface="Times New Roman" pitchFamily="18" charset="0"/>
              <a:cs typeface="Times New Roman" pitchFamily="18" charset="0"/>
            </a:endParaRPr>
          </a:p>
        </p:txBody>
      </p:sp>
      <p:sp>
        <p:nvSpPr>
          <p:cNvPr id="3" name="Объект 2"/>
          <p:cNvSpPr>
            <a:spLocks noGrp="1"/>
          </p:cNvSpPr>
          <p:nvPr>
            <p:ph idx="1"/>
          </p:nvPr>
        </p:nvSpPr>
        <p:spPr>
          <a:xfrm>
            <a:off x="1295401" y="2458720"/>
            <a:ext cx="9601196" cy="3677920"/>
          </a:xfrm>
        </p:spPr>
        <p:txBody>
          <a:bodyPr>
            <a:noAutofit/>
          </a:bodyPr>
          <a:lstStyle/>
          <a:p>
            <a:pPr marL="0" indent="0">
              <a:buNone/>
            </a:pPr>
            <a:r>
              <a:rPr lang="ru-RU" dirty="0" smtClean="0">
                <a:latin typeface="Times New Roman" pitchFamily="18" charset="0"/>
                <a:cs typeface="Times New Roman" pitchFamily="18" charset="0"/>
              </a:rPr>
              <a:t>Современные </a:t>
            </a:r>
            <a:r>
              <a:rPr lang="ru-RU" dirty="0">
                <a:latin typeface="Times New Roman" pitchFamily="18" charset="0"/>
                <a:cs typeface="Times New Roman" pitchFamily="18" charset="0"/>
              </a:rPr>
              <a:t>исследования показали, что традиционные занятия физической культурой не способствуют в полной мере повышению уровня физической подготовленности, физического развития и состояния здоровья учащихся. Причиной снижения общего уровня </a:t>
            </a:r>
            <a:r>
              <a:rPr lang="ru-RU" dirty="0" smtClean="0">
                <a:latin typeface="Times New Roman" pitchFamily="18" charset="0"/>
                <a:cs typeface="Times New Roman" pitchFamily="18" charset="0"/>
              </a:rPr>
              <a:t>здоровья являются </a:t>
            </a:r>
            <a:r>
              <a:rPr lang="ru-RU" dirty="0">
                <a:latin typeface="Times New Roman" pitchFamily="18" charset="0"/>
                <a:cs typeface="Times New Roman" pitchFamily="18" charset="0"/>
              </a:rPr>
              <a:t>негативные факторы внешней и внутренней среды, что способствует развитию множества болезней. Кроме занятий, важно обеспечить оптимальную среду для организма, то есть вести здоровый образ жизни. Для профилактики развития большинства заболеваний достаточно вести определенный образ жизни.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1133607907"/>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83771"/>
            <a:ext cx="9601196" cy="5092097"/>
          </a:xfrm>
        </p:spPr>
        <p:txBody>
          <a:bodyPr>
            <a:noAutofit/>
          </a:bodyPr>
          <a:lstStyle/>
          <a:p>
            <a:pPr marL="0" indent="0">
              <a:buNone/>
            </a:pPr>
            <a:r>
              <a:rPr lang="ru-RU" sz="2000" dirty="0" smtClean="0">
                <a:latin typeface="Times New Roman" pitchFamily="18" charset="0"/>
                <a:cs typeface="Times New Roman" pitchFamily="18" charset="0"/>
              </a:rPr>
              <a:t>Необходимо </a:t>
            </a:r>
            <a:r>
              <a:rPr lang="ru-RU" sz="2000" dirty="0">
                <a:latin typeface="Times New Roman" pitchFamily="18" charset="0"/>
                <a:cs typeface="Times New Roman" pitchFamily="18" charset="0"/>
              </a:rPr>
              <a:t>так переориентировать учебный процесс физического воспитания, чтобы он удовлетворял интересы и потребности каждого занимающегося, строился с учетом его индивидуальных особенностей. </a:t>
            </a:r>
            <a:endParaRPr lang="ru-RU" sz="2000" dirty="0" smtClean="0">
              <a:latin typeface="Times New Roman" pitchFamily="18" charset="0"/>
              <a:cs typeface="Times New Roman" pitchFamily="18" charset="0"/>
            </a:endParaRPr>
          </a:p>
          <a:p>
            <a:pPr marL="0" indent="0">
              <a:buNone/>
            </a:pPr>
            <a:r>
              <a:rPr lang="ru-RU" sz="2000" dirty="0" smtClean="0">
                <a:latin typeface="Times New Roman" pitchFamily="18" charset="0"/>
                <a:cs typeface="Times New Roman" pitchFamily="18" charset="0"/>
              </a:rPr>
              <a:t>Таким </a:t>
            </a:r>
            <a:r>
              <a:rPr lang="ru-RU" sz="2000" dirty="0">
                <a:latin typeface="Times New Roman" pitchFamily="18" charset="0"/>
                <a:cs typeface="Times New Roman" pitchFamily="18" charset="0"/>
              </a:rPr>
              <a:t>образом, успешность формирования мотивации к занятиям физической культурой с соблюдением некоторых условий позволит</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направить </a:t>
            </a:r>
            <a:r>
              <a:rPr lang="ru-RU" sz="2000" dirty="0">
                <a:latin typeface="Times New Roman" pitchFamily="18" charset="0"/>
                <a:cs typeface="Times New Roman" pitchFamily="18" charset="0"/>
              </a:rPr>
              <a:t>образовательный процесс на формирование саморазвития физической культуры;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ориентировать </a:t>
            </a:r>
            <a:r>
              <a:rPr lang="ru-RU" sz="2000" dirty="0">
                <a:latin typeface="Times New Roman" pitchFamily="18" charset="0"/>
                <a:cs typeface="Times New Roman" pitchFamily="18" charset="0"/>
              </a:rPr>
              <a:t>содержание учебного процесса по физической культуре на потребности и интересы учащихся;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актуализировать </a:t>
            </a:r>
            <a:r>
              <a:rPr lang="ru-RU" sz="2000" dirty="0">
                <a:latin typeface="Times New Roman" pitchFamily="18" charset="0"/>
                <a:cs typeface="Times New Roman" pitchFamily="18" charset="0"/>
              </a:rPr>
              <a:t>мотивы физкультурной деятельности, самопознание физической культуры;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создать </a:t>
            </a:r>
            <a:r>
              <a:rPr lang="ru-RU" sz="2000" dirty="0">
                <a:latin typeface="Times New Roman" pitchFamily="18" charset="0"/>
                <a:cs typeface="Times New Roman" pitchFamily="18" charset="0"/>
              </a:rPr>
              <a:t>на занятиях комфортную психологическую атмосферу межсубъектного общения и взаимодействия;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дифференцировать </a:t>
            </a:r>
            <a:r>
              <a:rPr lang="ru-RU" sz="2000" dirty="0">
                <a:latin typeface="Times New Roman" pitchFamily="18" charset="0"/>
                <a:cs typeface="Times New Roman" pitchFamily="18" charset="0"/>
              </a:rPr>
              <a:t>педагогические формы, средства, методы.</a:t>
            </a:r>
            <a:r>
              <a:rPr lang="ru-RU" sz="2000" dirty="0"/>
              <a:t/>
            </a:r>
            <a:br>
              <a:rPr lang="ru-RU" sz="2000" dirty="0"/>
            </a:br>
            <a:r>
              <a:rPr lang="ru-RU" sz="2000" dirty="0"/>
              <a:t/>
            </a:r>
            <a:br>
              <a:rPr lang="ru-RU" sz="2000" dirty="0"/>
            </a:br>
            <a:endParaRPr lang="ru-RU" sz="2000" dirty="0"/>
          </a:p>
        </p:txBody>
      </p:sp>
    </p:spTree>
    <p:extLst>
      <p:ext uri="{BB962C8B-B14F-4D97-AF65-F5344CB8AC3E}">
        <p14:creationId xmlns="" xmlns:p14="http://schemas.microsoft.com/office/powerpoint/2010/main" val="3230537396"/>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682171"/>
            <a:ext cx="9601196" cy="5193697"/>
          </a:xfrm>
        </p:spPr>
        <p:txBody>
          <a:bodyPr>
            <a:noAutofit/>
          </a:bodyPr>
          <a:lstStyle/>
          <a:p>
            <a:pPr marL="0" indent="0">
              <a:buNone/>
            </a:pPr>
            <a:r>
              <a:rPr lang="ru-RU" sz="2800" dirty="0">
                <a:latin typeface="Times New Roman" pitchFamily="18" charset="0"/>
                <a:cs typeface="Times New Roman" pitchFamily="18" charset="0"/>
              </a:rPr>
              <a:t>И</a:t>
            </a:r>
            <a:r>
              <a:rPr lang="ru-RU" sz="2800" dirty="0" smtClean="0">
                <a:latin typeface="Times New Roman" pitchFamily="18" charset="0"/>
                <a:cs typeface="Times New Roman" pitchFamily="18" charset="0"/>
              </a:rPr>
              <a:t>зучение </a:t>
            </a:r>
            <a:r>
              <a:rPr lang="ru-RU" sz="2800" dirty="0">
                <a:latin typeface="Times New Roman" pitchFamily="18" charset="0"/>
                <a:cs typeface="Times New Roman" pitchFamily="18" charset="0"/>
              </a:rPr>
              <a:t>избранного вида спорта на уроках физической культуры должно быть нацелено, прежде всего, на подготовку к предстоящим соревнованиям, все выполняемые физические упражнения будут восприниматься как личностно-значимые, а урок физической культуры как тренировка, направленная на подготовку к предстоящим соревнованиям, определяющим содержание, средства и методы учебной работы, обусловливающим заинтересованное отношение учащихся к занятиям физической культурой, отражающим эффективность и результативность образовательного процесса по физической культуре.</a:t>
            </a:r>
            <a:r>
              <a:rPr lang="ru-RU" sz="2800" dirty="0"/>
              <a:t/>
            </a:r>
            <a:br>
              <a:rPr lang="ru-RU" sz="2800" dirty="0"/>
            </a:br>
            <a:r>
              <a:rPr lang="ru-RU" sz="2800" dirty="0"/>
              <a:t/>
            </a:r>
            <a:br>
              <a:rPr lang="ru-RU" sz="2800" dirty="0"/>
            </a:br>
            <a:endParaRPr lang="ru-RU" sz="2800" dirty="0"/>
          </a:p>
        </p:txBody>
      </p:sp>
    </p:spTree>
    <p:extLst>
      <p:ext uri="{BB962C8B-B14F-4D97-AF65-F5344CB8AC3E}">
        <p14:creationId xmlns="" xmlns:p14="http://schemas.microsoft.com/office/powerpoint/2010/main" val="2138043727"/>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11200"/>
            <a:ext cx="9601196" cy="5164668"/>
          </a:xfrm>
        </p:spPr>
        <p:txBody>
          <a:bodyPr>
            <a:noAutofit/>
          </a:bodyPr>
          <a:lstStyle/>
          <a:p>
            <a:pPr marL="0" indent="0">
              <a:buNone/>
            </a:pPr>
            <a:r>
              <a:rPr lang="ru-RU" sz="2800" dirty="0">
                <a:latin typeface="Times New Roman" pitchFamily="18" charset="0"/>
                <a:cs typeface="Times New Roman" pitchFamily="18" charset="0"/>
              </a:rPr>
              <a:t>Данный процесс связывает духовные ценности уже на ранних этапах развития человека. Когда учащиеся предвосхищают обстановку соревнований, это повышает у них ответственность за решение учебных задач, что важно для формирования результативного интереса к занятиям физической культурой. При этом каждому учащемуся должен быть определен индивидуальный, доступный результат, достижение которого должно оцениваться как успех, как победа над собой. В этом случае возникает внутренняя мотивация (вдохновение успехом), определяющая интерес к занятиям физической культурой.</a:t>
            </a:r>
            <a:br>
              <a:rPr lang="ru-RU" sz="2800" dirty="0">
                <a:latin typeface="Times New Roman" pitchFamily="18" charset="0"/>
                <a:cs typeface="Times New Roman" pitchFamily="18" charset="0"/>
              </a:rPr>
            </a:br>
            <a:r>
              <a:rPr lang="ru-RU" sz="2800" dirty="0"/>
              <a:t/>
            </a:r>
            <a:br>
              <a:rPr lang="ru-RU" sz="2800" dirty="0"/>
            </a:br>
            <a:endParaRPr lang="ru-RU" sz="2800" dirty="0"/>
          </a:p>
        </p:txBody>
      </p:sp>
    </p:spTree>
    <p:extLst>
      <p:ext uri="{BB962C8B-B14F-4D97-AF65-F5344CB8AC3E}">
        <p14:creationId xmlns="" xmlns:p14="http://schemas.microsoft.com/office/powerpoint/2010/main" val="1095879688"/>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71675"/>
            <a:ext cx="9601196" cy="3318936"/>
          </a:xfrm>
        </p:spPr>
        <p:txBody>
          <a:bodyPr>
            <a:normAutofit/>
          </a:bodyPr>
          <a:lstStyle/>
          <a:p>
            <a:pPr marL="0" indent="0">
              <a:buNone/>
            </a:pPr>
            <a:r>
              <a:rPr lang="ru-RU" sz="2000" dirty="0">
                <a:latin typeface="Times New Roman" pitchFamily="18" charset="0"/>
                <a:cs typeface="Times New Roman" pitchFamily="18" charset="0"/>
              </a:rPr>
              <a:t>Таким образом, возможно сделать вывод о том, что здоровый образ жизни не предполагает единый для всех стереотип поведения, так как, несмотря на существование общих, научно обоснованных рекомендаций, он все же носит индивидуальный характер. Факторы образа жизни, имеющие статистически значимую связь со здоровьем, могут быть использованы каждым человеком с учетом индивидуальных особенностей и потребностей.</a:t>
            </a:r>
            <a:r>
              <a:rPr lang="ru-RU" dirty="0"/>
              <a:t/>
            </a:r>
            <a:br>
              <a:rPr lang="ru-RU" dirty="0"/>
            </a:br>
            <a:r>
              <a:rPr lang="ru-RU" dirty="0"/>
              <a:t/>
            </a:r>
            <a:br>
              <a:rPr lang="ru-RU" dirty="0"/>
            </a:br>
            <a:endParaRPr lang="ru-RU" dirty="0"/>
          </a:p>
        </p:txBody>
      </p:sp>
      <p:pic>
        <p:nvPicPr>
          <p:cNvPr id="2050" name="Picture 2" descr="https://pilates4u.ru/wp-content/uploads/2017/06/850.jpg"/>
          <p:cNvPicPr>
            <a:picLocks noChangeAspect="1" noChangeArrowheads="1"/>
          </p:cNvPicPr>
          <p:nvPr/>
        </p:nvPicPr>
        <p:blipFill>
          <a:blip r:embed="rId3"/>
          <a:srcRect/>
          <a:stretch>
            <a:fillRect/>
          </a:stretch>
        </p:blipFill>
        <p:spPr bwMode="auto">
          <a:xfrm>
            <a:off x="1045028" y="2801256"/>
            <a:ext cx="10000343" cy="3338285"/>
          </a:xfrm>
          <a:prstGeom prst="rect">
            <a:avLst/>
          </a:prstGeom>
          <a:noFill/>
        </p:spPr>
      </p:pic>
    </p:spTree>
    <p:extLst>
      <p:ext uri="{BB962C8B-B14F-4D97-AF65-F5344CB8AC3E}">
        <p14:creationId xmlns="" xmlns:p14="http://schemas.microsoft.com/office/powerpoint/2010/main" val="633500253"/>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4"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6374" y="2898017"/>
            <a:ext cx="9601196" cy="1303867"/>
          </a:xfrm>
        </p:spPr>
        <p:txBody>
          <a:bodyPr>
            <a:normAutofit/>
          </a:bodyPr>
          <a:lstStyle/>
          <a:p>
            <a:r>
              <a:rPr lang="ru-RU" sz="4000" b="1" dirty="0" smtClean="0">
                <a:latin typeface="Times New Roman" pitchFamily="18" charset="0"/>
                <a:cs typeface="Times New Roman" pitchFamily="18" charset="0"/>
              </a:rPr>
              <a:t>СПАСИБО ЗА ВНИМАНИЕ!</a:t>
            </a:r>
            <a:endParaRPr lang="ru-RU"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319858404"/>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a:t/>
            </a:r>
            <a:br>
              <a:rPr lang="ru-RU" dirty="0"/>
            </a:br>
            <a:r>
              <a:rPr lang="ru-RU" b="1" dirty="0" smtClean="0">
                <a:latin typeface="Times New Roman" pitchFamily="18" charset="0"/>
                <a:cs typeface="Times New Roman" pitchFamily="18" charset="0"/>
              </a:rPr>
              <a:t>Понятие </a:t>
            </a:r>
            <a:r>
              <a:rPr lang="ru-RU" b="1" dirty="0">
                <a:latin typeface="Times New Roman" pitchFamily="18" charset="0"/>
                <a:cs typeface="Times New Roman" pitchFamily="18" charset="0"/>
              </a:rPr>
              <a:t>физической культуры</a:t>
            </a:r>
            <a:r>
              <a:rPr lang="ru-RU" dirty="0"/>
              <a:t/>
            </a:r>
            <a:br>
              <a:rPr lang="ru-RU" dirty="0"/>
            </a:br>
            <a:r>
              <a:rPr lang="ru-RU" dirty="0"/>
              <a:t/>
            </a:r>
            <a:br>
              <a:rPr lang="ru-RU" dirty="0"/>
            </a:br>
            <a:endParaRPr lang="ru-RU" dirty="0"/>
          </a:p>
        </p:txBody>
      </p:sp>
      <p:sp>
        <p:nvSpPr>
          <p:cNvPr id="3" name="Объект 2"/>
          <p:cNvSpPr>
            <a:spLocks noGrp="1"/>
          </p:cNvSpPr>
          <p:nvPr>
            <p:ph idx="1"/>
          </p:nvPr>
        </p:nvSpPr>
        <p:spPr>
          <a:xfrm>
            <a:off x="1295401" y="2440818"/>
            <a:ext cx="9601196" cy="3318936"/>
          </a:xfrm>
        </p:spPr>
        <p:txBody>
          <a:bodyPr>
            <a:noAutofit/>
          </a:bodyPr>
          <a:lstStyle/>
          <a:p>
            <a:pPr marL="0" indent="0">
              <a:buNone/>
            </a:pPr>
            <a:r>
              <a:rPr lang="ru-RU" dirty="0">
                <a:latin typeface="Times New Roman" pitchFamily="18" charset="0"/>
                <a:cs typeface="Times New Roman" pitchFamily="18" charset="0"/>
              </a:rPr>
              <a:t>Сложившаяся социально-экономическая обстановка в стране, кардинально изменившая цели, задачи, содержание в системе физкультурного образования, привела к необходимости совершенствования процесса физического воспитания. Учебный процесс по физической культуре, согласно теории физического воспитания, является обязательной формой физкультурного образования учащихся, нацеленной на обеспечение всестороннего и гармоничного развития личности. Обращаясь к терминологии понятия «физическая культура» возможно выделить отдельные элементы.</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245375612"/>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24429" y="754744"/>
            <a:ext cx="9601196" cy="2017486"/>
          </a:xfrm>
        </p:spPr>
        <p:txBody>
          <a:bodyPr>
            <a:normAutofit/>
          </a:bodyPr>
          <a:lstStyle/>
          <a:p>
            <a:pPr marL="0" indent="0">
              <a:buNone/>
            </a:pPr>
            <a:r>
              <a:rPr lang="ru-RU" dirty="0">
                <a:latin typeface="Times New Roman" pitchFamily="18" charset="0"/>
                <a:cs typeface="Times New Roman" pitchFamily="18" charset="0"/>
              </a:rPr>
              <a:t>Культура (от лат. cultura-возделывание) — человеческая деятельность в её самых разных проявлениях, включая все формы и способы человеческого самовыражения и самопознания, накопление человеком и социумом в целом навыков и </a:t>
            </a:r>
            <a:r>
              <a:rPr lang="ru-RU" dirty="0" smtClean="0">
                <a:latin typeface="Times New Roman" pitchFamily="18" charset="0"/>
                <a:cs typeface="Times New Roman" pitchFamily="18" charset="0"/>
              </a:rPr>
              <a:t>умений.</a:t>
            </a:r>
            <a:r>
              <a:rPr lang="ru-RU" sz="2000" dirty="0"/>
              <a:t/>
            </a:r>
            <a:br>
              <a:rPr lang="ru-RU" sz="2000" dirty="0"/>
            </a:br>
            <a:endParaRPr lang="ru-RU" sz="2000" dirty="0"/>
          </a:p>
        </p:txBody>
      </p:sp>
      <p:pic>
        <p:nvPicPr>
          <p:cNvPr id="21506" name="Picture 2" descr="https://edu.vgsa.ru/pluginfile.php/57161/course/overviewfiles/%D0%91%D0%B5%D0%B3.jpg"/>
          <p:cNvPicPr>
            <a:picLocks noChangeAspect="1" noChangeArrowheads="1"/>
          </p:cNvPicPr>
          <p:nvPr/>
        </p:nvPicPr>
        <p:blipFill>
          <a:blip r:embed="rId3"/>
          <a:srcRect/>
          <a:stretch>
            <a:fillRect/>
          </a:stretch>
        </p:blipFill>
        <p:spPr bwMode="auto">
          <a:xfrm>
            <a:off x="1204685" y="2753405"/>
            <a:ext cx="9880146" cy="3110367"/>
          </a:xfrm>
          <a:prstGeom prst="rect">
            <a:avLst/>
          </a:prstGeom>
          <a:ln>
            <a:noFill/>
          </a:ln>
          <a:effectLst>
            <a:softEdge rad="112500"/>
          </a:effectLst>
        </p:spPr>
      </p:pic>
    </p:spTree>
    <p:extLst>
      <p:ext uri="{BB962C8B-B14F-4D97-AF65-F5344CB8AC3E}">
        <p14:creationId xmlns="" xmlns:p14="http://schemas.microsoft.com/office/powerpoint/2010/main" val="4092541854"/>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4"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2556932"/>
            <a:ext cx="9601196" cy="3553582"/>
          </a:xfrm>
        </p:spPr>
        <p:txBody>
          <a:bodyPr>
            <a:normAutofit lnSpcReduction="10000"/>
          </a:bodyPr>
          <a:lstStyle/>
          <a:p>
            <a:pPr marL="0" indent="0">
              <a:buNone/>
            </a:pPr>
            <a:r>
              <a:rPr lang="ru-RU" dirty="0">
                <a:latin typeface="Times New Roman" pitchFamily="18" charset="0"/>
                <a:cs typeface="Times New Roman" pitchFamily="18" charset="0"/>
              </a:rPr>
              <a:t>В основе физической культуры лежат такие человеческие ценности как здоровье, ЗОЖ, физическое и духовное совершенство, уважение к сопернику, сопереживание и соперничество. Учебно-образовательный процесс спортивной направленности стимулирует постепенное и последовательное укрепление здоровья, </a:t>
            </a:r>
            <a:r>
              <a:rPr lang="ru-RU" dirty="0" smtClean="0">
                <a:latin typeface="Times New Roman" pitchFamily="18" charset="0"/>
                <a:cs typeface="Times New Roman" pitchFamily="18" charset="0"/>
              </a:rPr>
              <a:t>совершенствование адаптационных </a:t>
            </a:r>
            <a:r>
              <a:rPr lang="ru-RU" dirty="0">
                <a:latin typeface="Times New Roman" pitchFamily="18" charset="0"/>
                <a:cs typeface="Times New Roman" pitchFamily="18" charset="0"/>
              </a:rPr>
              <a:t>механизмов организма, обеспечивающих социальную, биологическую и психическую адаптацию, </a:t>
            </a:r>
            <a:r>
              <a:rPr lang="ru-RU" dirty="0" smtClean="0">
                <a:latin typeface="Times New Roman" pitchFamily="18" charset="0"/>
                <a:cs typeface="Times New Roman" pitchFamily="18" charset="0"/>
              </a:rPr>
              <a:t>а следовательно, повышение </a:t>
            </a:r>
            <a:r>
              <a:rPr lang="ru-RU" dirty="0">
                <a:latin typeface="Times New Roman" pitchFamily="18" charset="0"/>
                <a:cs typeface="Times New Roman" pitchFamily="18" charset="0"/>
              </a:rPr>
              <a:t>уровня физической работоспособности человека.</a:t>
            </a:r>
            <a:br>
              <a:rPr lang="ru-RU" dirty="0">
                <a:latin typeface="Times New Roman" pitchFamily="18" charset="0"/>
                <a:cs typeface="Times New Roman" pitchFamily="18" charset="0"/>
              </a:rPr>
            </a:br>
            <a:r>
              <a:rPr lang="ru-RU" sz="2000" dirty="0"/>
              <a:t/>
            </a:r>
            <a:br>
              <a:rPr lang="ru-RU" sz="2000" dirty="0"/>
            </a:br>
            <a:endParaRPr lang="ru-RU" sz="2000" dirty="0"/>
          </a:p>
        </p:txBody>
      </p:sp>
    </p:spTree>
    <p:extLst>
      <p:ext uri="{BB962C8B-B14F-4D97-AF65-F5344CB8AC3E}">
        <p14:creationId xmlns="" xmlns:p14="http://schemas.microsoft.com/office/powerpoint/2010/main" val="791320424"/>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a:t/>
            </a:r>
            <a:br>
              <a:rPr lang="ru-RU" dirty="0"/>
            </a:br>
            <a:r>
              <a:rPr lang="ru-RU" b="1" dirty="0" smtClean="0">
                <a:latin typeface="Times New Roman" pitchFamily="18" charset="0"/>
                <a:cs typeface="Times New Roman" pitchFamily="18" charset="0"/>
              </a:rPr>
              <a:t>Сущность </a:t>
            </a:r>
            <a:r>
              <a:rPr lang="ru-RU" b="1" dirty="0">
                <a:latin typeface="Times New Roman" pitchFamily="18" charset="0"/>
                <a:cs typeface="Times New Roman" pitchFamily="18" charset="0"/>
              </a:rPr>
              <a:t>здорового образа жизни</a:t>
            </a:r>
            <a:r>
              <a:rPr lang="ru-RU" dirty="0"/>
              <a:t/>
            </a:r>
            <a:br>
              <a:rPr lang="ru-RU" dirty="0"/>
            </a:br>
            <a:r>
              <a:rPr lang="ru-RU" dirty="0"/>
              <a:t/>
            </a:r>
            <a:br>
              <a:rPr lang="ru-RU" dirty="0"/>
            </a:br>
            <a:endParaRPr lang="ru-RU" dirty="0"/>
          </a:p>
        </p:txBody>
      </p:sp>
      <p:sp>
        <p:nvSpPr>
          <p:cNvPr id="3" name="Объект 2"/>
          <p:cNvSpPr>
            <a:spLocks noGrp="1"/>
          </p:cNvSpPr>
          <p:nvPr>
            <p:ph idx="1"/>
          </p:nvPr>
        </p:nvSpPr>
        <p:spPr>
          <a:xfrm>
            <a:off x="1295401" y="2629504"/>
            <a:ext cx="9601196" cy="3318936"/>
          </a:xfrm>
        </p:spPr>
        <p:txBody>
          <a:bodyPr>
            <a:normAutofit lnSpcReduction="10000"/>
          </a:bodyPr>
          <a:lstStyle/>
          <a:p>
            <a:pPr marL="0" indent="0">
              <a:buNone/>
            </a:pPr>
            <a:r>
              <a:rPr lang="ru-RU" sz="2800" dirty="0" smtClean="0">
                <a:latin typeface="Times New Roman" pitchFamily="18" charset="0"/>
                <a:cs typeface="Times New Roman" pitchFamily="18" charset="0"/>
              </a:rPr>
              <a:t>Образ </a:t>
            </a:r>
            <a:r>
              <a:rPr lang="ru-RU" sz="2800" dirty="0">
                <a:latin typeface="Times New Roman" pitchFamily="18" charset="0"/>
                <a:cs typeface="Times New Roman" pitchFamily="18" charset="0"/>
              </a:rPr>
              <a:t>жизни — это биосоциальная категория, интегрирующая представление об определенном типе жизнедеятельности человека и характеризующаяся его трудовой деятельностью, бытом, формой удовлетворения материальных и духовных потребностей, правилами индивидуального и общественного поведения.</a:t>
            </a:r>
            <a:r>
              <a:rPr lang="ru-RU" dirty="0"/>
              <a:t/>
            </a:r>
            <a:br>
              <a:rPr lang="ru-RU" dirty="0"/>
            </a:br>
            <a:r>
              <a:rPr lang="ru-RU" dirty="0"/>
              <a:t/>
            </a:r>
            <a:br>
              <a:rPr lang="ru-RU" dirty="0"/>
            </a:br>
            <a:endParaRPr lang="ru-RU" dirty="0" smtClean="0"/>
          </a:p>
          <a:p>
            <a:endParaRPr lang="ru-RU" dirty="0"/>
          </a:p>
        </p:txBody>
      </p:sp>
    </p:spTree>
    <p:extLst>
      <p:ext uri="{BB962C8B-B14F-4D97-AF65-F5344CB8AC3E}">
        <p14:creationId xmlns="" xmlns:p14="http://schemas.microsoft.com/office/powerpoint/2010/main" val="1063028500"/>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3"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70003" y="690395"/>
            <a:ext cx="9601196" cy="3318936"/>
          </a:xfrm>
        </p:spPr>
        <p:txBody>
          <a:bodyPr>
            <a:normAutofit lnSpcReduction="10000"/>
          </a:bodyPr>
          <a:lstStyle/>
          <a:p>
            <a:pPr marL="0" indent="0">
              <a:buNone/>
            </a:pPr>
            <a:r>
              <a:rPr lang="ru-RU" dirty="0">
                <a:latin typeface="Times New Roman" pitchFamily="18" charset="0"/>
                <a:cs typeface="Times New Roman" pitchFamily="18" charset="0"/>
              </a:rPr>
              <a:t>Взаимосвязь между образом жизни и здоровьем отражена в понятии «здоровый образ жизни», под которым понимают способ жизнедеятельности, соответствующий генетически обусловленным типологическим особенностям данного человека и конкретным условиям жизни. ЗОЖ направлен на формирование, сохранение и укрепление здоровья и полноценное выполнение человеком его социально-биологических функций.</a:t>
            </a:r>
            <a:r>
              <a:rPr lang="ru-RU" sz="2000" dirty="0"/>
              <a:t/>
            </a:r>
            <a:br>
              <a:rPr lang="ru-RU" sz="2000" dirty="0"/>
            </a:br>
            <a:r>
              <a:rPr lang="ru-RU" dirty="0"/>
              <a:t/>
            </a:r>
            <a:br>
              <a:rPr lang="ru-RU" dirty="0"/>
            </a:br>
            <a:endParaRPr lang="ru-RU" dirty="0"/>
          </a:p>
        </p:txBody>
      </p:sp>
      <p:pic>
        <p:nvPicPr>
          <p:cNvPr id="18434" name="Picture 2" descr="https://yt3.ggpht.com/a/AATXAJzlTvRXQP7Cv4wIdOXwe_8iEp7j2m1jBbCC6A=s900-c-k-c0xffffffff-no-rj-mo"/>
          <p:cNvPicPr>
            <a:picLocks noChangeAspect="1" noChangeArrowheads="1"/>
          </p:cNvPicPr>
          <p:nvPr/>
        </p:nvPicPr>
        <p:blipFill>
          <a:blip r:embed="rId3"/>
          <a:srcRect/>
          <a:stretch>
            <a:fillRect/>
          </a:stretch>
        </p:blipFill>
        <p:spPr bwMode="auto">
          <a:xfrm>
            <a:off x="1621518" y="3077028"/>
            <a:ext cx="8572500" cy="3120572"/>
          </a:xfrm>
          <a:prstGeom prst="rect">
            <a:avLst/>
          </a:prstGeom>
          <a:noFill/>
        </p:spPr>
      </p:pic>
    </p:spTree>
    <p:extLst>
      <p:ext uri="{BB962C8B-B14F-4D97-AF65-F5344CB8AC3E}">
        <p14:creationId xmlns="" xmlns:p14="http://schemas.microsoft.com/office/powerpoint/2010/main" val="3341894770"/>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4"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67973" y="829732"/>
            <a:ext cx="9601196" cy="3318936"/>
          </a:xfrm>
        </p:spPr>
        <p:txBody>
          <a:bodyPr>
            <a:normAutofit/>
          </a:bodyPr>
          <a:lstStyle/>
          <a:p>
            <a:pPr marL="0" indent="0">
              <a:buNone/>
            </a:pPr>
            <a:r>
              <a:rPr lang="ru-RU" sz="2000" dirty="0">
                <a:latin typeface="Times New Roman" pitchFamily="18" charset="0"/>
                <a:cs typeface="Times New Roman" pitchFamily="18" charset="0"/>
              </a:rPr>
              <a:t>Для того, чтобы определять направления деятельности и эффективность тех или иных мероприятий, направленных на улучшение и сохранение здоровья людей, чаще всего используют такой показатель как качество жизни. По определению ВОЗ понятие «качество жизни» предполагает восприятие личностью собственного положения в социуме, в соответствии с культурой и системой ценностей, в которых человек живет.</a:t>
            </a:r>
            <a:r>
              <a:rPr lang="ru-RU" sz="2000" dirty="0"/>
              <a:t/>
            </a:r>
            <a:br>
              <a:rPr lang="ru-RU" sz="2000" dirty="0"/>
            </a:br>
            <a:r>
              <a:rPr lang="ru-RU" dirty="0"/>
              <a:t/>
            </a:r>
            <a:br>
              <a:rPr lang="ru-RU" dirty="0"/>
            </a:br>
            <a:endParaRPr lang="ru-RU" dirty="0"/>
          </a:p>
        </p:txBody>
      </p:sp>
      <p:pic>
        <p:nvPicPr>
          <p:cNvPr id="17410" name="Picture 2" descr="https://econet.ru/media/14592/covers/195551/original.jpg?1569683147"/>
          <p:cNvPicPr>
            <a:picLocks noChangeAspect="1" noChangeArrowheads="1"/>
          </p:cNvPicPr>
          <p:nvPr/>
        </p:nvPicPr>
        <p:blipFill>
          <a:blip r:embed="rId3"/>
          <a:srcRect/>
          <a:stretch>
            <a:fillRect/>
          </a:stretch>
        </p:blipFill>
        <p:spPr bwMode="auto">
          <a:xfrm>
            <a:off x="1476375" y="2540000"/>
            <a:ext cx="9315450" cy="3672115"/>
          </a:xfrm>
          <a:prstGeom prst="rect">
            <a:avLst/>
          </a:prstGeom>
          <a:ln>
            <a:noFill/>
          </a:ln>
          <a:effectLst>
            <a:softEdge rad="112500"/>
          </a:effectLst>
        </p:spPr>
      </p:pic>
    </p:spTree>
    <p:extLst>
      <p:ext uri="{BB962C8B-B14F-4D97-AF65-F5344CB8AC3E}">
        <p14:creationId xmlns="" xmlns:p14="http://schemas.microsoft.com/office/powerpoint/2010/main" val="3385235079"/>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4"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80886" y="771675"/>
            <a:ext cx="9601196" cy="3318936"/>
          </a:xfrm>
        </p:spPr>
        <p:txBody>
          <a:bodyPr>
            <a:normAutofit/>
          </a:bodyPr>
          <a:lstStyle/>
          <a:p>
            <a:pPr marL="0" indent="0">
              <a:buNone/>
            </a:pPr>
            <a:r>
              <a:rPr lang="ru-RU" sz="2000" dirty="0">
                <a:latin typeface="Times New Roman" pitchFamily="18" charset="0"/>
                <a:cs typeface="Times New Roman" pitchFamily="18" charset="0"/>
              </a:rPr>
              <a:t>Качество жизни оценивается индивидуумом, как степень соответствия своим ожиданиям, целям и интересам. Понятие «качество жизни» используется не только в медицине, но и в психологии, философии, социологии. Это понятие является собирательным и обозначает разнообразие тех материальных и духовных потребностей, которые способен удовлетворить индивидуум в условиях конкретного общества.</a:t>
            </a:r>
            <a:r>
              <a:rPr lang="ru-RU" sz="2000" dirty="0"/>
              <a:t/>
            </a:r>
            <a:br>
              <a:rPr lang="ru-RU" sz="2000" dirty="0"/>
            </a:br>
            <a:r>
              <a:rPr lang="ru-RU" sz="2000" dirty="0"/>
              <a:t/>
            </a:r>
            <a:br>
              <a:rPr lang="ru-RU" sz="2000" dirty="0"/>
            </a:br>
            <a:endParaRPr lang="ru-RU" sz="2000" dirty="0"/>
          </a:p>
        </p:txBody>
      </p:sp>
      <p:pic>
        <p:nvPicPr>
          <p:cNvPr id="16386" name="Picture 2" descr="https://www.culture.ru/storage/images/7ed7c2070fd3892a9f218bef25b5e088/5f31eb409c43805fc1f847e21727ae4f.jpeg"/>
          <p:cNvPicPr>
            <a:picLocks noChangeAspect="1" noChangeArrowheads="1"/>
          </p:cNvPicPr>
          <p:nvPr/>
        </p:nvPicPr>
        <p:blipFill>
          <a:blip r:embed="rId3"/>
          <a:srcRect/>
          <a:stretch>
            <a:fillRect/>
          </a:stretch>
        </p:blipFill>
        <p:spPr bwMode="auto">
          <a:xfrm>
            <a:off x="1161144" y="2772229"/>
            <a:ext cx="9971314" cy="3193143"/>
          </a:xfrm>
          <a:prstGeom prst="rect">
            <a:avLst/>
          </a:prstGeom>
          <a:ln>
            <a:noFill/>
          </a:ln>
          <a:effectLst>
            <a:softEdge rad="112500"/>
          </a:effectLst>
        </p:spPr>
      </p:pic>
    </p:spTree>
    <p:extLst>
      <p:ext uri="{BB962C8B-B14F-4D97-AF65-F5344CB8AC3E}">
        <p14:creationId xmlns="" xmlns:p14="http://schemas.microsoft.com/office/powerpoint/2010/main" val="4284788526"/>
      </p:ext>
    </p:extLst>
  </p:cSld>
  <p:clrMapOvr>
    <a:masterClrMapping/>
  </p:clrMapOvr>
  <mc:AlternateContent xmlns:mc="http://schemas.openxmlformats.org/markup-compatibility/2006">
    <mc:Choice xmlns="" xmlns:p14="http://schemas.microsoft.com/office/powerpoint/2010/main" Requires="p14">
      <p:transition spd="slow" p14:dur="2500">
        <p:checker/>
        <p:sndAc>
          <p:stSnd>
            <p:snd r:embed="rId4" name="chimes.wav"/>
          </p:stSnd>
        </p:sndAc>
      </p:transition>
    </mc:Choice>
    <mc:Fallback>
      <p:transition spd="slow">
        <p:checker/>
        <p:sndAc>
          <p:stSnd>
            <p:snd r:embed="rId2" name="chimes.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Фиолетовый">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лянец">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222</TotalTime>
  <Words>1560</Words>
  <Application>Microsoft Office PowerPoint</Application>
  <PresentationFormat>Произвольный</PresentationFormat>
  <Paragraphs>71</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Натуральные материалы</vt:lpstr>
      <vt:lpstr>МИНИСТЕРСТВО ОБРАЗОВАНИЯ ПРИМОРСКОГО КРАЯ филиал краевого государственного автономного профессионального  образовательного учреждения «Промышленный колледж энергетики и связи» (филиал КГА ПОУ «Энергетический колледж»)      Тема презентации :« Индивидуальный подход к формированию  здорового стиля жизни»    </vt:lpstr>
      <vt:lpstr>Введение</vt:lpstr>
      <vt:lpstr>  Понятие физической культуры  </vt:lpstr>
      <vt:lpstr>Слайд 4</vt:lpstr>
      <vt:lpstr>Слайд 5</vt:lpstr>
      <vt:lpstr>  Сущность здорового образа жизни  </vt:lpstr>
      <vt:lpstr>Слайд 7</vt:lpstr>
      <vt:lpstr>Слайд 8</vt:lpstr>
      <vt:lpstr>Слайд 9</vt:lpstr>
      <vt:lpstr>Слайд 10</vt:lpstr>
      <vt:lpstr>Слайд 11</vt:lpstr>
      <vt:lpstr>Слайд 12</vt:lpstr>
      <vt:lpstr>Слайд 13</vt:lpstr>
      <vt:lpstr>Слайд 14</vt:lpstr>
      <vt:lpstr>Факторы формирования здорового образа жизни</vt:lpstr>
      <vt:lpstr>Слайд 16</vt:lpstr>
      <vt:lpstr>Особенности мотивации к занятиям физической культурой и здоровому образу жизни</vt:lpstr>
      <vt:lpstr>Слайд 18</vt:lpstr>
      <vt:lpstr>Слайд 19</vt:lpstr>
      <vt:lpstr>Слайд 20</vt:lpstr>
      <vt:lpstr>Слайд 21</vt:lpstr>
      <vt:lpstr>Слайд 22</vt:lpstr>
      <vt:lpstr>Слайд 23</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ПРИМОРСКОГО КРАЯ филиал краевого государственного автономного профессионального  образовательного учреждения «Промышленный колледж энергетики и связи» (филиал КГА ПОУ «Энергетический колледж»)        Тема презентации :« Индивидуальный подход к формированию здорового стиля жизни»</dc:title>
  <dc:creator>Who</dc:creator>
  <cp:lastModifiedBy>User</cp:lastModifiedBy>
  <cp:revision>28</cp:revision>
  <dcterms:created xsi:type="dcterms:W3CDTF">2022-02-13T03:10:27Z</dcterms:created>
  <dcterms:modified xsi:type="dcterms:W3CDTF">2022-02-15T03:15:38Z</dcterms:modified>
</cp:coreProperties>
</file>