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79" r:id="rId6"/>
    <p:sldId id="280" r:id="rId7"/>
    <p:sldId id="281" r:id="rId8"/>
    <p:sldId id="292" r:id="rId9"/>
    <p:sldId id="293" r:id="rId10"/>
    <p:sldId id="294" r:id="rId11"/>
    <p:sldId id="295" r:id="rId12"/>
    <p:sldId id="282" r:id="rId13"/>
    <p:sldId id="283" r:id="rId14"/>
    <p:sldId id="284" r:id="rId15"/>
    <p:sldId id="260" r:id="rId16"/>
    <p:sldId id="262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FF66"/>
    <a:srgbClr val="FF0066"/>
    <a:srgbClr val="0000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722FE-1366-447C-875C-351360211E30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3CAD-4F3E-4CAE-B47D-4FD1CF4E61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846640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«Создание условий для организации игровой деятельности в развивающей предметно – пространственной среде»</a:t>
            </a:r>
            <a:endParaRPr lang="ru-RU" sz="36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941168"/>
            <a:ext cx="6800800" cy="697632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Фролова О.А.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19675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 детский сад № 210 «Ладушки» (4 корпус)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г.о. Тольятти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523456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248472" cy="3096344"/>
          </a:xfrm>
          <a:prstGeom prst="rect">
            <a:avLst/>
          </a:prstGeom>
        </p:spPr>
      </p:pic>
      <p:pic>
        <p:nvPicPr>
          <p:cNvPr id="3" name="Рисунок 2" descr="s74619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88641"/>
            <a:ext cx="4320480" cy="3096343"/>
          </a:xfrm>
          <a:prstGeom prst="rect">
            <a:avLst/>
          </a:prstGeom>
        </p:spPr>
      </p:pic>
      <p:pic>
        <p:nvPicPr>
          <p:cNvPr id="4" name="Рисунок 3" descr="139600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4320480" cy="3168352"/>
          </a:xfrm>
          <a:prstGeom prst="rect">
            <a:avLst/>
          </a:prstGeom>
        </p:spPr>
      </p:pic>
      <p:pic>
        <p:nvPicPr>
          <p:cNvPr id="5" name="Рисунок 4" descr="473251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3501008"/>
            <a:ext cx="4327947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151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104456" cy="3096344"/>
          </a:xfrm>
          <a:prstGeom prst="rect">
            <a:avLst/>
          </a:prstGeom>
        </p:spPr>
      </p:pic>
      <p:pic>
        <p:nvPicPr>
          <p:cNvPr id="3" name="Рисунок 2" descr="91735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88640"/>
            <a:ext cx="4434855" cy="3096344"/>
          </a:xfrm>
          <a:prstGeom prst="rect">
            <a:avLst/>
          </a:prstGeom>
        </p:spPr>
      </p:pic>
      <p:pic>
        <p:nvPicPr>
          <p:cNvPr id="4" name="Рисунок 3" descr="DSCN59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501008"/>
            <a:ext cx="4104456" cy="3140968"/>
          </a:xfrm>
          <a:prstGeom prst="rect">
            <a:avLst/>
          </a:prstGeom>
        </p:spPr>
      </p:pic>
      <p:pic>
        <p:nvPicPr>
          <p:cNvPr id="5" name="Рисунок 4" descr="s545968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3501008"/>
            <a:ext cx="446449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332656"/>
            <a:ext cx="440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Вариативность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16832"/>
            <a:ext cx="4288152" cy="3816424"/>
          </a:xfrm>
          <a:prstGeom prst="rect">
            <a:avLst/>
          </a:prstGeom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276872"/>
            <a:ext cx="4138040" cy="4105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980728"/>
            <a:ext cx="8816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Свободный выбор детей. Периодическая сменяемость интерьера,  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игрового материала и оборудования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332656"/>
            <a:ext cx="313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Доступность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600400" cy="4392488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132856"/>
            <a:ext cx="4504176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052736"/>
            <a:ext cx="9120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Свободный доступ к разнообразному игровому материалу  и  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оборудованию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40" y="188640"/>
            <a:ext cx="2544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Безопасность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248472" cy="4392488"/>
          </a:xfrm>
          <a:prstGeom prst="rect">
            <a:avLst/>
          </a:prstGeom>
        </p:spPr>
      </p:pic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132856"/>
            <a:ext cx="4210048" cy="420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Подбор игрового материала, оборудования не опасного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для жизни и здоровья детей, и грамотное 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2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его использование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85786" y="290288"/>
            <a:ext cx="72152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При организации игровой деятельности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необходимо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учитывать :</a:t>
            </a:r>
            <a:endParaRPr kumimoji="0" lang="ru-RU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1571612"/>
            <a:ext cx="796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Среда должна выполнять образовательную, развивающую, воспитывающую, стимулирующую, организованную, коммуникативную функции.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2708920"/>
            <a:ext cx="796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Необходимо гибкое и вариативное использование пространства. Среда должна служить удовлетворению потребностей и интересов ребенка.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28662" y="3660180"/>
            <a:ext cx="7891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 и дизайн предметов ориентирована на безопасность и возраст детей.</a:t>
            </a:r>
            <a:endParaRPr kumimoji="0" lang="ru-RU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000100" y="4439634"/>
            <a:ext cx="6072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Элементы декора должны быть легко сменяемы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28" y="0"/>
            <a:ext cx="9139943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Игровая деятельность должна организованна в 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хорошо оснащённых и разграниченных центрах: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6258" y="1556792"/>
            <a:ext cx="68777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сюжетно – ролевой игры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театрально – музыкальный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настольно – печатных и дидактических игр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движений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экспериментирования</a:t>
            </a:r>
          </a:p>
          <a:p>
            <a:pPr>
              <a:buFont typeface="Wingdings" pitchFamily="2" charset="2"/>
              <a:buChar char="§"/>
            </a:pPr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Центр конструирования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0"/>
            <a:ext cx="774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«Сюжетно – ролевые игр»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176464" cy="3320988"/>
          </a:xfrm>
          <a:prstGeom prst="rect">
            <a:avLst/>
          </a:prstGeom>
        </p:spPr>
      </p:pic>
      <p:pic>
        <p:nvPicPr>
          <p:cNvPr id="4" name="Рисунок 3" descr="DSCF2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132856"/>
            <a:ext cx="4283968" cy="3356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87757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Разнообразная вариативность сюжетов, ситуаций, событий.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Многообразие: игрушек разных профессий , предметов – заместителей, кукол, овощи, фрукты, бытовая техника,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атрибутов одежды, мебели, посуды, аксессуаров.</a:t>
            </a:r>
          </a:p>
          <a:p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9402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«Театрально – музыкальные игры»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SCF26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92896"/>
            <a:ext cx="4128459" cy="3816424"/>
          </a:xfrm>
          <a:prstGeom prst="rect">
            <a:avLst/>
          </a:prstGeom>
        </p:spPr>
      </p:pic>
      <p:pic>
        <p:nvPicPr>
          <p:cNvPr id="4" name="Рисунок 3" descr="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492896"/>
            <a:ext cx="4296477" cy="3834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08720"/>
            <a:ext cx="85111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Разновидности театра (теневой, настольно – плоскостной, пальчиковый,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кукольный). Ширмы, элементы костюмов, маски – шапочки, музыкальные инструменты, микрофон,  дидактические игры.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88640"/>
            <a:ext cx="11366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«Настольно – печатные ,дидактические игры»</a:t>
            </a:r>
            <a:endParaRPr lang="ru-RU" sz="3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00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204864"/>
            <a:ext cx="3672408" cy="3456384"/>
          </a:xfrm>
          <a:prstGeom prst="rect">
            <a:avLst/>
          </a:prstGeom>
        </p:spPr>
      </p:pic>
      <p:pic>
        <p:nvPicPr>
          <p:cNvPr id="4" name="Рисунок 3" descr="DSC05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492896"/>
            <a:ext cx="4608512" cy="36430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836712"/>
            <a:ext cx="102973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Игры на развитие внимания, памяти, воображения,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логического мышления. Разрезные картинки, лото, домино, шашки,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шахматы, игры с предметами на мелкую моторику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937920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Игровая деятельность 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ведущая деятельность дошкольного возраста, в которой воспроизводятся действия и взаимоотношения взрослых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специально созданных (воображаемых) условиях.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484784"/>
            <a:ext cx="9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игровой деятельности –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субъективное удовлетворение                                                                           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от  процесса самой игры.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420888"/>
            <a:ext cx="65527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Задачи игровой деятельности: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коммуникативных навыков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воображения, памяти, внимания, мышления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инициативности и самостоятельности</a:t>
            </a:r>
          </a:p>
          <a:p>
            <a:pPr>
              <a:buFont typeface="Arial" pitchFamily="34" charset="0"/>
              <a:buChar char="•"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Способствует всестороннему развитию личности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5008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«Подвижные игры»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SC02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80528" y="2852936"/>
            <a:ext cx="4032448" cy="3168352"/>
          </a:xfrm>
          <a:prstGeom prst="rect">
            <a:avLst/>
          </a:prstGeom>
        </p:spPr>
      </p:pic>
      <p:pic>
        <p:nvPicPr>
          <p:cNvPr id="4" name="Рисунок 3" descr="DSC026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2636912"/>
            <a:ext cx="4596003" cy="3645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105561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Спортивное оборудование, картотека подвижных, народных игр,  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альбом загадок, стихов, считалок. Маски, корригирующие дорожки,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массажёры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мишени, </a:t>
            </a:r>
            <a:r>
              <a:rPr lang="ru-RU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кольцеброс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кегли, альбом пальчиковой,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дыхательной гимнастики, ленты, набивные мешочки, мячики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0"/>
            <a:ext cx="5610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«Экспериментирование»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76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3995936" cy="3384376"/>
          </a:xfrm>
          <a:prstGeom prst="rect">
            <a:avLst/>
          </a:prstGeom>
        </p:spPr>
      </p:pic>
      <p:pic>
        <p:nvPicPr>
          <p:cNvPr id="4" name="Рисунок 3" descr="17448_html_6c3d5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4104128" cy="3729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692696"/>
            <a:ext cx="88778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 виды сосудов, ёмкостей, микроскоп , весы, картотека опытов – экспериментов. Ароматизированные мешочки, предметы из разных материалов, песок, глина, вода, разновидности часов, трубочки, вертушки, щётки, расчёски, зеркала.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0"/>
            <a:ext cx="8496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Строительно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- конструктивные игры»</a:t>
            </a:r>
            <a:endParaRPr lang="ru-RU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420888"/>
            <a:ext cx="3960440" cy="3744416"/>
          </a:xfrm>
          <a:prstGeom prst="rect">
            <a:avLst/>
          </a:prstGeom>
        </p:spPr>
      </p:pic>
      <p:pic>
        <p:nvPicPr>
          <p:cNvPr id="4" name="Рисунок 3" descr="DSCF26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420888"/>
            <a:ext cx="4451987" cy="3717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764704"/>
            <a:ext cx="907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Разные виды конструктора (напольный, настольный, деревянный, пластмассовый, плоскостной, металлический). Альбом чертежей, карт – схем построек, машины, наборы инструментов,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мелкие игрушки для обыгрывания построек.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3999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Лэпбук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–</a:t>
            </a:r>
            <a:r>
              <a:rPr lang="ru-RU" dirty="0" smtClean="0"/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новое средство, особая форма организации игровой деятельности.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помощью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лепбуков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 игровой форме, дети закрепляют полученные знания.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etsad-223116-1479828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060848"/>
            <a:ext cx="3888432" cy="4032448"/>
          </a:xfrm>
          <a:prstGeom prst="rect">
            <a:avLst/>
          </a:prstGeom>
        </p:spPr>
      </p:pic>
      <p:pic>
        <p:nvPicPr>
          <p:cNvPr id="4" name="Рисунок 3" descr="2568224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060848"/>
            <a:ext cx="4499992" cy="403244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9" y="0"/>
            <a:ext cx="9072562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71600" y="1618034"/>
            <a:ext cx="70567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Таким образом, развитие игровой деятельности зависит от правильно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организованной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предметно – пространственной среды.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Главная задача педагога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организации игровой деятельности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это –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умело сконструировать и пополнять  многофункциональную развивающую предметно – пространственную среду в группе.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AutoShape 3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5" name="AutoShape 5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7" name="AutoShape 7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9" name="AutoShape 9" descr="МАДОУ Д/с 1 &quot;Журавушка&quot; г.Чайковский - Информация для родител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59632" y="1268760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СПАСИБО </a:t>
            </a:r>
          </a:p>
          <a:p>
            <a:r>
              <a:rPr lang="ru-RU" sz="4400" b="1" cap="all" dirty="0" smtClean="0">
                <a:ln w="9000" cmpd="sng">
                  <a:solidFill>
                    <a:srgbClr val="0000FF"/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   ЗА ВНИМАНИЕ!</a:t>
            </a:r>
            <a:endParaRPr lang="ru-RU" sz="4400" b="1" cap="all" dirty="0">
              <a:ln w="9000" cmpd="sng">
                <a:solidFill>
                  <a:srgbClr val="0000FF"/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96952"/>
            <a:ext cx="2520080" cy="360101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346723"/>
            <a:ext cx="7000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Условия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развивающей предметно-пространственной среды</a:t>
            </a:r>
            <a:r>
              <a:rPr kumimoji="0" lang="ru-RU" sz="2800" b="1" i="0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Times New Roman" pitchFamily="18" charset="0"/>
              </a:rPr>
              <a:t>  для организации игровой деятельности  по ФГОС  ДО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Пятно 1 9"/>
          <p:cNvSpPr/>
          <p:nvPr/>
        </p:nvSpPr>
        <p:spPr>
          <a:xfrm>
            <a:off x="1285852" y="1643050"/>
            <a:ext cx="3143272" cy="2000264"/>
          </a:xfrm>
          <a:prstGeom prst="irregularSeal1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БЕЗОПАСНОСТЬ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714876" y="1714488"/>
            <a:ext cx="3143272" cy="2000264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ДОСТУПНОСТЬ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500298" y="3786190"/>
            <a:ext cx="4357718" cy="2000264"/>
          </a:xfrm>
          <a:prstGeom prst="irregularSeal1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СОДЕРЖАТЕЛЬНАЯ НАСЫЩЕННОСТЬ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САДИК\23 февраля\0001-001-Rezhim-dnja-v-zhizni-pervoklassnik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10" name="Пятно 1 9"/>
          <p:cNvSpPr/>
          <p:nvPr/>
        </p:nvSpPr>
        <p:spPr>
          <a:xfrm>
            <a:off x="755576" y="692696"/>
            <a:ext cx="3673548" cy="2950618"/>
          </a:xfrm>
          <a:prstGeom prst="irregularSeal1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ТРАНСФОРМИРОВАННОСТЬ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4714876" y="692696"/>
            <a:ext cx="3745556" cy="2880320"/>
          </a:xfrm>
          <a:prstGeom prst="irregularSeal1">
            <a:avLst/>
          </a:prstGeom>
          <a:solidFill>
            <a:srgbClr val="66FF6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ВАРИАТИВНОСТЬ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714612" y="3429000"/>
            <a:ext cx="3873612" cy="266429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ПОЛИФУНКЦИОНАЛЬНОСТЬ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8115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Содержательная насыщенность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176464" cy="3990200"/>
          </a:xfrm>
          <a:prstGeom prst="rect">
            <a:avLst/>
          </a:prstGeom>
        </p:spPr>
      </p:pic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2204864"/>
            <a:ext cx="3456383" cy="41044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052736"/>
            <a:ext cx="9178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Большой выбор материала и оборудования,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в соответствии возрастным особенностям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88640"/>
            <a:ext cx="62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Трансформированность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3960440" cy="3384376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772816"/>
            <a:ext cx="4032448" cy="32403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836712"/>
            <a:ext cx="81965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Изменение среды, в зависимости от игровых ситуаций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и интересов детей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8864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Полифункциональность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700808"/>
            <a:ext cx="4320480" cy="3528392"/>
          </a:xfrm>
          <a:prstGeom prst="rect">
            <a:avLst/>
          </a:prstGeom>
        </p:spPr>
      </p:pic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700808"/>
            <a:ext cx="3960440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836712"/>
            <a:ext cx="845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Разнообразное использование материалов, предметов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игровой среды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4d1511c6a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211960" cy="3528392"/>
          </a:xfrm>
          <a:prstGeom prst="rect">
            <a:avLst/>
          </a:prstGeom>
        </p:spPr>
      </p:pic>
      <p:pic>
        <p:nvPicPr>
          <p:cNvPr id="3" name="Рисунок 2" descr="5844598_Черепах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772816"/>
            <a:ext cx="4233487" cy="33661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005064"/>
            <a:ext cx="4920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Мягкие модули для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конструирования       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76672"/>
            <a:ext cx="47297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Мягкие модули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для мелкой моторики</a:t>
            </a:r>
          </a:p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познавательной деятельности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sad-266131-1420806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60648"/>
            <a:ext cx="4104456" cy="3600400"/>
          </a:xfrm>
          <a:prstGeom prst="rect">
            <a:avLst/>
          </a:prstGeom>
        </p:spPr>
      </p:pic>
      <p:pic>
        <p:nvPicPr>
          <p:cNvPr id="3" name="Рисунок 2" descr="p6_p41163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484784"/>
            <a:ext cx="4448243" cy="37617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60032" y="548680"/>
            <a:ext cx="4235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маркеры напольные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293096"/>
            <a:ext cx="418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Игровые маркеры настольные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633</Words>
  <Application>Microsoft Office PowerPoint</Application>
  <PresentationFormat>Экран (4:3)</PresentationFormat>
  <Paragraphs>99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«Создание условий для организации игровой деятельности в развивающей предметно – пространственной среде»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Customer</cp:lastModifiedBy>
  <cp:revision>72</cp:revision>
  <dcterms:created xsi:type="dcterms:W3CDTF">2015-02-20T16:06:59Z</dcterms:created>
  <dcterms:modified xsi:type="dcterms:W3CDTF">2017-03-30T19:55:17Z</dcterms:modified>
</cp:coreProperties>
</file>