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B511-ACED-4D05-80EB-E75E2ABA4B5D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A0A9-2EFF-4441-ADD0-D6C87E74C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846640" cy="305177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-ЭСТЕТИЧЕСКОЕ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РАЗВИТИЕ 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МБДОУ 404 «РОМАШКА»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СТАРШАЯ ГРУППА «ПОЧЕМУЧКИ»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2021 -2022 УЧ.ГОД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Г.САМАРА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3024336" cy="10081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КИЛИНБАЕВА ОКСАНА ВЛАДИМИРОВНА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427984" cy="33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НАША ГРУППА</a:t>
            </a:r>
          </a:p>
          <a:p>
            <a:endParaRPr lang="ru-RU" dirty="0"/>
          </a:p>
        </p:txBody>
      </p:sp>
      <p:pic>
        <p:nvPicPr>
          <p:cNvPr id="4" name="Рисунок 3" descr="ge0yIWM3eDSS2NzaMwYDnibWF_BI5_TBKVLy3-JNKTZDECBIcDbOsikuiSsmuBrNQm9RWQU-400OeNX2S1we-m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2211710" cy="3744416"/>
          </a:xfrm>
          <a:prstGeom prst="rect">
            <a:avLst/>
          </a:prstGeom>
        </p:spPr>
      </p:pic>
      <p:pic>
        <p:nvPicPr>
          <p:cNvPr id="5" name="Рисунок 4" descr="Buja6DsNM8HtEsbIgOqt12we_K3okSfBJ_Fq7niqUcz5F6N7M1aIup9LEZUAZNXpzTMx1WOZB95l2eNI6OoGAl4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933056"/>
            <a:ext cx="3024336" cy="2592288"/>
          </a:xfrm>
          <a:prstGeom prst="rect">
            <a:avLst/>
          </a:prstGeom>
        </p:spPr>
      </p:pic>
      <p:pic>
        <p:nvPicPr>
          <p:cNvPr id="6" name="Рисунок 5" descr="jJk8l-oY4gQ9NJ1K1CpTvnHXCHFY2hBFlfafB1VhFfgDgyT_uNHiT5AM_HtU0lE3ifldjz_HVwwWEemFxAZpzeGq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484784"/>
            <a:ext cx="2843808" cy="2160240"/>
          </a:xfrm>
          <a:prstGeom prst="rect">
            <a:avLst/>
          </a:prstGeom>
        </p:spPr>
      </p:pic>
      <p:pic>
        <p:nvPicPr>
          <p:cNvPr id="7" name="Рисунок 6" descr="5UNoCPvZ1lv3JWYXO9aZLBRk-qxDQkYJc77KD0u38q0pR1mPmBoBma78C97MOgVFglvCSrPv8i_49-xRkJ8k9Wa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420888"/>
            <a:ext cx="2880320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УГОЛОК ХУДОЖНИКА</a:t>
            </a:r>
          </a:p>
        </p:txBody>
      </p:sp>
      <p:pic>
        <p:nvPicPr>
          <p:cNvPr id="4" name="Рисунок 3" descr="CIEy61HMoA0SSEG7fW_N17yB7Cr2fu_Hl57HTuNv7y_k6EXz6SWLWPcIp9YSAcNvnzHrwwivnYt1drKMTRjoAQY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4248472" cy="3591018"/>
          </a:xfrm>
          <a:prstGeom prst="rect">
            <a:avLst/>
          </a:prstGeom>
        </p:spPr>
      </p:pic>
      <p:pic>
        <p:nvPicPr>
          <p:cNvPr id="7" name="Рисунок 6" descr="4EiaJxETDzqsQn-80-InkLrx5WgmKXoCEAUN9j3WO-3QZ8hbAN59srAfLo9qTzVU3nb5f91JR733iIn5SVnlHLtk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299859" cy="2376264"/>
          </a:xfrm>
          <a:prstGeom prst="rect">
            <a:avLst/>
          </a:prstGeom>
        </p:spPr>
      </p:pic>
      <p:pic>
        <p:nvPicPr>
          <p:cNvPr id="9" name="Рисунок 8" descr="HyEJ9AT7NiHbqn8Ie2O_CBVs20ZQoUYgnwfaiuv9WMIF-VhZK-5sh-1IT971UHZv5wfN9s0uUE5tduXXquzogAh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005064"/>
            <a:ext cx="334786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МЫ РИСУЕМ, ЛЕПИМ, КОНСТРУИРУЕМ.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_4bupPx8nWOpwh5cm1FFkPSOdMZ6RKlwRtc9FFFNkdZL9dlRCEGRU7GJjfvn9tNfjt5goZoE19cth_QDOunEEnQ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420888"/>
            <a:ext cx="2337724" cy="3789040"/>
          </a:xfrm>
          <a:prstGeom prst="rect">
            <a:avLst/>
          </a:prstGeom>
        </p:spPr>
      </p:pic>
      <p:pic>
        <p:nvPicPr>
          <p:cNvPr id="5" name="Рисунок 4" descr="23kKBg_D0wCAm8EapbCrK9wg_qXsrPxsMof9ZfbICEBC6C3_kYOiBLUfHv3AJnpbNMecJLlZRdZDyqj9xfQ_qA9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060848"/>
            <a:ext cx="2195736" cy="2088232"/>
          </a:xfrm>
          <a:prstGeom prst="rect">
            <a:avLst/>
          </a:prstGeom>
        </p:spPr>
      </p:pic>
      <p:pic>
        <p:nvPicPr>
          <p:cNvPr id="6" name="Рисунок 5" descr="9BgeOrmVKquj48y9QomsAUtksqnNymmhnBun5br6zJyx83XCrFYS3UG70Owa6ONRynvlNawRoZARx_MckRLOS7D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365104"/>
            <a:ext cx="2283718" cy="2204864"/>
          </a:xfrm>
          <a:prstGeom prst="rect">
            <a:avLst/>
          </a:prstGeom>
        </p:spPr>
      </p:pic>
      <p:pic>
        <p:nvPicPr>
          <p:cNvPr id="7" name="Рисунок 6" descr="-m78JgL4qaigfNb5bypGQqJSIcsIUVaWDX4NAaOMLD_8ifH-Lgr1Qycsr_KO61m7Yl1Y76jGzBjlEcMPi0eFqTg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204864"/>
            <a:ext cx="3083835" cy="1944216"/>
          </a:xfrm>
          <a:prstGeom prst="rect">
            <a:avLst/>
          </a:prstGeom>
        </p:spPr>
      </p:pic>
      <p:pic>
        <p:nvPicPr>
          <p:cNvPr id="8" name="Рисунок 7" descr="24EdV3gXbx5rJIycsJ4lCY3jAuNvgpO3Q4JcOc0q8hap6vllzwKvQI2TfR4wv-PQNGfsZByH_joeEhZLWVTu4iR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293096"/>
            <a:ext cx="3003798" cy="23248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1aK_sixHLQ-iN2v5tP0UPowaky_ZUPd6oQucLNnPrnd7q8DFcqbFHvKzVKR7ncFhcLtCCEIw1K_usssyhelvr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2801284" cy="2100963"/>
          </a:xfrm>
        </p:spPr>
      </p:pic>
      <p:pic>
        <p:nvPicPr>
          <p:cNvPr id="5" name="Рисунок 4" descr="1knuUAF0iE7zSVA2E7WBcnhaEHR65Big-rg-1mFcJAMNO76z5v45IooX41mZ1fwc8vCRIRG4z9vwLWFfCjwuPY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484784"/>
            <a:ext cx="2520280" cy="4824535"/>
          </a:xfrm>
          <a:prstGeom prst="rect">
            <a:avLst/>
          </a:prstGeom>
        </p:spPr>
      </p:pic>
      <p:pic>
        <p:nvPicPr>
          <p:cNvPr id="6" name="Рисунок 5" descr="IGtLxzB9Ds0qKl20113uZcIMClS0cZgh5bXjCZeocvjPXNHZgRDTwHINNbZXUhctPTjahSpBincq8EVYUiQQ16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628800"/>
            <a:ext cx="1869672" cy="2232248"/>
          </a:xfrm>
          <a:prstGeom prst="rect">
            <a:avLst/>
          </a:prstGeom>
        </p:spPr>
      </p:pic>
      <p:pic>
        <p:nvPicPr>
          <p:cNvPr id="8" name="Рисунок 7" descr="T0GUGNdfnDwSBnln1mcv7evmnjnqz6cn_aSKi0LYnT4jSv-DJysIfAeb4U1wwVERfmHdUU-P6ZzqT4qzRNbLcZV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933056"/>
            <a:ext cx="3024336" cy="2268252"/>
          </a:xfrm>
          <a:prstGeom prst="rect">
            <a:avLst/>
          </a:prstGeom>
        </p:spPr>
      </p:pic>
      <p:pic>
        <p:nvPicPr>
          <p:cNvPr id="9" name="Рисунок 8" descr="T-ZXmgyvQxGhbB2I2KfsB35K3VKlkqGQr1iEC5g_mO26KYhBvQEvYJtRRLqOf9FBM0VpInxU-u3rEAlIp6C8jo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293096"/>
            <a:ext cx="1944216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oU3TExUopmUSD53PyYZ76mAAAY-82rg3UtkFLwjFZzu23tEaobxBxE-YxQimnzzoDng0nZosF37TTJOrEAmIShq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18954"/>
            <a:ext cx="2129284" cy="2290366"/>
          </a:xfrm>
        </p:spPr>
      </p:pic>
      <p:pic>
        <p:nvPicPr>
          <p:cNvPr id="7" name="Рисунок 6" descr="V7jb2Nw692-f4vYhd2F4Qk5QISmInEDNdjkmXI2dWIaIgYem5UWDQ-LzyRechlw6bOTOGs1zMIMlatBehLqMq_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556792"/>
            <a:ext cx="3095328" cy="2321496"/>
          </a:xfrm>
          <a:prstGeom prst="rect">
            <a:avLst/>
          </a:prstGeom>
        </p:spPr>
      </p:pic>
      <p:pic>
        <p:nvPicPr>
          <p:cNvPr id="8" name="Рисунок 7" descr="XYfBgTopSzJlsSA21ENioG50ZI9TsywpZJM2CXKA2a06vQduxUEHPflJW4G-M0c7ldHPoIkTl0P0iCRRovXMEz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412776"/>
            <a:ext cx="2409732" cy="2348880"/>
          </a:xfrm>
          <a:prstGeom prst="rect">
            <a:avLst/>
          </a:prstGeom>
        </p:spPr>
      </p:pic>
      <p:pic>
        <p:nvPicPr>
          <p:cNvPr id="9" name="Рисунок 8" descr="HojWBIBDhrDnFnNNTRyCCc4BmBQctITM_OeWsNdN2if3KB2RV6nR0SbDLmO8x3Yk_L9SWTOGl4qqR3FDlJjhHRY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293096"/>
            <a:ext cx="2699792" cy="2042846"/>
          </a:xfrm>
          <a:prstGeom prst="rect">
            <a:avLst/>
          </a:prstGeom>
        </p:spPr>
      </p:pic>
      <p:pic>
        <p:nvPicPr>
          <p:cNvPr id="10" name="Рисунок 9" descr="G8Q_HbJKSfNqq36XkmTqeKe6RlW97RM2CoBGIMoVH4NTGtJycoX7dtPpY0gSXhfxte7dSl1BaGCqBe8TFAu47n7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221088"/>
            <a:ext cx="2795803" cy="1988840"/>
          </a:xfrm>
          <a:prstGeom prst="rect">
            <a:avLst/>
          </a:prstGeom>
        </p:spPr>
      </p:pic>
      <p:pic>
        <p:nvPicPr>
          <p:cNvPr id="11" name="Рисунок 10" descr="w7OQKdW_cFNSO8Lf-lRBXMxBIzFZqFxt9kDAO1gQzqhtIg2W95kQgPlXzO66U53ug6R5YJSnhdEVgn99Cimznkx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340768"/>
            <a:ext cx="2088232" cy="24448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YX8AR5lDSrwMtF-XRlCleDNUwTjnJ7a7VVL_vHU1a6YDrd_LO3fLI8VAVc9DWoYI7JhP4n3ilD7j5McWKUe5XU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348079" cy="1761059"/>
          </a:xfrm>
        </p:spPr>
      </p:pic>
      <p:pic>
        <p:nvPicPr>
          <p:cNvPr id="5" name="Рисунок 4" descr="PIUjy4O8g3oiPFI9THeQxUGgOQeSJTZGVKFPjUUM7Ek8vpDMEc7vXJPJqGgDrWJ0WL801Mgvt7DtcuidoJLrx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3131840" cy="2348880"/>
          </a:xfrm>
          <a:prstGeom prst="rect">
            <a:avLst/>
          </a:prstGeom>
        </p:spPr>
      </p:pic>
      <p:pic>
        <p:nvPicPr>
          <p:cNvPr id="6" name="Рисунок 5" descr="Mx0K281PDvr_xy0m2Dp86xKRg0tpO6VO_qc_mdcoaRJX7qG17yjgtg9EeRd3uFV5lgx4jkm2CreSjpXEKLivncp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268760"/>
            <a:ext cx="2699792" cy="2024844"/>
          </a:xfrm>
          <a:prstGeom prst="rect">
            <a:avLst/>
          </a:prstGeom>
        </p:spPr>
      </p:pic>
      <p:pic>
        <p:nvPicPr>
          <p:cNvPr id="7" name="Рисунок 6" descr="1vB6tK5Ot05Gnhd-JVOXD7bGUKFHCOOuSJsqac64PfW-tK1OI5avrL2k4w9l6ynsg3_CbQdLv1Poru3R_Ubl1YS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789040"/>
            <a:ext cx="2651787" cy="1988840"/>
          </a:xfrm>
          <a:prstGeom prst="rect">
            <a:avLst/>
          </a:prstGeom>
        </p:spPr>
      </p:pic>
      <p:pic>
        <p:nvPicPr>
          <p:cNvPr id="8" name="Рисунок 7" descr="1HWTU0gHFCxn_6mulLmprmzSvFvQpXG8MMoOaLiEh7W7UFwYdFHPnQSmgOcmSQsxGAAahqIIYYrgKtpvJDnpo34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196752"/>
            <a:ext cx="2363754" cy="1772816"/>
          </a:xfrm>
          <a:prstGeom prst="rect">
            <a:avLst/>
          </a:prstGeom>
        </p:spPr>
      </p:pic>
      <p:pic>
        <p:nvPicPr>
          <p:cNvPr id="9" name="Рисунок 8" descr="z74jURLnXXcfC88omLzYXnTKVKUBI7XEIBl1tfQEDyK9x0MghaznhP6Cz6qD724ZktkCTw4AZLu3R4GOMLwVVd5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3717032"/>
            <a:ext cx="2243741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7j1-0cx93jnF53sT0GmpnVi6ZPCw2Hfic22DEVFKGaARXDP8S4O5QXVa8D5lewuAIaJNVft0szr2FN5vtzRtcJ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953413" cy="4680520"/>
          </a:xfrm>
        </p:spPr>
      </p:pic>
      <p:pic>
        <p:nvPicPr>
          <p:cNvPr id="5" name="Рисунок 4" descr="6-C9ZeJFXB3hZmRTvm1dTzttoM0TSQd1qVlGmfDzcYHVzZhx1ATzDHxBa5j1a4r27g8TLU677wuvSt-dqoYOdl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3491880" cy="2232248"/>
          </a:xfrm>
          <a:prstGeom prst="rect">
            <a:avLst/>
          </a:prstGeom>
        </p:spPr>
      </p:pic>
      <p:pic>
        <p:nvPicPr>
          <p:cNvPr id="7" name="Рисунок 6" descr="lJRTYBnO5d8I0JlV8x4VQJiM7YYUnfmjG5nSAftPXnD1VPZGVCv4Sm_itAjR9dn3VFxkWNG6O4tlq1XcNKiVea6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21088"/>
            <a:ext cx="3600400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 КОНЦУ ГОДА ДЕТИ ДОЛЖНЫ УМЕТЬ:</a:t>
            </a:r>
          </a:p>
          <a:p>
            <a:r>
              <a:rPr lang="ru-RU" sz="2000" dirty="0" smtClean="0"/>
              <a:t>ОТМЕЧАТЬ КРАСОТУ И ВЫРАЗИТЕЛЬНОСТЬ СВОИХ РАБОТ И РАБОТ ДРУГИХ РЕБЯТ, УМЕТЬ УЛУЧШИТЬ ИЗОБРАЖЕНИЕ.</a:t>
            </a:r>
          </a:p>
          <a:p>
            <a:r>
              <a:rPr lang="ru-RU" sz="2000" dirty="0" smtClean="0"/>
              <a:t>СОЗДАВАТЬ ИЗОБРАЖЕНИЯ ПО ЗАДАНИЮ ВОСПИТАТЕЛЯ И ПО СОБСТВЕННОМУ ЗАМЫСЛУ, ЗДУМЫВАТЬ РАЗНООБРАЗНОЕ СОДЕРЖАНИЕ СВОИХ РАБОТ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ИЗОБРАЖАТЬ ОТДЕЛЬНЫЕ ПРЕДМЕТЫ И СЮЖЕТЫ, РАСПОЛАГАЯ ИХ ПО ВСЕМУ ЛИСТУ И НА ПОЛОСЕ ВНИЗУ ЛИСТА;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ВЫПОЛНЯТЬ ИЗОБРАЖЕНИЯ  ПО ПРЕДСТАВЛЕНИЮ И С НАТУРЫ, ПЕРЕДАВАЯ ФРМУ , ЦВЕТ  И СТРОЕНИЕ ПРЕДМТОВ, ИХ ХАРАКТЕРНЫЕ ОСОБЕННОСТИ;</a:t>
            </a:r>
          </a:p>
          <a:p>
            <a:r>
              <a:rPr lang="ru-RU" sz="2000" dirty="0" smtClean="0"/>
              <a:t>СОЗДАВАТЬ ИНДИВИДУАЛЬНЫЕ И КОЛЛЕКТИВНЫЕ КОМПОЗИЦИИ ПРЕДМЕТНОГО, СЮЖЕТНОГО И ДЕКОРАТИВНОГО СОДЕРЖАНИЯ;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СОЗДАВАТЬ РИСУНКИ, ЛЕПКУ ПО МОТИВАМ НАРОДНОГО ДЕКОРАТИВНО ПРИКЛАДНОГО ИСКУССТВА;</a:t>
            </a:r>
          </a:p>
          <a:p>
            <a:r>
              <a:rPr lang="ru-RU" sz="2000" dirty="0" smtClean="0"/>
              <a:t>ИЗОБРАЖАТЬ ПРЕДМЕТЫ РАЗЛИЧНОЙ ФОРМЫ ИЗ ОТДЕЛЬНЫХ ЧАСТЕЙ И СЛИТНО(ЛЕПКА ИЗ ЦЕЛОГО КУСКА);</a:t>
            </a:r>
          </a:p>
          <a:p>
            <a:r>
              <a:rPr lang="ru-RU" sz="2000" dirty="0" smtClean="0"/>
              <a:t>ПОЛЬЗОВАТЬСЯ ВСЕМИ ИЗОБРАЗИТЕЛЬНЫМИ МАТЕРИАЛАМИ И ИНСТРУМЕНТАМИ; СОЗДАВАТЬ ОТТЕНКИ ЦВЕТА, СМЕШИВАЯ КРАСКИ С БЕЛИЛАМИ, РАЗБАВЛЯЯ ИХ ВОДОЙ. СМЕШИВАТЬ КРАСКИ;</a:t>
            </a:r>
          </a:p>
          <a:p>
            <a:r>
              <a:rPr lang="ru-RU" sz="2000" dirty="0" smtClean="0"/>
              <a:t>ИСПОЛЬЗОВАТЬ ДЛЯ СОЗДАНИЯ ИЗОБРАЖЕНИЙ В РИСУНКЕ, ЛЕПКЕ, АППЛИКАЦИИ РАЗНООБРАЗНЫХ ПРИЕМОВ.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РАЗВИТИЕ(процесс)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ПРЕДПОЛАГАЕТ </a:t>
            </a:r>
          </a:p>
          <a:p>
            <a:r>
              <a:rPr lang="ru-RU" sz="2000" dirty="0" smtClean="0"/>
              <a:t>РАЗВИТИЕ ХУДОЖЕСТВЕННО ТВОРЧЕСКИХ СПОСОБНОСТЕЙ  В РАЗЛИЧНЫХ ВИДАХ ХУДОЖЕСТВЕННОЙ ДЕЯТЕЛЬНОСТИ , ФОРМИРОВАНИЕ ИНТЕРЕСА И ПРЕДПОСЫЛОК ЦЕННОСТНО СМЫСЛОВОГО ВОСПРИЯТИЯ И ПОНИМАНИЯ ПРОИЗВЕДЕНИЙ ИСКУСТВА; </a:t>
            </a:r>
          </a:p>
          <a:p>
            <a:r>
              <a:rPr lang="ru-RU" sz="2000" dirty="0" smtClean="0"/>
              <a:t>РАЗВИТИЕ ЭСТЕТИЧЕСКОГО ВОСПРИЯТИЯ  ОКРУЖАЮЩЕГО МИРА , ВОСПИТАНИЕ ХУДОЖЕСТВЕННОГО ВКУСА.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ЭСТЕТИЧЕСКОГО РАЗВИТИЕ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ЗАДАЧИ</a:t>
            </a:r>
          </a:p>
          <a:p>
            <a:endParaRPr lang="ru-RU" sz="2000" dirty="0"/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ТЕОРЕТИЧЕСКИЕ ЗНАНИЯ:</a:t>
            </a:r>
          </a:p>
          <a:p>
            <a:r>
              <a:rPr lang="ru-RU" sz="2000" dirty="0" smtClean="0"/>
              <a:t>ВОСПРИЯТИЕ ОБЬЕКТОВ ОКРУЖАЮЩЕГО МИРА И ХДОЖЕСТВЕННХ ОБРАЗОВ</a:t>
            </a:r>
          </a:p>
          <a:p>
            <a:r>
              <a:rPr lang="ru-RU" sz="2000" dirty="0" smtClean="0"/>
              <a:t>ИНТЕРЕС К МИРОВОЙ ХУДОЖЕСТВЕННОЙ КУЛЬТУРЕ</a:t>
            </a:r>
          </a:p>
          <a:p>
            <a:r>
              <a:rPr lang="ru-RU" sz="2000" dirty="0" smtClean="0"/>
              <a:t>ПОТРЕБНОСТЬ В КРАСОТЕ</a:t>
            </a:r>
          </a:p>
          <a:p>
            <a:r>
              <a:rPr lang="ru-RU" sz="2000" dirty="0" smtClean="0"/>
              <a:t>ВОСПИТАНИЕ ЭСТЕТИЧЕСКОГО ВКУСА И ЧУВСТВА ГАРМОНИИ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ПРАКТИЧЕСКИЕ УМЕНИЯ</a:t>
            </a:r>
          </a:p>
          <a:p>
            <a:r>
              <a:rPr lang="ru-RU" sz="2000" dirty="0" smtClean="0"/>
              <a:t>РАЗВИТИЕ ТВОРЧЕСКИХ СПОСОБНОСТЕЙ </a:t>
            </a:r>
          </a:p>
          <a:p>
            <a:r>
              <a:rPr lang="ru-RU" sz="2000" dirty="0" smtClean="0"/>
              <a:t>ФОРМИРОВАНИЕ ПОЛОЖИТЕЛЬНОЙ МОТИВАЦИИ К ПРОДУКТИВНОМУ ТВОРЧЕСТВУ</a:t>
            </a:r>
          </a:p>
          <a:p>
            <a:r>
              <a:rPr lang="ru-RU" sz="2000" dirty="0" smtClean="0"/>
              <a:t>ПРОБУЖДЕНИЕ К САМОСТОЯТЕЛЬНОМУ ЭКСПЕРЕМЕНТИРОВАНИЮ С МАТЕРИАЛАМИ И ИНСТРУМЕНТАМИ ДЛЯ СОЗДАНИЯ ХУДОЖЕСТВЕННЫХ ОБРАЗОВ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УСЛОВИЯ РАЗВИТИЯ :</a:t>
            </a:r>
          </a:p>
          <a:p>
            <a:r>
              <a:rPr lang="ru-RU" sz="2000" dirty="0" smtClean="0"/>
              <a:t>УЧЕТ ВОЗРАСТНЫХ И ИНДИВИДУАЛЬНЫХ ОСОБЕННОСТЕЙ ДЕТЕЙ</a:t>
            </a:r>
          </a:p>
          <a:p>
            <a:r>
              <a:rPr lang="ru-RU" sz="2000" dirty="0" smtClean="0"/>
              <a:t>ИЗУЧЕНИЕ ВИДОВ ИСКУСТВ</a:t>
            </a:r>
          </a:p>
          <a:p>
            <a:r>
              <a:rPr lang="ru-RU" sz="2000" dirty="0" smtClean="0"/>
              <a:t>ЗНАКОМСТВО С ДОСТОПРИМЕЧАТЕЛЬНОСТЯМИ КУЛЬТУРНЫМИ ОБЬЕКТАМИ И СОБЫТИЯМИ В ЖИЗНИ ГОРОДА/СТРАНЫ</a:t>
            </a:r>
          </a:p>
          <a:p>
            <a:r>
              <a:rPr lang="ru-RU" sz="2000" dirty="0" smtClean="0"/>
              <a:t>ПРИОБЩЕНИ К РАБОТЕ РОДИТЕЛЕЙ</a:t>
            </a:r>
          </a:p>
          <a:p>
            <a:r>
              <a:rPr lang="ru-RU" sz="2000" dirty="0" smtClean="0"/>
              <a:t>ПОСЕЩЕНИЕ ВЫСТАВОК, МУЗЕЕВ, КОНЦЕРТОВ ,МИНИ ВЫСТАВКИ</a:t>
            </a:r>
          </a:p>
          <a:p>
            <a:r>
              <a:rPr lang="ru-RU" sz="2000" dirty="0" smtClean="0"/>
              <a:t>ПРЕДМЕТНО ПРОСТРАНСТВЕННАЯ СРЕДА ДОУ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ПРИЕМЫ</a:t>
            </a:r>
          </a:p>
          <a:p>
            <a:r>
              <a:rPr lang="ru-RU" sz="2000" dirty="0" smtClean="0"/>
              <a:t>НАГЛЯДНЫЕ(наблюдение, визуальное обследование, рассматривание, изучение картин ,репродукций ,иллюстраций, демонстрация выполнения действий, анализ детских работ, игровые методы)</a:t>
            </a:r>
          </a:p>
          <a:p>
            <a:r>
              <a:rPr lang="ru-RU" sz="2000" dirty="0" smtClean="0"/>
              <a:t>Словесные(разговор ситуативный, сравнение картин, литературные тексты, игровые методы(герои)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Практические</a:t>
            </a:r>
          </a:p>
          <a:p>
            <a:r>
              <a:rPr lang="ru-RU" sz="2000" dirty="0" smtClean="0"/>
              <a:t>Отработка  формообразующих движений рук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доведение движений рук до автоматизма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Виды деятельности</a:t>
            </a:r>
          </a:p>
          <a:p>
            <a:pPr>
              <a:buNone/>
            </a:pPr>
            <a:r>
              <a:rPr lang="ru-RU" sz="2000" dirty="0" smtClean="0"/>
              <a:t>-Изобразительная деятельность(рисование,</a:t>
            </a:r>
          </a:p>
          <a:p>
            <a:pPr>
              <a:buNone/>
            </a:pPr>
            <a:r>
              <a:rPr lang="ru-RU" sz="2000" dirty="0" smtClean="0"/>
              <a:t>лепка, конструирование и аппликация)</a:t>
            </a:r>
          </a:p>
          <a:p>
            <a:pPr>
              <a:buNone/>
            </a:pPr>
            <a:r>
              <a:rPr lang="ru-RU" sz="2000" dirty="0" smtClean="0"/>
              <a:t>- Музыкальная деятельность</a:t>
            </a:r>
          </a:p>
          <a:p>
            <a:pPr>
              <a:buNone/>
            </a:pPr>
            <a:r>
              <a:rPr lang="ru-RU" sz="2000" dirty="0" smtClean="0"/>
              <a:t>-Театральная деятельность</a:t>
            </a:r>
          </a:p>
          <a:p>
            <a:pPr>
              <a:buNone/>
            </a:pPr>
            <a:r>
              <a:rPr lang="ru-RU" sz="2000" dirty="0" smtClean="0"/>
              <a:t>-Художественно речевая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Художественно эстетическое развитие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Функции</a:t>
            </a:r>
          </a:p>
          <a:p>
            <a:r>
              <a:rPr lang="ru-RU" sz="2200" dirty="0" smtClean="0"/>
              <a:t>Обучающая(удовлетворение потребностей детей в поиске новой </a:t>
            </a:r>
            <a:r>
              <a:rPr lang="ru-RU" sz="2200" dirty="0" err="1" smtClean="0"/>
              <a:t>информаци</a:t>
            </a:r>
            <a:r>
              <a:rPr lang="ru-RU" sz="2200" dirty="0" smtClean="0"/>
              <a:t>, расширение представлений об окружающем мире)</a:t>
            </a:r>
          </a:p>
          <a:p>
            <a:r>
              <a:rPr lang="ru-RU" sz="2200" dirty="0" smtClean="0"/>
              <a:t>Коммуникативная( обсуждение, общение)</a:t>
            </a:r>
          </a:p>
          <a:p>
            <a:r>
              <a:rPr lang="ru-RU" sz="2200" dirty="0" smtClean="0"/>
              <a:t>Творческая(близкие к эталону красоты образы)</a:t>
            </a:r>
          </a:p>
          <a:p>
            <a:r>
              <a:rPr lang="ru-RU" sz="2200" dirty="0" smtClean="0"/>
              <a:t>Развлекательная(игра)</a:t>
            </a:r>
          </a:p>
          <a:p>
            <a:r>
              <a:rPr lang="ru-RU" sz="2200" dirty="0" smtClean="0"/>
              <a:t>Релаксационная(музыка, игра, пение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444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ХУДОЖЕСТВЕННО -ЭСТЕТИЧЕСКОЕ РАЗВИТИЕ  МБДОУ 404 «РОМАШКА» СТАРШАЯ ГРУППА «ПОЧЕМУЧКИ» 2021 -2022 УЧ.ГОД Г.САМАРА</vt:lpstr>
      <vt:lpstr>ХУДОЖЕСТВЕННО ЭСТЕТИЧЕСКОЕ РАЗВИТИЕ(процесс)</vt:lpstr>
      <vt:lpstr> ХУДОЖЕСТВЕННО ЭСТЕТИЧЕСКОГО РАЗВИТИЕ 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  <vt:lpstr>ХУДОЖЕСТВЕННО ЭСТЕТИЧЕСКОЕ РАЗВИТИЕ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ЭСТЕТИЧЕСКОЕ РАЗВИТИЕ  МБДОУ 404 «РОМАШКА» СТАРШАЯ ГРУППА «ПОЧЕМУЧКИ» 2021 -2022 УЧ.ГОД Г.САМАРА</dc:title>
  <dc:creator>Влада Килинбаева</dc:creator>
  <cp:lastModifiedBy>Влада Килинбаева</cp:lastModifiedBy>
  <cp:revision>3</cp:revision>
  <dcterms:created xsi:type="dcterms:W3CDTF">2022-05-29T10:54:51Z</dcterms:created>
  <dcterms:modified xsi:type="dcterms:W3CDTF">2022-10-24T19:03:45Z</dcterms:modified>
</cp:coreProperties>
</file>