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22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6A33D2-D4AC-490D-9BAE-0B35E611E604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E4D666-3376-4113-8326-1182027416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     </a:t>
            </a:r>
            <a:endParaRPr lang="ru-RU" sz="51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132440" cy="2664296"/>
          </a:xfrm>
        </p:spPr>
        <p:txBody>
          <a:bodyPr>
            <a:normAutofit fontScale="90000"/>
          </a:bodyPr>
          <a:lstStyle/>
          <a:p>
            <a:r>
              <a:rPr lang="ru-RU" i="1" dirty="0" err="1"/>
              <a:t>Башҡорт</a:t>
            </a:r>
            <a:r>
              <a:rPr lang="ru-RU" i="1" dirty="0"/>
              <a:t> </a:t>
            </a:r>
            <a:r>
              <a:rPr lang="ru-RU" i="1" dirty="0" err="1"/>
              <a:t>халыҡ</a:t>
            </a:r>
            <a:r>
              <a:rPr lang="ru-RU" i="1" dirty="0"/>
              <a:t> </a:t>
            </a:r>
            <a:r>
              <a:rPr lang="ru-RU" i="1" dirty="0" err="1"/>
              <a:t>ижадында</a:t>
            </a:r>
            <a:r>
              <a:rPr lang="ru-RU" i="1" dirty="0"/>
              <a:t> </a:t>
            </a:r>
            <a:r>
              <a:rPr lang="ru-RU" i="1" dirty="0" err="1"/>
              <a:t>ҡатын-ҡыҙ</a:t>
            </a:r>
            <a:r>
              <a:rPr lang="ru-RU" i="1" dirty="0"/>
              <a:t> </a:t>
            </a:r>
            <a:r>
              <a:rPr lang="ru-RU" i="1" dirty="0" err="1" smtClean="0"/>
              <a:t>матурлығы</a:t>
            </a:r>
            <a:r>
              <a:rPr lang="ru-RU" i="1" dirty="0" smtClean="0"/>
              <a:t> </a:t>
            </a:r>
            <a:br>
              <a:rPr lang="ru-RU" i="1" dirty="0" smtClean="0"/>
            </a:br>
            <a:r>
              <a:rPr lang="ru-RU" i="1" dirty="0" smtClean="0"/>
              <a:t>(</a:t>
            </a:r>
            <a:r>
              <a:rPr lang="ru-RU" sz="3100" i="1" dirty="0" smtClean="0"/>
              <a:t>ФӘННИ-ТИКШЕРЕНЕҮ  ЭШЕ)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69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48615" cy="6048672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Айҙай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ҡыйғас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ҡаш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аҫты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Ҡуғалы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һылыу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күлдәрҙәй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Керпеге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үтә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һөҙөлөп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Йылмайыусан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күҙҙәрен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19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349246"/>
            <a:ext cx="7406208" cy="6032082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Миҫалдан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күренеүенсә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һүҙ</a:t>
            </a:r>
            <a:r>
              <a:rPr lang="ru-RU" dirty="0">
                <a:effectLst/>
              </a:rPr>
              <a:t> Урал </a:t>
            </a:r>
            <a:r>
              <a:rPr lang="ru-RU" dirty="0" err="1">
                <a:effectLst/>
              </a:rPr>
              <a:t>һылыуҙары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тураһында</a:t>
            </a:r>
            <a:r>
              <a:rPr lang="ru-RU" dirty="0">
                <a:effectLst/>
              </a:rPr>
              <a:t> бара. Урал </a:t>
            </a:r>
            <a:r>
              <a:rPr lang="ru-RU" dirty="0" err="1">
                <a:effectLst/>
              </a:rPr>
              <a:t>һылыуы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тигәндең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артында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башҡорт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һылыуы</a:t>
            </a:r>
            <a:r>
              <a:rPr lang="ru-RU" dirty="0">
                <a:effectLst/>
              </a:rPr>
              <a:t> тора.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61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404664"/>
            <a:ext cx="7406208" cy="56886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фанира тимергалеевна\Downloads\фот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3119"/>
            <a:ext cx="6222892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23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332656"/>
            <a:ext cx="7406208" cy="5904656"/>
          </a:xfrm>
        </p:spPr>
        <p:txBody>
          <a:bodyPr/>
          <a:lstStyle/>
          <a:p>
            <a:pPr algn="l"/>
            <a:r>
              <a:rPr lang="ru-RU" dirty="0" err="1" smtClean="0">
                <a:effectLst/>
              </a:rPr>
              <a:t>Төҫкә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матур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эшкә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батыр</a:t>
            </a:r>
            <a:br>
              <a:rPr lang="ru-RU" dirty="0" smtClean="0">
                <a:effectLst/>
              </a:rPr>
            </a:br>
            <a:r>
              <a:rPr lang="ru-RU" dirty="0" err="1" smtClean="0">
                <a:effectLst/>
              </a:rPr>
              <a:t>Беҙҙең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М</a:t>
            </a:r>
            <a:r>
              <a:rPr lang="ba-RU" dirty="0">
                <a:effectLst/>
              </a:rPr>
              <a:t>әләүез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ҡыҙҙары</a:t>
            </a:r>
            <a:r>
              <a:rPr lang="ru-RU" dirty="0" smtClean="0">
                <a:effectLst/>
              </a:rPr>
              <a:t>.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err="1" smtClean="0">
                <a:effectLst/>
              </a:rPr>
              <a:t>Беҙҙең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М</a:t>
            </a:r>
            <a:r>
              <a:rPr lang="ba-RU" dirty="0">
                <a:effectLst/>
              </a:rPr>
              <a:t>әләүез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ҡыҙҙарының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err="1" smtClean="0">
                <a:effectLst/>
              </a:rPr>
              <a:t>Янып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тора </a:t>
            </a:r>
            <a:r>
              <a:rPr lang="ru-RU" dirty="0" err="1" smtClean="0">
                <a:effectLst/>
              </a:rPr>
              <a:t>күҙҙәре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0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6672"/>
            <a:ext cx="7478216" cy="56886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фанира тимергалеевна\Downloads\фоот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508000"/>
            <a:ext cx="8128000" cy="58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48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332656"/>
            <a:ext cx="7334200" cy="5832648"/>
          </a:xfrm>
        </p:spPr>
        <p:txBody>
          <a:bodyPr/>
          <a:lstStyle/>
          <a:p>
            <a:pPr algn="ctr"/>
            <a:r>
              <a:rPr lang="ru-RU" dirty="0" err="1">
                <a:effectLst/>
              </a:rPr>
              <a:t>Халыҡ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ижады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әҫәрҙәрендә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ғәҙәттә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ҡыҙ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матурлығын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баһалау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уның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йөҙөнән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башлана</a:t>
            </a:r>
            <a:r>
              <a:rPr lang="ru-RU" dirty="0">
                <a:effectLst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55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272808" cy="5688632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Үрҙә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ҡобайырҙан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килтерелгән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миҫалда</a:t>
            </a:r>
            <a:r>
              <a:rPr lang="ru-RU" dirty="0">
                <a:effectLst/>
              </a:rPr>
              <a:t> ла </a:t>
            </a:r>
            <a:r>
              <a:rPr lang="ru-RU" dirty="0" err="1">
                <a:effectLst/>
              </a:rPr>
              <a:t>иң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тәүҙә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иғтибар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ҡыҙҙың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янып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торған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йөҙөнә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ҡыйғас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ҡашына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йылмайыусан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күҙҙәренә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йүнәлтелә</a:t>
            </a:r>
            <a:r>
              <a:rPr lang="ru-RU" dirty="0">
                <a:effectLst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47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04664"/>
            <a:ext cx="7334200" cy="56886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фанира тимергалеевна\Downloads\фото.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476672"/>
            <a:ext cx="69127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3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548680"/>
            <a:ext cx="7406208" cy="5400600"/>
          </a:xfrm>
        </p:spPr>
        <p:txBody>
          <a:bodyPr/>
          <a:lstStyle/>
          <a:p>
            <a:pPr algn="ctr"/>
            <a:r>
              <a:rPr lang="ru-RU" dirty="0" err="1">
                <a:effectLst/>
              </a:rPr>
              <a:t>Артабан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сәсенең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матурлығы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ҡалҡыу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түше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нәҙек</a:t>
            </a:r>
            <a:r>
              <a:rPr lang="ru-RU" dirty="0">
                <a:effectLst/>
              </a:rPr>
              <a:t> биле </a:t>
            </a:r>
            <a:r>
              <a:rPr lang="ru-RU" dirty="0" err="1">
                <a:effectLst/>
              </a:rPr>
              <a:t>тураһында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әйтелә</a:t>
            </a:r>
            <a:r>
              <a:rPr lang="ru-RU" dirty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01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272808" cy="5472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фанира тимергалеевна\Downloads\ур 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712618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21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фанира тимергалеевна\Downloads\башк красав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"/>
            <a:ext cx="9144000" cy="608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31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334200" cy="5544616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Башҡорт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халҡының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бөйөк</a:t>
            </a:r>
            <a:r>
              <a:rPr lang="ru-RU" dirty="0">
                <a:effectLst/>
              </a:rPr>
              <a:t> эпосы “Урал </a:t>
            </a:r>
            <a:r>
              <a:rPr lang="ru-RU" dirty="0" err="1" smtClean="0">
                <a:effectLst/>
              </a:rPr>
              <a:t>батыр”ҙа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Һомайҙың</a:t>
            </a:r>
            <a:r>
              <a:rPr lang="ru-RU" dirty="0" smtClean="0">
                <a:effectLst/>
              </a:rPr>
              <a:t>,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матурлығын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һүрәтләгән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юлдар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булыуы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тураһында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беҙ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беләбеҙ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31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128792" cy="5904656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Н</a:t>
            </a:r>
            <a:r>
              <a:rPr lang="ru-RU" dirty="0" err="1" smtClean="0">
                <a:effectLst/>
              </a:rPr>
              <a:t>әҙек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ҡара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ҡаш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оҙон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керпектәр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нур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сәсеп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торған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ҡара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күҙҙәр</a:t>
            </a:r>
            <a:r>
              <a:rPr lang="ru-RU" dirty="0" smtClean="0">
                <a:effectLst/>
              </a:rPr>
              <a:t>,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һирәгерәк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битендәге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миңе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тештәре</a:t>
            </a:r>
            <a:r>
              <a:rPr lang="ru-RU" dirty="0">
                <a:effectLst/>
              </a:rPr>
              <a:t>, </a:t>
            </a:r>
            <a:r>
              <a:rPr lang="ru-RU" dirty="0" err="1" smtClean="0">
                <a:effectLst/>
              </a:rPr>
              <a:t>йылмайыуы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332656"/>
            <a:ext cx="7334200" cy="5904656"/>
          </a:xfrm>
        </p:spPr>
        <p:txBody>
          <a:bodyPr/>
          <a:lstStyle/>
          <a:p>
            <a:pPr algn="ctr"/>
            <a:r>
              <a:rPr lang="ru-RU" dirty="0" err="1">
                <a:effectLst/>
              </a:rPr>
              <a:t>Ҡатын-ҡыҙ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һәм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матурлыҡ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төшөнсәләре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бер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бөтөн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булған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кеүек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ҡатын-ҡыҙ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янында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һәр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ваҡыт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ир-егет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төшөнсәһе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лә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ныҡлы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урын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35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232591" cy="56166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фанира тимергалеевна\140814213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2" y="762000"/>
            <a:ext cx="3838575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22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04664"/>
            <a:ext cx="7694240" cy="5832648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“</a:t>
            </a:r>
            <a:r>
              <a:rPr lang="ru-RU" dirty="0" err="1">
                <a:effectLst/>
              </a:rPr>
              <a:t>Ҡыҙ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тыйнаҡ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булһа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егет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йыйнаҡ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була</a:t>
            </a:r>
            <a:r>
              <a:rPr lang="ru-RU" dirty="0" smtClean="0">
                <a:effectLst/>
              </a:rPr>
              <a:t>”,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“</a:t>
            </a:r>
            <a:r>
              <a:rPr lang="ru-RU" dirty="0" err="1">
                <a:effectLst/>
              </a:rPr>
              <a:t>Егет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булһа</a:t>
            </a:r>
            <a:r>
              <a:rPr lang="ru-RU" dirty="0">
                <a:effectLst/>
              </a:rPr>
              <a:t>, батыр </a:t>
            </a:r>
            <a:r>
              <a:rPr lang="ru-RU" dirty="0" err="1" smtClean="0">
                <a:effectLst/>
              </a:rPr>
              <a:t>булһын,ҡыҙ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булһа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матур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булһын</a:t>
            </a:r>
            <a:r>
              <a:rPr lang="ru-RU" dirty="0" smtClean="0">
                <a:effectLst/>
              </a:rPr>
              <a:t>”.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08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332656"/>
            <a:ext cx="7406208" cy="5832648"/>
          </a:xfrm>
        </p:spPr>
        <p:txBody>
          <a:bodyPr/>
          <a:lstStyle/>
          <a:p>
            <a:pPr algn="l"/>
            <a:r>
              <a:rPr lang="ru-RU" sz="4000" dirty="0" err="1">
                <a:effectLst/>
              </a:rPr>
              <a:t>Б</a:t>
            </a:r>
            <a:r>
              <a:rPr lang="ru-RU" sz="4000" dirty="0" err="1" smtClean="0">
                <a:effectLst/>
              </a:rPr>
              <a:t>ашҡорт</a:t>
            </a:r>
            <a:r>
              <a:rPr lang="ru-RU" sz="4000" dirty="0" smtClean="0">
                <a:effectLst/>
              </a:rPr>
              <a:t> </a:t>
            </a:r>
            <a:r>
              <a:rPr lang="ru-RU" sz="4000" dirty="0" err="1">
                <a:effectLst/>
              </a:rPr>
              <a:t>халыҡ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ижадында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ҡатын-ҡыҙҙың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тышҡы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матурлығын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һүрәтләү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ҙур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урын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алһа</a:t>
            </a:r>
            <a:r>
              <a:rPr lang="ru-RU" sz="4000" dirty="0">
                <a:effectLst/>
              </a:rPr>
              <a:t> ла, </a:t>
            </a:r>
            <a:r>
              <a:rPr lang="ru-RU" sz="4000" dirty="0" err="1">
                <a:effectLst/>
              </a:rPr>
              <a:t>уның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тышҡы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ҡиәфәтенә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ҡарағанда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күркәм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холҡона</a:t>
            </a:r>
            <a:r>
              <a:rPr lang="ru-RU" sz="4000" dirty="0">
                <a:effectLst/>
              </a:rPr>
              <a:t>, </a:t>
            </a:r>
            <a:r>
              <a:rPr lang="ru-RU" sz="4000" dirty="0" err="1">
                <a:effectLst/>
              </a:rPr>
              <a:t>уңғанлығына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өҫтөнлөк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бирелә</a:t>
            </a:r>
            <a:r>
              <a:rPr lang="ru-RU" sz="4000" dirty="0">
                <a:effectLst/>
              </a:rPr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740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404664"/>
            <a:ext cx="7406208" cy="5616624"/>
          </a:xfrm>
        </p:spPr>
        <p:txBody>
          <a:bodyPr/>
          <a:lstStyle/>
          <a:p>
            <a:pPr algn="l"/>
            <a:r>
              <a:rPr lang="ru-RU" dirty="0" err="1" smtClean="0">
                <a:effectLst/>
              </a:rPr>
              <a:t>Шуға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ла </a:t>
            </a:r>
            <a:r>
              <a:rPr lang="ru-RU" dirty="0" err="1" smtClean="0">
                <a:effectLst/>
              </a:rPr>
              <a:t>халыҡта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>“</a:t>
            </a:r>
            <a:r>
              <a:rPr lang="ru-RU" dirty="0" err="1">
                <a:effectLst/>
              </a:rPr>
              <a:t>Матурлыҡ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туйҙа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кәрәк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уңғанлыҡ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көн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дә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кәрәк</a:t>
            </a:r>
            <a:r>
              <a:rPr lang="ru-RU" dirty="0">
                <a:effectLst/>
              </a:rPr>
              <a:t>”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кеүек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мәҡәлдәр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бөгөнгө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көндә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лә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йыш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осрай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һәм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йәшәүен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дауам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итә</a:t>
            </a:r>
            <a:r>
              <a:rPr lang="ru-RU" dirty="0">
                <a:effectLst/>
              </a:rPr>
              <a:t>.</a:t>
            </a:r>
            <a:r>
              <a:rPr lang="ru-RU" dirty="0" smtClean="0">
                <a:effectLst/>
              </a:rPr>
              <a:t>”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0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548680"/>
            <a:ext cx="6830144" cy="53285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</a:t>
            </a:r>
            <a:r>
              <a:rPr lang="ba-RU" dirty="0" smtClean="0"/>
              <a:t>ғтибарығыҙ өсөн рәхмәт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06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548680"/>
            <a:ext cx="7334200" cy="5544616"/>
          </a:xfrm>
        </p:spPr>
        <p:txBody>
          <a:bodyPr/>
          <a:lstStyle/>
          <a:p>
            <a:pPr algn="ctr"/>
            <a:r>
              <a:rPr lang="ru-RU" dirty="0" err="1">
                <a:effectLst/>
              </a:rPr>
              <a:t>Матурлыҡ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төшөнсәһе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кешегә</a:t>
            </a:r>
            <a:r>
              <a:rPr lang="ru-RU" dirty="0">
                <a:effectLst/>
              </a:rPr>
              <a:t> бала </a:t>
            </a:r>
            <a:r>
              <a:rPr lang="ru-RU" dirty="0" err="1">
                <a:effectLst/>
              </a:rPr>
              <a:t>сағынан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уҡ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таныш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һәм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яҡын</a:t>
            </a:r>
            <a:r>
              <a:rPr lang="ru-RU" dirty="0">
                <a:effectLst/>
              </a:rPr>
              <a:t>. </a:t>
            </a:r>
            <a:r>
              <a:rPr lang="ru-RU" dirty="0" err="1">
                <a:effectLst/>
              </a:rPr>
              <a:t>Һәр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ата-әсә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үҙ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балаһын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матурлыҡты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err="1" smtClean="0">
                <a:effectLst/>
              </a:rPr>
              <a:t>тойорға,матур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булырға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өйрәтергә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тырыша</a:t>
            </a:r>
            <a:r>
              <a:rPr lang="ru-RU" dirty="0">
                <a:effectLst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52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334200" cy="5110504"/>
          </a:xfrm>
        </p:spPr>
        <p:txBody>
          <a:bodyPr/>
          <a:lstStyle/>
          <a:p>
            <a:pPr algn="l"/>
            <a:r>
              <a:rPr lang="ru-RU" sz="4000" dirty="0" err="1">
                <a:effectLst/>
              </a:rPr>
              <a:t>Халыҡ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ижадының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һәр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жанрында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матурлыҡ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үрнәктәрен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табырға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мөмкин</a:t>
            </a:r>
            <a:r>
              <a:rPr lang="ru-RU" sz="4000" dirty="0">
                <a:effectLst/>
              </a:rPr>
              <a:t>. </a:t>
            </a:r>
            <a:r>
              <a:rPr lang="ru-RU" sz="4000" dirty="0" err="1">
                <a:effectLst/>
              </a:rPr>
              <a:t>Ҡатын-ҡыҙ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матурлығының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сағыу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үрнәктәрен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ҡобайырҙарҙа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табырға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мөмкин</a:t>
            </a:r>
            <a:r>
              <a:rPr lang="ru-RU" sz="4000" dirty="0">
                <a:effectLst/>
              </a:rPr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2443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488832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фанира тимергалеевна\Downloads\ф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08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60840" cy="5688632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Мәҫәлән</a:t>
            </a:r>
            <a:r>
              <a:rPr lang="ru-RU" dirty="0">
                <a:effectLst/>
              </a:rPr>
              <a:t>, “</a:t>
            </a:r>
            <a:r>
              <a:rPr lang="ru-RU" dirty="0" err="1">
                <a:effectLst/>
              </a:rPr>
              <a:t>Мәргән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менән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Маянһылыу</a:t>
            </a:r>
            <a:r>
              <a:rPr lang="ru-RU" dirty="0">
                <a:effectLst/>
              </a:rPr>
              <a:t>” </a:t>
            </a:r>
            <a:r>
              <a:rPr lang="ru-RU" dirty="0" err="1">
                <a:effectLst/>
              </a:rPr>
              <a:t>ҡобайырында</a:t>
            </a:r>
            <a:r>
              <a:rPr lang="ru-RU" dirty="0">
                <a:effectLst/>
              </a:rPr>
              <a:t> Урал </a:t>
            </a:r>
            <a:r>
              <a:rPr lang="ru-RU" dirty="0" err="1">
                <a:effectLst/>
              </a:rPr>
              <a:t>ҡыҙҙарының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матурлығы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түбәндәгесә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һүрәтләнә</a:t>
            </a:r>
            <a:r>
              <a:rPr lang="ru-RU" dirty="0">
                <a:effectLst/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28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6264696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Уралдың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һылыу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ҡыҙҙарын</a:t>
            </a:r>
            <a:r>
              <a:rPr lang="ru-RU" dirty="0">
                <a:effectLst/>
              </a:rPr>
              <a:t> –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Ҡарағусҡыл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сейәләй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Янып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торған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йөҙҙәрен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Шәлкемләнгән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ебәктәй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22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416824" cy="5832648"/>
          </a:xfrm>
        </p:spPr>
        <p:txBody>
          <a:bodyPr/>
          <a:lstStyle/>
          <a:p>
            <a:pPr algn="l"/>
            <a:r>
              <a:rPr lang="ru-RU" dirty="0" err="1">
                <a:effectLst/>
              </a:rPr>
              <a:t>Шоморт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ҡара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сәстәрен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Сал </a:t>
            </a:r>
            <a:r>
              <a:rPr lang="ru-RU" dirty="0" err="1">
                <a:effectLst/>
              </a:rPr>
              <a:t>бөркөттәй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кәпәйеп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Ҡалҡып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торған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түштәрен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Атта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уйнап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сыныҡҡан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51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332656"/>
            <a:ext cx="7550224" cy="5832648"/>
          </a:xfrm>
        </p:spPr>
        <p:txBody>
          <a:bodyPr/>
          <a:lstStyle/>
          <a:p>
            <a:pPr algn="l"/>
            <a:r>
              <a:rPr lang="ru-RU" dirty="0">
                <a:effectLst/>
              </a:rPr>
              <a:t>Бал </a:t>
            </a:r>
            <a:r>
              <a:rPr lang="ru-RU" dirty="0" err="1">
                <a:effectLst/>
              </a:rPr>
              <a:t>ҡортондай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билдәрен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Ҡырсын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ташҡа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һибелгән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dirty="0" err="1">
                <a:effectLst/>
              </a:rPr>
              <a:t>Көмөштәй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сыҡҡан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моңдарын</a:t>
            </a:r>
            <a:r>
              <a:rPr lang="ru-RU" dirty="0">
                <a:effectLst/>
              </a:rPr>
              <a:t>,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98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100</TotalTime>
  <Words>228</Words>
  <Application>Microsoft Office PowerPoint</Application>
  <PresentationFormat>Экран (4:3)</PresentationFormat>
  <Paragraphs>21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Воздушный поток</vt:lpstr>
      <vt:lpstr>Башҡорт халыҡ ижадында ҡатын-ҡыҙ матурлығы  (ФӘННИ-ТИКШЕРЕНЕҮ  ЭШЕ) </vt:lpstr>
      <vt:lpstr>Презентация PowerPoint</vt:lpstr>
      <vt:lpstr>Матурлыҡ төшөнсәһе кешегә бала сағынан уҡ таныш һәм яҡын. Һәр ата-әсә үҙ балаһын матурлыҡты тойорға,матур булырға өйрәтергә тырыша. </vt:lpstr>
      <vt:lpstr>Халыҡ ижадының һәр жанрында матурлыҡ үрнәктәрен табырға мөмкин. Ҡатын-ҡыҙ матурлығының сағыу үрнәктәрен ҡобайырҙарҙа табырға мөмкин.</vt:lpstr>
      <vt:lpstr>Презентация PowerPoint</vt:lpstr>
      <vt:lpstr>Мәҫәлән, “Мәргән менән Маянһылыу” ҡобайырында Урал ҡыҙҙарының матурлығы түбәндәгесә һүрәтләнә:</vt:lpstr>
      <vt:lpstr>Уралдың һылыу ҡыҙҙарын –   Ҡарағусҡыл сейәләй   Янып торған йөҙҙәрен,   Шәлкемләнгән ебәктәй </vt:lpstr>
      <vt:lpstr>Шоморт ҡара сәстәрен,   Сал бөркөттәй кәпәйеп   Ҡалҡып торған түштәрен,   Атта уйнап сыныҡҡан </vt:lpstr>
      <vt:lpstr>Бал ҡортондай билдәрен,   Ҡырсын ташҡа һибелгән   Көмөштәй сыҡҡан моңдарын, </vt:lpstr>
      <vt:lpstr>Айҙай ҡыйғас ҡаш аҫты   Ҡуғалы һылыу күлдәрҙәй,   Керпеге үтә һөҙөлөп,   Йылмайыусан күҙҙәрен </vt:lpstr>
      <vt:lpstr>Миҫалдан күренеүенсә, һүҙ Урал һылыуҙары тураһында бара. Урал һылыуы тигәндең артында башҡорт һылыуы тора.</vt:lpstr>
      <vt:lpstr>Презентация PowerPoint</vt:lpstr>
      <vt:lpstr>Төҫкә матур, эшкә батыр Беҙҙең Мәләүез ҡыҙҙары.  Беҙҙең Мәләүез ҡыҙҙарының Янып тора күҙҙәре </vt:lpstr>
      <vt:lpstr>Презентация PowerPoint</vt:lpstr>
      <vt:lpstr>Халыҡ ижады әҫәрҙәрендә, ғәҙәттә, ҡыҙ матурлығын баһалау уның йөҙөнән башлана. </vt:lpstr>
      <vt:lpstr>Үрҙә ҡобайырҙан килтерелгән миҫалда ла иң тәүҙә иғтибар ҡыҙҙың янып торған йөҙөнә, ҡыйғас ҡашына, йылмайыусан күҙҙәренә йүнәлтелә. </vt:lpstr>
      <vt:lpstr>Презентация PowerPoint</vt:lpstr>
      <vt:lpstr>Артабан сәсенең матурлығы, ҡалҡыу түше, нәҙек биле тураһында әйтелә.</vt:lpstr>
      <vt:lpstr>Презентация PowerPoint</vt:lpstr>
      <vt:lpstr>Башҡорт халҡының бөйөк эпосы “Урал батыр”ҙа Һомайҙың, матурлығын һүрәтләгән юлдар булыуы тураһында беҙ беләбеҙ.</vt:lpstr>
      <vt:lpstr>Нәҙек ҡара ҡаш, оҙон керпектәр, нур сәсеп торған ҡара күҙҙәр, һирәгерәк битендәге миңе, тештәре, йылмайыуы.</vt:lpstr>
      <vt:lpstr>Ҡатын-ҡыҙ һәм матурлыҡ төшөнсәләре бер бөтөн булған кеүек, ҡатын-ҡыҙ янында һәр ваҡыт ир-егет төшөнсәһе лә ныҡлы урын ала.</vt:lpstr>
      <vt:lpstr>Презентация PowerPoint</vt:lpstr>
      <vt:lpstr>“Ҡыҙ тыйнаҡ булһа, егет йыйнаҡ була”, “Егет булһа, батыр булһын,ҡыҙ булһа, матур булһын”.</vt:lpstr>
      <vt:lpstr>Башҡорт халыҡ ижадында ҡатын-ҡыҙҙың тышҡы матурлығын һүрәтләү ҙур урын алһа ла, уның тышҡы ҡиәфәтенә ҡарағанда күркәм холҡона, уңғанлығына өҫтөнлөк бирелә.</vt:lpstr>
      <vt:lpstr>Шуға ла халыҡта “Матурлыҡ туйҙа кәрәк, уңғанлыҡ көн дә кәрәк” кеүек мәҡәлдәр бөгөнгө көндә лә йыш осрай һәм йәшәүен дауам итә.” </vt:lpstr>
      <vt:lpstr>  Иғтибарығыҙ өсөн рәхмәт!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Башҡорт халыҡ ижадында ҡатын-ҡыҙ матурлығы  (ФӘННИ-ТИКШЕРЕНЕҮ  ЭШЕ)</dc:title>
  <dc:creator>Зугра Мирхатовна</dc:creator>
  <cp:lastModifiedBy>HOME</cp:lastModifiedBy>
  <cp:revision>10</cp:revision>
  <dcterms:created xsi:type="dcterms:W3CDTF">2015-03-18T17:16:36Z</dcterms:created>
  <dcterms:modified xsi:type="dcterms:W3CDTF">2022-11-22T15:15:38Z</dcterms:modified>
</cp:coreProperties>
</file>