
<file path=[Content_Types].xml><?xml version="1.0" encoding="utf-8"?>
<Types xmlns="http://schemas.openxmlformats.org/package/2006/content-types">
  <Default Extension="xlsx" ContentType="application/vnd.openxmlformats-officedocument.spreadsheetml.sheet"/>
  <Default Extension="png" ContentType="image/png"/>
  <Default Extension="emf" ContentType="image/x-emf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olors1.xml" ContentType="application/vnd.ms-office.chartcolorstyle+xml"/>
  <Override PartName="/ppt/charts/colors2.xml" ContentType="application/vnd.ms-office.chartcolorstyle+xml"/>
  <Override PartName="/ppt/charts/colors3.xml" ContentType="application/vnd.ms-office.chartcolorstyle+xml"/>
  <Override PartName="/ppt/charts/colors4.xml" ContentType="application/vnd.ms-office.chartcolorstyle+xml"/>
  <Override PartName="/ppt/charts/colors5.xml" ContentType="application/vnd.ms-office.chartcolorstyle+xml"/>
  <Override PartName="/ppt/charts/style1.xml" ContentType="application/vnd.ms-office.chartstyle+xml"/>
  <Override PartName="/ppt/charts/style2.xml" ContentType="application/vnd.ms-office.chartstyle+xml"/>
  <Override PartName="/ppt/charts/style3.xml" ContentType="application/vnd.ms-office.chartstyle+xml"/>
  <Override PartName="/ppt/charts/style4.xml" ContentType="application/vnd.ms-office.chartstyle+xml"/>
  <Override PartName="/ppt/charts/style5.xml" ContentType="application/vnd.ms-office.chartstyl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3" r:id="rId18"/>
    <p:sldId id="284" r:id="rId19"/>
  </p:sldIdLst>
  <p:sldSz cx="12192000" cy="68580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</p:showPr>
  <p:clrMru>
    <a:srgbClr val="333333"/>
    <a:srgbClr val="FFFFFF"/>
    <a:srgbClr val="03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4338" autoAdjust="0"/>
    <p:restoredTop sz="94660"/>
  </p:normalViewPr>
  <p:slideViewPr>
    <p:cSldViewPr snapToGrid="0">
      <p:cViewPr varScale="1">
        <p:scale>
          <a:sx n="67" d="100"/>
          <a:sy n="67" d="100"/>
        </p:scale>
        <p:origin x="72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handoutMaster" Target="handoutMasters/handoutMaster1.xml"/><Relationship Id="rId20" Type="http://schemas.openxmlformats.org/officeDocument/2006/relationships/notesMaster" Target="notesMasters/notesMaster1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Workbook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package" Target="../embeddings/Workbook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microsoft.com/office/2011/relationships/chartStyle" Target="style3.xml"/><Relationship Id="rId1" Type="http://schemas.openxmlformats.org/officeDocument/2006/relationships/package" Target="../embeddings/Workbook3.xlsx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ColorStyle" Target="colors4.xml"/><Relationship Id="rId2" Type="http://schemas.microsoft.com/office/2011/relationships/chartStyle" Target="style4.xml"/><Relationship Id="rId1" Type="http://schemas.openxmlformats.org/officeDocument/2006/relationships/package" Target="../embeddings/Workbook4.xlsx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ColorStyle" Target="colors5.xml"/><Relationship Id="rId2" Type="http://schemas.microsoft.com/office/2011/relationships/chartStyle" Target="style5.xml"/><Relationship Id="rId1" Type="http://schemas.openxmlformats.org/officeDocument/2006/relationships/package" Target="../embeddings/Workbook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8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Лист1!$A$2</c:f>
              <c:strCache>
                <c:ptCount val="1"/>
                <c:pt idx="0">
                  <c:v>1 вопрос</c:v>
                </c:pt>
              </c:strCache>
            </c:strRef>
          </c:tx>
          <c:spPr/>
          <c:explosion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elete val="1"/>
          </c:dLbls>
          <c:cat>
            <c:strRef>
              <c:f>Лист1!$B$1:$D$1</c:f>
              <c:strCache>
                <c:ptCount val="3"/>
                <c:pt idx="0">
                  <c:v>верно</c:v>
                </c:pt>
                <c:pt idx="1">
                  <c:v>частично верно</c:v>
                </c:pt>
                <c:pt idx="2">
                  <c:v>неверно</c:v>
                </c:pt>
              </c:strCache>
            </c:strRef>
          </c:cat>
          <c:val>
            <c:numRef>
              <c:f>Лист1!$B$2:$D$2</c:f>
              <c:numCache>
                <c:formatCode>General</c:formatCode>
                <c:ptCount val="3"/>
                <c:pt idx="0">
                  <c:v>80</c:v>
                </c:pt>
                <c:pt idx="1">
                  <c:v>10</c:v>
                </c:pt>
                <c:pt idx="2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195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en-US"/>
      </a:pPr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8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Лист1!$A$2</c:f>
              <c:strCache>
                <c:ptCount val="1"/>
                <c:pt idx="0">
                  <c:v>2 вопрос</c:v>
                </c:pt>
              </c:strCache>
            </c:strRef>
          </c:tx>
          <c:spPr/>
          <c:explosion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elete val="1"/>
          </c:dLbls>
          <c:cat>
            <c:strRef>
              <c:f>Лист1!$B$1:$D$1</c:f>
              <c:strCache>
                <c:ptCount val="3"/>
                <c:pt idx="0">
                  <c:v>верно</c:v>
                </c:pt>
                <c:pt idx="1">
                  <c:v>частично верно</c:v>
                </c:pt>
                <c:pt idx="2">
                  <c:v>неверно</c:v>
                </c:pt>
              </c:strCache>
            </c:strRef>
          </c:cat>
          <c:val>
            <c:numRef>
              <c:f>Лист1!$B$2:$D$2</c:f>
              <c:numCache>
                <c:formatCode>General</c:formatCode>
                <c:ptCount val="3"/>
                <c:pt idx="0">
                  <c:v>100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195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en-US"/>
      </a:pPr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8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Лист1!$A$2</c:f>
              <c:strCache>
                <c:ptCount val="1"/>
                <c:pt idx="0">
                  <c:v>3 вопрос</c:v>
                </c:pt>
              </c:strCache>
            </c:strRef>
          </c:tx>
          <c:spPr/>
          <c:explosion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elete val="1"/>
          </c:dLbls>
          <c:cat>
            <c:strRef>
              <c:f>Лист1!$B$1:$D$1</c:f>
              <c:strCache>
                <c:ptCount val="3"/>
                <c:pt idx="0">
                  <c:v>верно</c:v>
                </c:pt>
                <c:pt idx="1">
                  <c:v>частично верно</c:v>
                </c:pt>
                <c:pt idx="2">
                  <c:v>неверно</c:v>
                </c:pt>
              </c:strCache>
            </c:strRef>
          </c:cat>
          <c:val>
            <c:numRef>
              <c:f>Лист1!$B$2:$D$2</c:f>
              <c:numCache>
                <c:formatCode>General</c:formatCode>
                <c:ptCount val="3"/>
                <c:pt idx="0">
                  <c:v>30</c:v>
                </c:pt>
                <c:pt idx="1">
                  <c:v>50</c:v>
                </c:pt>
                <c:pt idx="2">
                  <c:v>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195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en-US"/>
      </a:pPr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8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Лист1!$A$2</c:f>
              <c:strCache>
                <c:ptCount val="1"/>
                <c:pt idx="0">
                  <c:v>4 вопрос</c:v>
                </c:pt>
              </c:strCache>
            </c:strRef>
          </c:tx>
          <c:spPr/>
          <c:explosion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elete val="1"/>
          </c:dLbls>
          <c:cat>
            <c:strRef>
              <c:f>Лист1!$B$1:$D$1</c:f>
              <c:strCache>
                <c:ptCount val="3"/>
                <c:pt idx="0">
                  <c:v>верно</c:v>
                </c:pt>
                <c:pt idx="1">
                  <c:v>частично верно</c:v>
                </c:pt>
                <c:pt idx="2">
                  <c:v>неверно</c:v>
                </c:pt>
              </c:strCache>
            </c:strRef>
          </c:cat>
          <c:val>
            <c:numRef>
              <c:f>Лист1!$B$2:$D$2</c:f>
              <c:numCache>
                <c:formatCode>General</c:formatCode>
                <c:ptCount val="3"/>
                <c:pt idx="0">
                  <c:v>10</c:v>
                </c:pt>
                <c:pt idx="1">
                  <c:v>90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195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en-US"/>
      </a:pPr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8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Лист1!$A$2</c:f>
              <c:strCache>
                <c:ptCount val="1"/>
                <c:pt idx="0">
                  <c:v>5 вопрос</c:v>
                </c:pt>
              </c:strCache>
            </c:strRef>
          </c:tx>
          <c:spPr/>
          <c:explosion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elete val="1"/>
          </c:dLbls>
          <c:cat>
            <c:strRef>
              <c:f>Лист1!$B$1:$D$1</c:f>
              <c:strCache>
                <c:ptCount val="3"/>
                <c:pt idx="0">
                  <c:v>верно</c:v>
                </c:pt>
                <c:pt idx="1">
                  <c:v>частично верно</c:v>
                </c:pt>
                <c:pt idx="2">
                  <c:v>неверно</c:v>
                </c:pt>
              </c:strCache>
            </c:strRef>
          </c:cat>
          <c:val>
            <c:numRef>
              <c:f>Лист1!$B$2:$D$2</c:f>
              <c:numCache>
                <c:formatCode>General</c:formatCode>
                <c:ptCount val="3"/>
                <c:pt idx="0">
                  <c:v>100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195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en-US"/>
      </a:pPr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4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1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1048662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663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1048664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4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5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Arial" panose="020B0604020202020204" pitchFamily="34" charset="0"/>
              </a:defRPr>
            </a:lvl1pPr>
          </a:lstStyle>
          <a:p>
            <a:endParaRPr lang="zh-CN" altLang="en-US"/>
          </a:p>
        </p:txBody>
      </p:sp>
      <p:sp>
        <p:nvSpPr>
          <p:cNvPr id="1048656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Arial" panose="020B0604020202020204" pitchFamily="34" charset="0"/>
              </a:defRPr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657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p>
            <a:endParaRPr lang="zh-CN" altLang="en-US"/>
          </a:p>
        </p:txBody>
      </p:sp>
      <p:sp>
        <p:nvSpPr>
          <p:cNvPr id="1048658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8659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Arial" panose="020B0604020202020204" pitchFamily="34" charset="0"/>
              </a:defRPr>
            </a:lvl1pPr>
          </a:lstStyle>
          <a:p>
            <a:endParaRPr lang="zh-CN" altLang="en-US"/>
          </a:p>
        </p:txBody>
      </p:sp>
      <p:sp>
        <p:nvSpPr>
          <p:cNvPr id="1048660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Arial" panose="020B0604020202020204" pitchFamily="34" charset="0"/>
              </a:defRPr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Arial" panose="020B0604020202020204" pitchFamily="34" charset="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Arial" panose="020B0604020202020204" pitchFamily="34" charset="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Arial" panose="020B0604020202020204" pitchFamily="34" charset="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Arial" panose="020B0604020202020204" pitchFamily="34" charset="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Arial" panose="020B0604020202020204" pitchFamily="34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582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104858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9F870D1-2918-4862-BF05-54AC3040F8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58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58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8E7AAA1-2B6D-44C1-A6CB-927B761BD88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4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8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639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8640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9F870D1-2918-4862-BF05-54AC3040F8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641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642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8E7AAA1-2B6D-44C1-A6CB-927B761BD88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3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7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628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8629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9F870D1-2918-4862-BF05-54AC3040F8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630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631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8E7AAA1-2B6D-44C1-A6CB-927B761BD88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2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7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588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8589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9F870D1-2918-4862-BF05-54AC3040F8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590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591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8E7AAA1-2B6D-44C1-A6CB-927B761BD88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615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104861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9F870D1-2918-4862-BF05-54AC3040F8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617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618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8E7AAA1-2B6D-44C1-A6CB-927B761BD88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4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3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644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8645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8646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9F870D1-2918-4862-BF05-54AC3040F8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647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648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8E7AAA1-2B6D-44C1-A6CB-927B761BD88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2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594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1048595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8596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1048597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8598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9F870D1-2918-4862-BF05-54AC3040F8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599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600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8E7AAA1-2B6D-44C1-A6CB-927B761BD88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3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3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624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9F870D1-2918-4862-BF05-54AC3040F8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625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626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8E7AAA1-2B6D-44C1-A6CB-927B761BD88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3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4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9F870D1-2918-4862-BF05-54AC3040F8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605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606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8E7AAA1-2B6D-44C1-A6CB-927B761BD88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4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9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650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8651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1048652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9F870D1-2918-4862-BF05-54AC3040F8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653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654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8E7AAA1-2B6D-44C1-A6CB-927B761BD88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4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63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104863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104863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9F870D1-2918-4862-BF05-54AC3040F8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63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63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8E7AAA1-2B6D-44C1-A6CB-927B761BD88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577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8578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</a:defRPr>
            </a:lvl1pPr>
          </a:lstStyle>
          <a:p>
            <a:fld id="{A9F870D1-2918-4862-BF05-54AC3040F8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579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</a:defRPr>
            </a:lvl1pPr>
          </a:lstStyle>
          <a:p>
            <a:endParaRPr lang="zh-CN" altLang="en-US"/>
          </a:p>
        </p:txBody>
      </p:sp>
      <p:sp>
        <p:nvSpPr>
          <p:cNvPr id="1048580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</a:defRPr>
            </a:lvl1pPr>
          </a:lstStyle>
          <a:p>
            <a:fld id="{28E7AAA1-2B6D-44C1-A6CB-927B761BD88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chart" Target="../charts/char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chart" Target="../charts/char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chart" Target="../charts/char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chart" Target="../charts/char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chart" Target="../charts/char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9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7" name="文本框 3"/>
          <p:cNvSpPr txBox="1"/>
          <p:nvPr/>
        </p:nvSpPr>
        <p:spPr>
          <a:xfrm>
            <a:off x="3025486" y="2260495"/>
            <a:ext cx="5327334" cy="141224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ru-RU" altLang="en-US" sz="44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Правовая</a:t>
            </a:r>
            <a:r>
              <a:rPr lang="en-US" altLang="en-US" sz="44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altLang="en-US" sz="44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г</a:t>
            </a:r>
            <a:r>
              <a:rPr lang="ru-RU" altLang="en-US" sz="44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р</a:t>
            </a:r>
            <a:r>
              <a:rPr lang="ru-RU" altLang="en-US" sz="44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а</a:t>
            </a:r>
            <a:r>
              <a:rPr lang="ru-RU" altLang="en-US" sz="44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м</a:t>
            </a:r>
            <a:r>
              <a:rPr lang="ru-RU" altLang="en-US" sz="44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м</a:t>
            </a:r>
            <a:r>
              <a:rPr lang="ru-RU" altLang="en-US" sz="44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о</a:t>
            </a:r>
            <a:r>
              <a:rPr lang="ru-RU" altLang="en-US" sz="44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т</a:t>
            </a:r>
            <a:r>
              <a:rPr lang="ru-RU" altLang="en-US" sz="44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н</a:t>
            </a:r>
            <a:r>
              <a:rPr lang="ru-RU" altLang="en-US" sz="44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о</a:t>
            </a:r>
            <a:r>
              <a:rPr lang="ru-RU" altLang="en-US" sz="44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с</a:t>
            </a:r>
            <a:r>
              <a:rPr lang="ru-RU" altLang="en-US" sz="44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т</a:t>
            </a:r>
            <a:r>
              <a:rPr lang="ru-RU" altLang="en-US" sz="44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ь</a:t>
            </a:r>
            <a:r>
              <a:rPr lang="en-US" altLang="en-US" sz="44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endParaRPr lang="zh-CN" altLang="en-US" sz="4400" b="1" dirty="0">
              <a:solidFill>
                <a:srgbClr val="333333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048608" name="文本框 4"/>
          <p:cNvSpPr txBox="1"/>
          <p:nvPr/>
        </p:nvSpPr>
        <p:spPr>
          <a:xfrm>
            <a:off x="3206450" y="4298910"/>
            <a:ext cx="3664707" cy="1361440"/>
          </a:xfrm>
          <a:prstGeom prst="rect">
            <a:avLst/>
          </a:prstGeom>
          <a:blipFill>
            <a:blip r:embed="rId1"/>
            <a:stretch>
              <a:fillRect/>
            </a:stretch>
          </a:blipFill>
          <a:ln w="38100">
            <a:solidFill>
              <a:srgbClr val="333333"/>
            </a:solidFill>
          </a:ln>
        </p:spPr>
        <p:txBody>
          <a:bodyPr wrap="square" rtlCol="0">
            <a:spAutoFit/>
          </a:bodyPr>
          <a:p>
            <a:r>
              <a:rPr lang="ru-RU" altLang="en-US" sz="2000" b="1" dirty="0">
                <a:solidFill>
                  <a:srgbClr val="03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altLang="en-US" sz="2000" b="1" dirty="0">
                <a:solidFill>
                  <a:srgbClr val="03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ы</a:t>
            </a:r>
            <a:r>
              <a:rPr lang="ru-RU" altLang="en-US" sz="2000" b="1" dirty="0">
                <a:solidFill>
                  <a:srgbClr val="03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ru-RU" altLang="en-US" sz="2000" b="1" dirty="0">
                <a:solidFill>
                  <a:srgbClr val="03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altLang="en-US" sz="2000" b="1" dirty="0">
                <a:solidFill>
                  <a:srgbClr val="03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lang="ru-RU" altLang="en-US" sz="2000" b="1" dirty="0">
                <a:solidFill>
                  <a:srgbClr val="03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altLang="en-US" sz="2000" b="1" dirty="0">
                <a:solidFill>
                  <a:srgbClr val="03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altLang="en-US" sz="2000" b="1" dirty="0">
                <a:solidFill>
                  <a:srgbClr val="03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lang="ru-RU" altLang="en-US" sz="2000" b="1" dirty="0">
                <a:solidFill>
                  <a:srgbClr val="03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altLang="en-US" sz="2000" b="1" dirty="0">
                <a:solidFill>
                  <a:srgbClr val="03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altLang="en-US" sz="2000" b="1" dirty="0">
                <a:solidFill>
                  <a:srgbClr val="03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en-US" sz="2000" b="1" dirty="0">
                <a:solidFill>
                  <a:srgbClr val="03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Митрошина</a:t>
            </a:r>
            <a:endParaRPr lang="en-US" altLang="zh-CN" sz="2400" b="1" dirty="0">
              <a:solidFill>
                <a:srgbClr val="030000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altLang="en-US" sz="2000" b="1" dirty="0">
                <a:solidFill>
                  <a:srgbClr val="03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Ильвина</a:t>
            </a:r>
            <a:r>
              <a:rPr lang="en-US" altLang="en-US" sz="2000" b="1" dirty="0">
                <a:solidFill>
                  <a:srgbClr val="03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zh-CN" sz="2400" b="1" dirty="0">
              <a:solidFill>
                <a:srgbClr val="030000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altLang="en-US" sz="2000" b="1" dirty="0">
                <a:solidFill>
                  <a:srgbClr val="03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ученица</a:t>
            </a:r>
            <a:r>
              <a:rPr lang="en-US" altLang="en-US" sz="2000" b="1" dirty="0">
                <a:solidFill>
                  <a:srgbClr val="03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>
                <a:solidFill>
                  <a:srgbClr val="03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en-US" sz="2000" b="1" dirty="0">
                <a:solidFill>
                  <a:srgbClr val="03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en-US" sz="2000" b="1" dirty="0">
                <a:solidFill>
                  <a:srgbClr val="03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>
                <a:solidFill>
                  <a:srgbClr val="03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ru-RU" altLang="en-US" sz="2000" b="1" dirty="0">
                <a:solidFill>
                  <a:srgbClr val="03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altLang="en-US" sz="2000" b="1" dirty="0">
                <a:solidFill>
                  <a:srgbClr val="03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en-US" altLang="en-US" sz="2000" b="1" dirty="0">
                <a:solidFill>
                  <a:srgbClr val="03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en-US" sz="2000" b="1" dirty="0">
                <a:solidFill>
                  <a:srgbClr val="03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altLang="en-US" sz="2000" b="1" dirty="0">
                <a:solidFill>
                  <a:srgbClr val="03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lang="ru-RU" altLang="en-US" sz="2000" b="1" dirty="0">
                <a:solidFill>
                  <a:srgbClr val="03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altLang="en-US" sz="2000" b="1" dirty="0">
                <a:solidFill>
                  <a:srgbClr val="03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altLang="en-US" sz="2000" b="1" dirty="0">
                <a:solidFill>
                  <a:srgbClr val="03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altLang="en-US" sz="2000" b="1" dirty="0">
                <a:solidFill>
                  <a:srgbClr val="03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altLang="en-US" sz="2000" b="1" dirty="0">
                <a:solidFill>
                  <a:srgbClr val="03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zh-CN" sz="2400" b="1" dirty="0">
              <a:solidFill>
                <a:srgbClr val="030000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zh-CN" sz="2400" b="1" dirty="0">
              <a:solidFill>
                <a:srgbClr val="030000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145728" name="直接连接符 6" descr="e7d195523061f1c0deeec63e560781cfd59afb0ea006f2a87ABB68BF51EA6619813959095094C18C62A12F549504892A4AAA8C1554C6663626E05CA27F281A14E6983772AFC3FB97135759321DEA3D7047B2D20B121D4E05A6D0F227958A32026FEBB3ABD36322023181A2FF8EA235E789B1C6FF9A70CDD2C90B48B40EB7806F7806DF616AB3CE63"/>
          <p:cNvCxnSpPr/>
          <p:nvPr/>
        </p:nvCxnSpPr>
        <p:spPr>
          <a:xfrm flipH="1">
            <a:off x="3206451" y="3985822"/>
            <a:ext cx="5796000" cy="2"/>
          </a:xfrm>
          <a:prstGeom prst="line">
            <a:avLst/>
          </a:prstGeom>
          <a:ln w="19050">
            <a:solidFill>
              <a:srgbClr val="3333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94304" name="Chart 4194303"/>
          <p:cNvGraphicFramePr/>
          <p:nvPr/>
        </p:nvGraphicFramePr>
        <p:xfrm>
          <a:off x="6311450" y="709695"/>
          <a:ext cx="5078429" cy="48493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1048665" name="Text Box 1048664"/>
          <p:cNvSpPr txBox="1"/>
          <p:nvPr/>
        </p:nvSpPr>
        <p:spPr>
          <a:xfrm>
            <a:off x="1159564" y="1706880"/>
            <a:ext cx="4572000" cy="3444240"/>
          </a:xfrm>
          <a:prstGeom prst="rect">
            <a:avLst/>
          </a:prstGeom>
        </p:spPr>
        <p:txBody>
          <a:bodyPr wrap="square" rtlCol="0">
            <a:spAutoFit/>
          </a:bodyPr>
          <a:p>
            <a:r>
              <a:rPr lang="ru-RU" sz="2800">
                <a:solidFill>
                  <a:srgbClr val="000000"/>
                </a:solidFill>
              </a:rPr>
              <a:t>1) Как ты понимаешь термин «дееспособность»,  с какого возраста она наступает, есть ли факторы, которые могут приблизить или отдалить наступление дееспособности?</a:t>
            </a:r>
            <a:endParaRPr lang="ru-RU" sz="28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94305" name="Chart 4194304"/>
          <p:cNvGraphicFramePr/>
          <p:nvPr/>
        </p:nvGraphicFramePr>
        <p:xfrm>
          <a:off x="6096000" y="845329"/>
          <a:ext cx="5463929" cy="46833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1048666" name="Text Box 1048665"/>
          <p:cNvSpPr txBox="1"/>
          <p:nvPr/>
        </p:nvSpPr>
        <p:spPr>
          <a:xfrm>
            <a:off x="1263276" y="1699660"/>
            <a:ext cx="4572000" cy="2186940"/>
          </a:xfrm>
          <a:prstGeom prst="rect">
            <a:avLst/>
          </a:prstGeom>
        </p:spPr>
        <p:txBody>
          <a:bodyPr wrap="square" rtlCol="0">
            <a:spAutoFit/>
          </a:bodyPr>
          <a:p>
            <a:r>
              <a:rPr lang="en-US" sz="2800">
                <a:solidFill>
                  <a:srgbClr val="000000"/>
                </a:solidFill>
              </a:rPr>
              <a:t>2</a:t>
            </a:r>
            <a:r>
              <a:rPr lang="en-US" sz="2800">
                <a:solidFill>
                  <a:srgbClr val="000000"/>
                </a:solidFill>
              </a:rPr>
              <a:t>)</a:t>
            </a:r>
            <a:r>
              <a:rPr lang="en-US" sz="2800">
                <a:solidFill>
                  <a:srgbClr val="000000"/>
                </a:solidFill>
              </a:rPr>
              <a:t> </a:t>
            </a:r>
            <a:r>
              <a:rPr lang="ru-RU" sz="2800">
                <a:solidFill>
                  <a:srgbClr val="000000"/>
                </a:solidFill>
              </a:rPr>
              <a:t>Как ты думаешь, есть ли ситуации, при которых человек лишается абсолютно всех своих прав? Какие?</a:t>
            </a:r>
            <a:endParaRPr lang="ru-RU" sz="28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94306" name="Chart 4194305"/>
          <p:cNvGraphicFramePr/>
          <p:nvPr/>
        </p:nvGraphicFramePr>
        <p:xfrm>
          <a:off x="6096000" y="963049"/>
          <a:ext cx="5878779" cy="452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1048667" name="Text Box 1048666"/>
          <p:cNvSpPr txBox="1"/>
          <p:nvPr/>
        </p:nvSpPr>
        <p:spPr>
          <a:xfrm>
            <a:off x="1090422" y="1920628"/>
            <a:ext cx="4572000" cy="2606040"/>
          </a:xfrm>
          <a:prstGeom prst="rect">
            <a:avLst/>
          </a:prstGeom>
        </p:spPr>
        <p:txBody>
          <a:bodyPr wrap="square" rtlCol="0">
            <a:spAutoFit/>
          </a:bodyPr>
          <a:p>
            <a:r>
              <a:rPr lang="ru-RU" sz="2800">
                <a:solidFill>
                  <a:srgbClr val="000000"/>
                </a:solidFill>
              </a:rPr>
              <a:t>3) Когда по твоему мнению в России наступает частичная уголовная ответственность, когда полная?</a:t>
            </a:r>
            <a:endParaRPr lang="ru-RU" sz="28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94307" name="Chart 4194306"/>
          <p:cNvGraphicFramePr/>
          <p:nvPr/>
        </p:nvGraphicFramePr>
        <p:xfrm>
          <a:off x="6096000" y="791922"/>
          <a:ext cx="5478772" cy="452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1048668" name="Text Box 1048667"/>
          <p:cNvSpPr txBox="1"/>
          <p:nvPr/>
        </p:nvSpPr>
        <p:spPr>
          <a:xfrm>
            <a:off x="1523999" y="1916429"/>
            <a:ext cx="4572000" cy="3025140"/>
          </a:xfrm>
          <a:prstGeom prst="rect">
            <a:avLst/>
          </a:prstGeom>
        </p:spPr>
        <p:txBody>
          <a:bodyPr wrap="square" rtlCol="0">
            <a:spAutoFit/>
          </a:bodyPr>
          <a:p>
            <a:r>
              <a:rPr lang="ru-RU" sz="2800">
                <a:solidFill>
                  <a:srgbClr val="000000"/>
                </a:solidFill>
              </a:rPr>
              <a:t>4) Как ты считаешь, может ли человек иметь права, но не иметь обязанностей, или наоборот: иметь обязанности, но не иметь прав?</a:t>
            </a:r>
            <a:endParaRPr lang="ru-RU" sz="28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94308" name="Chart 4194307"/>
          <p:cNvGraphicFramePr/>
          <p:nvPr/>
        </p:nvGraphicFramePr>
        <p:xfrm>
          <a:off x="6096000" y="906006"/>
          <a:ext cx="5302598" cy="452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1048669" name="Text Box 1048668"/>
          <p:cNvSpPr txBox="1"/>
          <p:nvPr/>
        </p:nvSpPr>
        <p:spPr>
          <a:xfrm>
            <a:off x="1524000" y="2282686"/>
            <a:ext cx="4572000" cy="1767840"/>
          </a:xfrm>
          <a:prstGeom prst="rect">
            <a:avLst/>
          </a:prstGeom>
        </p:spPr>
        <p:txBody>
          <a:bodyPr wrap="square" rtlCol="0">
            <a:spAutoFit/>
          </a:bodyPr>
          <a:p>
            <a:r>
              <a:rPr lang="ru-RU" sz="2800">
                <a:solidFill>
                  <a:srgbClr val="000000"/>
                </a:solidFill>
              </a:rPr>
              <a:t>5) Отличаются ли обязанности обычного гражданина от обязанностей родителя</a:t>
            </a:r>
            <a:r>
              <a:rPr lang="en-US" sz="2800">
                <a:solidFill>
                  <a:srgbClr val="000000"/>
                </a:solidFill>
              </a:rPr>
              <a:t>?</a:t>
            </a:r>
            <a:r>
              <a:rPr lang="en-US" sz="2800">
                <a:solidFill>
                  <a:srgbClr val="000000"/>
                </a:solidFill>
              </a:rPr>
              <a:t> </a:t>
            </a:r>
            <a:endParaRPr lang="ru-RU" sz="28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0" name="Title 1048669"/>
          <p:cNvSpPr>
            <a:spLocks noGrp="1"/>
          </p:cNvSpPr>
          <p:nvPr>
            <p:ph type="ctrTitle"/>
          </p:nvPr>
        </p:nvSpPr>
        <p:spPr>
          <a:xfrm>
            <a:off x="0" y="1122361"/>
            <a:ext cx="9144000" cy="2387600"/>
          </a:xfrm>
        </p:spPr>
        <p:txBody>
          <a:bodyPr/>
          <a:p>
            <a:r>
              <a:rPr lang="ru-RU" altLang="en-US"/>
              <a:t>П</a:t>
            </a:r>
            <a:r>
              <a:rPr lang="ru-RU" altLang="en-US"/>
              <a:t>у</a:t>
            </a:r>
            <a:r>
              <a:rPr lang="ru-RU" altLang="en-US"/>
              <a:t>т</a:t>
            </a:r>
            <a:r>
              <a:rPr lang="ru-RU" altLang="en-US"/>
              <a:t>и</a:t>
            </a:r>
            <a:r>
              <a:rPr lang="en-US" altLang="en-US"/>
              <a:t> </a:t>
            </a:r>
            <a:r>
              <a:rPr lang="ru-RU" altLang="en-US"/>
              <a:t>р</a:t>
            </a:r>
            <a:r>
              <a:rPr lang="ru-RU" altLang="en-US"/>
              <a:t>е</a:t>
            </a:r>
            <a:r>
              <a:rPr lang="ru-RU" altLang="en-US"/>
              <a:t>ш</a:t>
            </a:r>
            <a:r>
              <a:rPr lang="ru-RU" altLang="en-US"/>
              <a:t>е</a:t>
            </a:r>
            <a:r>
              <a:rPr lang="ru-RU" altLang="en-US"/>
              <a:t>н</a:t>
            </a:r>
            <a:r>
              <a:rPr lang="ru-RU" altLang="en-US"/>
              <a:t>и</a:t>
            </a:r>
            <a:r>
              <a:rPr lang="ru-RU" altLang="en-US"/>
              <a:t>я</a:t>
            </a:r>
            <a:endParaRPr lang="ru-RU"/>
          </a:p>
        </p:txBody>
      </p:sp>
      <p:pic>
        <p:nvPicPr>
          <p:cNvPr id="2097162" name="Picture 2097161"/>
          <p:cNvPicPr/>
          <p:nvPr/>
        </p:nvPicPr>
        <p:blipFill>
          <a:blip r:embed="rId1"/>
          <a:srcRect l="16784" r="22920" b="10097"/>
          <a:stretch>
            <a:fillRect/>
          </a:stretch>
        </p:blipFill>
        <p:spPr>
          <a:xfrm rot="21600000">
            <a:off x="7205049" y="1208807"/>
            <a:ext cx="4424556" cy="5078773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6" name="Content Placeholder 1048675"/>
          <p:cNvSpPr>
            <a:spLocks noGrp="1"/>
          </p:cNvSpPr>
          <p:nvPr>
            <p:ph idx="1" hasCustomPrompt="1"/>
          </p:nvPr>
        </p:nvSpPr>
        <p:spPr>
          <a:xfrm>
            <a:off x="838200" y="855912"/>
            <a:ext cx="10861309" cy="5035841"/>
          </a:xfrm>
        </p:spPr>
        <p:txBody>
          <a:bodyPr/>
          <a:p>
            <a:r>
              <a:rPr lang="ru-RU"/>
              <a:t>Методы ликвидации правовой безграмотности среди молодежи:</a:t>
            </a:r>
            <a:endParaRPr lang="ru-RU"/>
          </a:p>
          <a:p>
            <a:r>
              <a:rPr lang="ru-RU"/>
              <a:t>1) Посредством правового просвещения на уроках истории и обществознания</a:t>
            </a:r>
            <a:endParaRPr lang="ru-RU"/>
          </a:p>
          <a:p>
            <a:r>
              <a:rPr lang="ru-RU"/>
              <a:t>2) По средством внеурочных занятий</a:t>
            </a:r>
            <a:endParaRPr lang="ru-RU"/>
          </a:p>
          <a:p>
            <a:r>
              <a:rPr lang="ru-RU"/>
              <a:t>3) Дополнительные предметы (право)</a:t>
            </a:r>
            <a:endParaRPr lang="ru-RU"/>
          </a:p>
          <a:p>
            <a:r>
              <a:rPr lang="ru-RU"/>
              <a:t>4) Лекции, беседы, встречи с</a:t>
            </a:r>
            <a:endParaRPr lang="ru-RU"/>
          </a:p>
          <a:p>
            <a:r>
              <a:rPr lang="ru-RU"/>
              <a:t>интересными людьми</a:t>
            </a:r>
            <a:endParaRPr lang="ru-RU"/>
          </a:p>
          <a:p>
            <a:r>
              <a:rPr lang="ru-RU"/>
              <a:t>5) Рекомендация специальной литературы и источников</a:t>
            </a:r>
            <a:endParaRPr lang="ru-RU"/>
          </a:p>
          <a:p>
            <a:endParaRPr lang="ru-R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Заключние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Подведя итоги</a:t>
            </a:r>
            <a:r>
              <a:rPr lang="en-US" altLang="zh-CN"/>
              <a:t>, я пришла к выводу, что в целях преодоления правовой безграмотности необходимо повысить уровень правовой культуры российских граждан, что возможно путем введения единой правообразовательной системы; Только тщательно продуманная и эффективная система правовой пропаганды сможет повысить правовую культуру общества и будет способствовать повышению уровня правосознания граждан.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5" name="图片 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80452" y="1151675"/>
            <a:ext cx="4643692" cy="4643815"/>
          </a:xfrm>
          <a:prstGeom prst="rect">
            <a:avLst/>
          </a:prstGeom>
        </p:spPr>
      </p:pic>
      <p:sp>
        <p:nvSpPr>
          <p:cNvPr id="1048609" name="文本框 9" descr="e7d195523061f1c0deeec63e560781cfd59afb0ea006f2a87ABB68BF51EA6619813959095094C18C62A12F549504892A4AAA8C1554C6663626E05CA27F281A14E6983772AFC3FB97135759321DEA3D704CB8FFD9D2544D20427D00997056F5C96BEB36E87B176A9A2B0208D5F0253CAA64F289E16775627845AD05F6A8DA43D217D906D92F737DD9"/>
          <p:cNvSpPr txBox="1"/>
          <p:nvPr/>
        </p:nvSpPr>
        <p:spPr>
          <a:xfrm>
            <a:off x="920115" y="3416300"/>
            <a:ext cx="4496435" cy="115824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p>
            <a:pPr algn="ctr"/>
            <a:r>
              <a:rPr lang="ru-RU" altLang="en-US" sz="3600" b="1" dirty="0" smtClean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lang="ru-RU" altLang="en-US" sz="3600" b="1" dirty="0" smtClean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altLang="en-US" sz="3600" b="1" dirty="0" smtClean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altLang="en-US" sz="3600" b="1" dirty="0" smtClean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altLang="en-US" sz="3600" b="1" dirty="0" smtClean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ч</a:t>
            </a:r>
            <a:r>
              <a:rPr lang="ru-RU" altLang="en-US" sz="3600" b="1" dirty="0" smtClean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и</a:t>
            </a:r>
            <a:endParaRPr lang="en-US" altLang="zh-CN" sz="3600" b="1" dirty="0" smtClean="0">
              <a:solidFill>
                <a:srgbClr val="333333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altLang="en-US" sz="3600" b="1" dirty="0" smtClean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ru-RU" altLang="en-US" sz="3600" b="1" dirty="0" smtClean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altLang="en-US" sz="3600" b="1" dirty="0" smtClean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altLang="en-US" sz="3600" b="1" dirty="0" smtClean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altLang="en-US" sz="3600" b="1" dirty="0" smtClean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altLang="en-US" sz="3600" b="1" dirty="0" smtClean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ru-RU" altLang="en-US" sz="3600" b="1" dirty="0" smtClean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altLang="en-US" sz="3600" b="1" dirty="0" smtClean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zh-CN" sz="3600" b="1" dirty="0" smtClean="0">
              <a:solidFill>
                <a:srgbClr val="333333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145729" name="直接连接符 14" descr="e7d195523061f1c0deeec63e560781cfd59afb0ea006f2a87ABB68BF51EA6619813959095094C18C62A12F549504892A4AAA8C1554C6663626E05CA27F281A14E6983772AFC3FB97135759321DEA3D7047B2D20B121D4E05A6D0F227958A32026FEBB3ABD36322023181A2FF8EA235E789B1C6FF9A70CDD2C90B48B40EB7806F7806DF616AB3CE63"/>
          <p:cNvCxnSpPr/>
          <p:nvPr/>
        </p:nvCxnSpPr>
        <p:spPr>
          <a:xfrm flipH="1">
            <a:off x="7773985" y="1969315"/>
            <a:ext cx="3600000" cy="2"/>
          </a:xfrm>
          <a:prstGeom prst="line">
            <a:avLst/>
          </a:prstGeom>
          <a:ln w="63500">
            <a:solidFill>
              <a:srgbClr val="3333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30" name="直接连接符 16" descr="e7d195523061f1c0deeec63e560781cfd59afb0ea006f2a87ABB68BF51EA6619813959095094C18C62A12F549504892A4AAA8C1554C6663626E05CA27F281A14E6983772AFC3FB97135759321DEA3D7047B2D20B121D4E05A6D0F227958A32026FEBB3ABD36322023181A2FF8EA235E789B1C6FF9A70CDD2C90B48B40EB7806F7806DF616AB3CE63"/>
          <p:cNvCxnSpPr/>
          <p:nvPr/>
        </p:nvCxnSpPr>
        <p:spPr>
          <a:xfrm flipH="1">
            <a:off x="7773985" y="3145843"/>
            <a:ext cx="3600000" cy="2"/>
          </a:xfrm>
          <a:prstGeom prst="line">
            <a:avLst/>
          </a:prstGeom>
          <a:ln w="63500">
            <a:solidFill>
              <a:srgbClr val="3333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31" name="直接连接符 17" descr="e7d195523061f1c0deeec63e560781cfd59afb0ea006f2a87ABB68BF51EA6619813959095094C18C62A12F549504892A4AAA8C1554C6663626E05CA27F281A14E6983772AFC3FB97135759321DEA3D7047B2D20B121D4E05A6D0F227958A32026FEBB3ABD36322023181A2FF8EA235E789B1C6FF9A70CDD2C90B48B40EB7806F7806DF616AB3CE63"/>
          <p:cNvCxnSpPr/>
          <p:nvPr/>
        </p:nvCxnSpPr>
        <p:spPr>
          <a:xfrm flipH="1">
            <a:off x="7773985" y="4304081"/>
            <a:ext cx="3600000" cy="2"/>
          </a:xfrm>
          <a:prstGeom prst="line">
            <a:avLst/>
          </a:prstGeom>
          <a:ln w="63500">
            <a:solidFill>
              <a:srgbClr val="3333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610" name="文本框 19"/>
          <p:cNvSpPr txBox="1"/>
          <p:nvPr/>
        </p:nvSpPr>
        <p:spPr>
          <a:xfrm>
            <a:off x="7720080" y="1496510"/>
            <a:ext cx="3838298" cy="358141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lang="ru-RU" altLang="en-US" sz="16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о</a:t>
            </a:r>
            <a:r>
              <a:rPr lang="ru-RU" altLang="en-US" sz="16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п</a:t>
            </a:r>
            <a:r>
              <a:rPr lang="ru-RU" altLang="en-US" sz="16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р</a:t>
            </a:r>
            <a:r>
              <a:rPr lang="ru-RU" altLang="en-US" sz="16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е</a:t>
            </a:r>
            <a:r>
              <a:rPr lang="ru-RU" altLang="en-US" sz="16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д</a:t>
            </a:r>
            <a:r>
              <a:rPr lang="ru-RU" altLang="en-US" sz="16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е</a:t>
            </a:r>
            <a:r>
              <a:rPr lang="ru-RU" altLang="en-US" sz="16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л</a:t>
            </a:r>
            <a:r>
              <a:rPr lang="ru-RU" altLang="en-US" sz="16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е</a:t>
            </a:r>
            <a:r>
              <a:rPr lang="ru-RU" altLang="en-US" sz="16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н</a:t>
            </a:r>
            <a:r>
              <a:rPr lang="ru-RU" altLang="en-US" sz="16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и</a:t>
            </a:r>
            <a:r>
              <a:rPr lang="ru-RU" altLang="en-US" sz="16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е</a:t>
            </a:r>
            <a:r>
              <a:rPr lang="en-US" altLang="en-US" sz="16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altLang="en-US" sz="16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п</a:t>
            </a:r>
            <a:r>
              <a:rPr lang="ru-RU" altLang="en-US" sz="16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р</a:t>
            </a:r>
            <a:r>
              <a:rPr lang="ru-RU" altLang="en-US" sz="16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а</a:t>
            </a:r>
            <a:r>
              <a:rPr lang="ru-RU" altLang="en-US" sz="16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в</a:t>
            </a:r>
            <a:r>
              <a:rPr lang="ru-RU" altLang="en-US" sz="16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о</a:t>
            </a:r>
            <a:r>
              <a:rPr lang="ru-RU" altLang="en-US" sz="16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в</a:t>
            </a:r>
            <a:r>
              <a:rPr lang="ru-RU" altLang="en-US" sz="16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о</a:t>
            </a:r>
            <a:r>
              <a:rPr lang="ru-RU" altLang="en-US" sz="16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й</a:t>
            </a:r>
            <a:r>
              <a:rPr lang="en-US" altLang="en-US" sz="16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altLang="en-US" sz="16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г</a:t>
            </a:r>
            <a:r>
              <a:rPr lang="ru-RU" altLang="en-US" sz="16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р</a:t>
            </a:r>
            <a:r>
              <a:rPr lang="ru-RU" altLang="en-US" sz="16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а</a:t>
            </a:r>
            <a:r>
              <a:rPr lang="ru-RU" altLang="en-US" sz="16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м</a:t>
            </a:r>
            <a:r>
              <a:rPr lang="ru-RU" altLang="en-US" sz="16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м</a:t>
            </a:r>
            <a:r>
              <a:rPr lang="ru-RU" altLang="en-US" sz="16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отно</a:t>
            </a:r>
            <a:r>
              <a:rPr lang="ru-RU" altLang="en-US" sz="18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ст</a:t>
            </a:r>
            <a:r>
              <a:rPr lang="ru-RU" altLang="en-US" sz="18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и</a:t>
            </a:r>
            <a:endParaRPr lang="zh-CN" altLang="en-US" sz="2800" b="1" dirty="0">
              <a:solidFill>
                <a:srgbClr val="333333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048611" name="文本框 20"/>
          <p:cNvSpPr txBox="1"/>
          <p:nvPr/>
        </p:nvSpPr>
        <p:spPr>
          <a:xfrm>
            <a:off x="7735317" y="2666028"/>
            <a:ext cx="3809426" cy="332741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lang="ru-RU" altLang="en-US" sz="16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п</a:t>
            </a:r>
            <a:r>
              <a:rPr lang="ru-RU" altLang="en-US" sz="16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р</a:t>
            </a:r>
            <a:r>
              <a:rPr lang="ru-RU" altLang="en-US" sz="16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о</a:t>
            </a:r>
            <a:r>
              <a:rPr lang="ru-RU" altLang="en-US" sz="16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в</a:t>
            </a:r>
            <a:r>
              <a:rPr lang="ru-RU" altLang="en-US" sz="16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е</a:t>
            </a:r>
            <a:r>
              <a:rPr lang="ru-RU" altLang="en-US" sz="16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д</a:t>
            </a:r>
            <a:r>
              <a:rPr lang="ru-RU" altLang="en-US" sz="16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е</a:t>
            </a:r>
            <a:r>
              <a:rPr lang="ru-RU" altLang="en-US" sz="16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н</a:t>
            </a:r>
            <a:r>
              <a:rPr lang="ru-RU" altLang="en-US" sz="16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и</a:t>
            </a:r>
            <a:r>
              <a:rPr lang="ru-RU" altLang="en-US" sz="16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е</a:t>
            </a:r>
            <a:r>
              <a:rPr lang="en-US" altLang="en-US" sz="16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altLang="en-US" sz="16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социологического</a:t>
            </a:r>
            <a:r>
              <a:rPr lang="en-US" altLang="en-US" sz="16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altLang="en-US" sz="16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о</a:t>
            </a:r>
            <a:r>
              <a:rPr lang="ru-RU" altLang="en-US" sz="16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п</a:t>
            </a:r>
            <a:r>
              <a:rPr lang="ru-RU" altLang="en-US" sz="16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р</a:t>
            </a:r>
            <a:r>
              <a:rPr lang="ru-RU" altLang="en-US" sz="16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о</a:t>
            </a:r>
            <a:r>
              <a:rPr lang="ru-RU" altLang="en-US" sz="16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с</a:t>
            </a:r>
            <a:r>
              <a:rPr lang="ru-RU" altLang="en-US" sz="16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а</a:t>
            </a:r>
            <a:endParaRPr lang="zh-CN" altLang="en-US" sz="2800" b="1" dirty="0">
              <a:solidFill>
                <a:srgbClr val="333333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048612" name="文本框 21"/>
          <p:cNvSpPr txBox="1"/>
          <p:nvPr/>
        </p:nvSpPr>
        <p:spPr>
          <a:xfrm>
            <a:off x="7874164" y="3657750"/>
            <a:ext cx="3356095" cy="35814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lang="ru-RU" altLang="en-US" sz="18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п</a:t>
            </a:r>
            <a:r>
              <a:rPr lang="ru-RU" altLang="en-US" sz="18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р</a:t>
            </a:r>
            <a:r>
              <a:rPr lang="ru-RU" altLang="en-US" sz="18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е</a:t>
            </a:r>
            <a:r>
              <a:rPr lang="ru-RU" altLang="en-US" sz="18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д</a:t>
            </a:r>
            <a:r>
              <a:rPr lang="ru-RU" altLang="en-US" sz="18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с</a:t>
            </a:r>
            <a:r>
              <a:rPr lang="ru-RU" altLang="en-US" sz="18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т</a:t>
            </a:r>
            <a:r>
              <a:rPr lang="ru-RU" altLang="en-US" sz="18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а</a:t>
            </a:r>
            <a:r>
              <a:rPr lang="ru-RU" altLang="en-US" sz="18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в</a:t>
            </a:r>
            <a:r>
              <a:rPr lang="ru-RU" altLang="en-US" sz="18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л</a:t>
            </a:r>
            <a:r>
              <a:rPr lang="ru-RU" altLang="en-US" sz="18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е</a:t>
            </a:r>
            <a:r>
              <a:rPr lang="ru-RU" altLang="en-US" sz="18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н</a:t>
            </a:r>
            <a:r>
              <a:rPr lang="ru-RU" altLang="en-US" sz="18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и</a:t>
            </a:r>
            <a:r>
              <a:rPr lang="ru-RU" altLang="en-US" sz="18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е</a:t>
            </a:r>
            <a:r>
              <a:rPr lang="en-US" altLang="en-US" sz="18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altLang="en-US" sz="18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п</a:t>
            </a:r>
            <a:r>
              <a:rPr lang="ru-RU" altLang="en-US" sz="18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у</a:t>
            </a:r>
            <a:r>
              <a:rPr lang="ru-RU" altLang="en-US" sz="18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т</a:t>
            </a:r>
            <a:r>
              <a:rPr lang="ru-RU" altLang="en-US" sz="18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и</a:t>
            </a:r>
            <a:r>
              <a:rPr lang="en-US" altLang="en-US" sz="18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ru-RU" altLang="en-US" sz="1800" b="1" dirty="0">
                <a:solidFill>
                  <a:srgbClr val="33333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решений</a:t>
            </a:r>
            <a:endParaRPr lang="zh-CN" altLang="en-US" sz="2800" b="1" dirty="0">
              <a:solidFill>
                <a:srgbClr val="333333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pic>
        <p:nvPicPr>
          <p:cNvPr id="2097156" name="图片 23"/>
          <p:cNvPicPr>
            <a:picLocks noChangeAspect="1"/>
          </p:cNvPicPr>
          <p:nvPr/>
        </p:nvPicPr>
        <p:blipFill rotWithShape="1">
          <a:blip r:embed="rId2"/>
          <a:srcRect r="65386"/>
          <a:stretch>
            <a:fillRect/>
          </a:stretch>
        </p:blipFill>
        <p:spPr>
          <a:xfrm rot="16200000">
            <a:off x="7175970" y="1224477"/>
            <a:ext cx="288000" cy="832066"/>
          </a:xfrm>
          <a:prstGeom prst="rect">
            <a:avLst/>
          </a:prstGeom>
        </p:spPr>
      </p:pic>
      <p:pic>
        <p:nvPicPr>
          <p:cNvPr id="2097157" name="图片 24"/>
          <p:cNvPicPr>
            <a:picLocks noChangeAspect="1"/>
          </p:cNvPicPr>
          <p:nvPr/>
        </p:nvPicPr>
        <p:blipFill rotWithShape="1">
          <a:blip r:embed="rId2"/>
          <a:srcRect r="65386"/>
          <a:stretch>
            <a:fillRect/>
          </a:stretch>
        </p:blipFill>
        <p:spPr>
          <a:xfrm rot="16200000">
            <a:off x="7175968" y="2382713"/>
            <a:ext cx="288000" cy="832066"/>
          </a:xfrm>
          <a:prstGeom prst="rect">
            <a:avLst/>
          </a:prstGeom>
        </p:spPr>
      </p:pic>
      <p:pic>
        <p:nvPicPr>
          <p:cNvPr id="2097158" name="图片 25"/>
          <p:cNvPicPr>
            <a:picLocks noChangeAspect="1"/>
          </p:cNvPicPr>
          <p:nvPr/>
        </p:nvPicPr>
        <p:blipFill rotWithShape="1">
          <a:blip r:embed="rId2"/>
          <a:srcRect r="65386"/>
          <a:stretch>
            <a:fillRect/>
          </a:stretch>
        </p:blipFill>
        <p:spPr>
          <a:xfrm rot="16200000">
            <a:off x="7202554" y="3559239"/>
            <a:ext cx="288000" cy="8320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486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48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48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09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3" name="Content Placeholder 1048612"/>
          <p:cNvSpPr>
            <a:spLocks noGrp="1"/>
          </p:cNvSpPr>
          <p:nvPr>
            <p:ph idx="1" hasCustomPrompt="1"/>
          </p:nvPr>
        </p:nvSpPr>
        <p:spPr>
          <a:xfrm rot="21579664">
            <a:off x="835286" y="841264"/>
            <a:ext cx="8998062" cy="5340191"/>
          </a:xfrm>
        </p:spPr>
        <p:txBody>
          <a:bodyPr/>
          <a:p>
            <a:r>
              <a:rPr lang="en-US"/>
              <a:t> </a:t>
            </a:r>
            <a:r>
              <a:rPr lang="ru-RU" altLang="en-US"/>
              <a:t>Ц</a:t>
            </a:r>
            <a:r>
              <a:rPr lang="ru-RU" altLang="en-US"/>
              <a:t>е</a:t>
            </a:r>
            <a:r>
              <a:rPr lang="ru-RU" altLang="en-US"/>
              <a:t>л</a:t>
            </a:r>
            <a:r>
              <a:rPr lang="ru-RU" altLang="en-US"/>
              <a:t>ь</a:t>
            </a:r>
            <a:r>
              <a:rPr lang="en-US" altLang="en-US"/>
              <a:t> </a:t>
            </a:r>
            <a:r>
              <a:rPr lang="ru-RU" altLang="en-US"/>
              <a:t>работы</a:t>
            </a:r>
            <a:r>
              <a:rPr lang="en-US" altLang="en-US"/>
              <a:t>:</a:t>
            </a:r>
            <a:r>
              <a:rPr lang="en-US" altLang="en-US"/>
              <a:t> </a:t>
            </a:r>
            <a:r>
              <a:rPr lang="en-US" altLang="en-US"/>
              <a:t>Выявить уровень правовой грамотности среди подростков, и представить варианты его поднятия </a:t>
            </a:r>
            <a:endParaRPr lang="ru-RU"/>
          </a:p>
          <a:p>
            <a:r>
              <a:rPr lang="en-US" altLang="en-US"/>
              <a:t> Гипотеза: уровень правовой грамотности у подростков средний и зачастую зависит от возраста, поскольку многие знания о правах подростки получают в старших классах на уроках обществознания.</a:t>
            </a:r>
            <a:endParaRPr lang="ru-RU"/>
          </a:p>
          <a:p>
            <a:r>
              <a:rPr lang="en-US" altLang="en-US"/>
              <a:t> Актуальность:</a:t>
            </a:r>
            <a:r>
              <a:rPr lang="ru-RU"/>
              <a:t>   В современном мире многие подростки не грамотны в вопросах прав человека. Это является большой проблемой, поскольку на человеческих правах основывается  взаимодействие людей в обществе.</a:t>
            </a:r>
            <a:endParaRPr lang="ru-RU"/>
          </a:p>
          <a:p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Title 1048618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П</a:t>
            </a:r>
            <a:r>
              <a:rPr lang="ru-RU" altLang="en-US"/>
              <a:t>р</a:t>
            </a:r>
            <a:r>
              <a:rPr lang="ru-RU" altLang="en-US"/>
              <a:t>а</a:t>
            </a:r>
            <a:r>
              <a:rPr lang="ru-RU" altLang="en-US"/>
              <a:t>в</a:t>
            </a:r>
            <a:r>
              <a:rPr lang="ru-RU" altLang="en-US"/>
              <a:t>о</a:t>
            </a:r>
            <a:r>
              <a:rPr lang="ru-RU" altLang="en-US"/>
              <a:t>в</a:t>
            </a:r>
            <a:r>
              <a:rPr lang="ru-RU" altLang="en-US"/>
              <a:t>а</a:t>
            </a:r>
            <a:r>
              <a:rPr lang="ru-RU" altLang="en-US"/>
              <a:t>я</a:t>
            </a:r>
            <a:br>
              <a:rPr lang="en-US" altLang="en-US"/>
            </a:br>
            <a:r>
              <a:rPr lang="ru-RU" altLang="en-US"/>
              <a:t>граммотность</a:t>
            </a:r>
            <a:r>
              <a:rPr lang="en-US" altLang="en-US"/>
              <a:t> </a:t>
            </a:r>
            <a:r>
              <a:rPr lang="en-US" altLang="en-US"/>
              <a:t>-</a:t>
            </a:r>
            <a:endParaRPr lang="ru-RU"/>
          </a:p>
        </p:txBody>
      </p:sp>
      <p:sp>
        <p:nvSpPr>
          <p:cNvPr id="1048620" name="Text Placeholder 1048619"/>
          <p:cNvSpPr>
            <a:spLocks noGrp="1"/>
          </p:cNvSpPr>
          <p:nvPr>
            <p:ph type="body" idx="1" hasCustomPrompt="1"/>
          </p:nvPr>
        </p:nvSpPr>
        <p:spPr/>
        <p:txBody>
          <a:bodyPr/>
          <a:p>
            <a:r>
              <a:rPr lang="ru-RU" b="1">
                <a:latin typeface="AndroidClock"/>
              </a:rPr>
              <a:t>знание своих прав, обязанностей и способов их защиты, а также знание основных нормативно-правовых актов, регулирующих отношения между людьми. </a:t>
            </a:r>
            <a:endParaRPr lang="ru-RU" b="1">
              <a:latin typeface="AndroidClock"/>
            </a:endParaRPr>
          </a:p>
        </p:txBody>
      </p:sp>
      <p:pic>
        <p:nvPicPr>
          <p:cNvPr id="2097159" name="Picture 2097158"/>
          <p:cNvPicPr/>
          <p:nvPr/>
        </p:nvPicPr>
        <p:blipFill>
          <a:blip r:embed="rId1"/>
          <a:stretch>
            <a:fillRect/>
          </a:stretch>
        </p:blipFill>
        <p:spPr>
          <a:xfrm>
            <a:off x="7193510" y="389625"/>
            <a:ext cx="3687561" cy="365068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1" name="Title 1048620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Ц</a:t>
            </a:r>
            <a:r>
              <a:rPr lang="ru-RU" altLang="en-US"/>
              <a:t>е</a:t>
            </a:r>
            <a:r>
              <a:rPr lang="ru-RU" altLang="en-US"/>
              <a:t>л</a:t>
            </a:r>
            <a:r>
              <a:rPr lang="ru-RU" altLang="en-US"/>
              <a:t>и</a:t>
            </a:r>
            <a:r>
              <a:rPr lang="en-US" altLang="en-US"/>
              <a:t> </a:t>
            </a:r>
            <a:r>
              <a:rPr lang="en-US" altLang="en-US"/>
              <a:t> </a:t>
            </a:r>
            <a:r>
              <a:rPr lang="ru-RU" altLang="en-US"/>
              <a:t>её</a:t>
            </a:r>
            <a:r>
              <a:rPr lang="en-US" altLang="en-US"/>
              <a:t> </a:t>
            </a:r>
            <a:r>
              <a:rPr lang="ru-RU" altLang="en-US"/>
              <a:t>изучения</a:t>
            </a:r>
            <a:r>
              <a:rPr lang="en-US" altLang="en-US"/>
              <a:t> </a:t>
            </a:r>
            <a:endParaRPr lang="ru-RU"/>
          </a:p>
        </p:txBody>
      </p:sp>
      <p:sp>
        <p:nvSpPr>
          <p:cNvPr id="1048622" name="Content Placeholder 1048621"/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7783028" cy="3464373"/>
          </a:xfrm>
        </p:spPr>
        <p:txBody>
          <a:bodyPr/>
          <a:p>
            <a:r>
              <a:rPr lang="en-US"/>
              <a:t> </a:t>
            </a:r>
            <a:r>
              <a:rPr lang="ru-RU" altLang="en-US"/>
              <a:t>п</a:t>
            </a:r>
            <a:r>
              <a:rPr lang="ru-RU" altLang="en-US"/>
              <a:t>о</a:t>
            </a:r>
            <a:r>
              <a:rPr lang="ru-RU" altLang="en-US"/>
              <a:t>в</a:t>
            </a:r>
            <a:r>
              <a:rPr lang="ru-RU" altLang="en-US"/>
              <a:t>ы</a:t>
            </a:r>
            <a:r>
              <a:rPr lang="ru-RU" altLang="en-US"/>
              <a:t>с</a:t>
            </a:r>
            <a:r>
              <a:rPr lang="ru-RU" altLang="en-US"/>
              <a:t>и</a:t>
            </a:r>
            <a:r>
              <a:rPr lang="ru-RU" altLang="en-US"/>
              <a:t>т</a:t>
            </a:r>
            <a:r>
              <a:rPr lang="ru-RU" altLang="en-US"/>
              <a:t>ь</a:t>
            </a:r>
            <a:r>
              <a:rPr lang="en-US" altLang="en-US"/>
              <a:t> </a:t>
            </a:r>
            <a:r>
              <a:rPr lang="ru-RU" altLang="en-US"/>
              <a:t>свою</a:t>
            </a:r>
            <a:r>
              <a:rPr lang="en-US" altLang="en-US"/>
              <a:t> </a:t>
            </a:r>
            <a:r>
              <a:rPr lang="ru-RU" altLang="en-US"/>
              <a:t>ю</a:t>
            </a:r>
            <a:r>
              <a:rPr lang="ru-RU" altLang="en-US"/>
              <a:t>р</a:t>
            </a:r>
            <a:r>
              <a:rPr lang="ru-RU" altLang="en-US"/>
              <a:t>и</a:t>
            </a:r>
            <a:r>
              <a:rPr lang="ru-RU" altLang="en-US"/>
              <a:t>д</a:t>
            </a:r>
            <a:r>
              <a:rPr lang="ru-RU" altLang="en-US"/>
              <a:t>и</a:t>
            </a:r>
            <a:r>
              <a:rPr lang="ru-RU" altLang="en-US"/>
              <a:t>ч</a:t>
            </a:r>
            <a:r>
              <a:rPr lang="ru-RU" altLang="en-US"/>
              <a:t>е</a:t>
            </a:r>
            <a:r>
              <a:rPr lang="ru-RU" altLang="en-US"/>
              <a:t>с</a:t>
            </a:r>
            <a:r>
              <a:rPr lang="ru-RU" altLang="en-US"/>
              <a:t>к</a:t>
            </a:r>
            <a:r>
              <a:rPr lang="ru-RU" altLang="en-US"/>
              <a:t>у</a:t>
            </a:r>
            <a:r>
              <a:rPr lang="ru-RU" altLang="en-US"/>
              <a:t>ю</a:t>
            </a:r>
            <a:r>
              <a:rPr lang="en-US" altLang="en-US"/>
              <a:t> </a:t>
            </a:r>
            <a:r>
              <a:rPr lang="ru-RU" altLang="en-US"/>
              <a:t>г</a:t>
            </a:r>
            <a:r>
              <a:rPr lang="ru-RU" altLang="en-US"/>
              <a:t>р</a:t>
            </a:r>
            <a:r>
              <a:rPr lang="ru-RU" altLang="en-US"/>
              <a:t>а</a:t>
            </a:r>
            <a:r>
              <a:rPr lang="ru-RU" altLang="en-US"/>
              <a:t>м</a:t>
            </a:r>
            <a:r>
              <a:rPr lang="ru-RU" altLang="en-US"/>
              <a:t>м</a:t>
            </a:r>
            <a:r>
              <a:rPr lang="ru-RU" altLang="en-US"/>
              <a:t>о</a:t>
            </a:r>
            <a:r>
              <a:rPr lang="ru-RU" altLang="en-US"/>
              <a:t>т</a:t>
            </a:r>
            <a:r>
              <a:rPr lang="ru-RU" altLang="en-US"/>
              <a:t>н</a:t>
            </a:r>
            <a:r>
              <a:rPr lang="ru-RU" altLang="en-US"/>
              <a:t>о</a:t>
            </a:r>
            <a:r>
              <a:rPr lang="ru-RU" altLang="en-US"/>
              <a:t>с</a:t>
            </a:r>
            <a:r>
              <a:rPr lang="ru-RU" altLang="en-US"/>
              <a:t>т</a:t>
            </a:r>
            <a:r>
              <a:rPr lang="ru-RU" altLang="en-US"/>
              <a:t>ь</a:t>
            </a:r>
            <a:endParaRPr lang="ru-RU"/>
          </a:p>
          <a:p>
            <a:endParaRPr lang="ru-RU"/>
          </a:p>
          <a:p>
            <a:r>
              <a:rPr lang="en-US" altLang="en-US"/>
              <a:t> </a:t>
            </a:r>
            <a:r>
              <a:rPr lang="ru-RU" altLang="en-US"/>
              <a:t>з</a:t>
            </a:r>
            <a:r>
              <a:rPr lang="ru-RU" altLang="en-US"/>
              <a:t>н</a:t>
            </a:r>
            <a:r>
              <a:rPr lang="ru-RU" altLang="en-US"/>
              <a:t>а</a:t>
            </a:r>
            <a:r>
              <a:rPr lang="ru-RU" altLang="en-US"/>
              <a:t>т</a:t>
            </a:r>
            <a:r>
              <a:rPr lang="ru-RU" altLang="en-US"/>
              <a:t>ь</a:t>
            </a:r>
            <a:r>
              <a:rPr lang="en-US" altLang="en-US"/>
              <a:t> </a:t>
            </a:r>
            <a:r>
              <a:rPr lang="ru-RU" altLang="en-US"/>
              <a:t>и</a:t>
            </a:r>
            <a:r>
              <a:rPr lang="en-US" altLang="en-US"/>
              <a:t> </a:t>
            </a:r>
            <a:r>
              <a:rPr lang="ru-RU" altLang="en-US"/>
              <a:t>з</a:t>
            </a:r>
            <a:r>
              <a:rPr lang="ru-RU" altLang="en-US"/>
              <a:t>а</a:t>
            </a:r>
            <a:r>
              <a:rPr lang="ru-RU" altLang="en-US"/>
              <a:t>щ</a:t>
            </a:r>
            <a:r>
              <a:rPr lang="ru-RU" altLang="en-US"/>
              <a:t>и</a:t>
            </a:r>
            <a:r>
              <a:rPr lang="ru-RU" altLang="en-US"/>
              <a:t>щ</a:t>
            </a:r>
            <a:r>
              <a:rPr lang="ru-RU" altLang="en-US"/>
              <a:t>а</a:t>
            </a:r>
            <a:r>
              <a:rPr lang="ru-RU" altLang="en-US"/>
              <a:t>т</a:t>
            </a:r>
            <a:r>
              <a:rPr lang="ru-RU" altLang="en-US"/>
              <a:t>ь</a:t>
            </a:r>
            <a:r>
              <a:rPr lang="en-US" altLang="en-US"/>
              <a:t> </a:t>
            </a:r>
            <a:r>
              <a:rPr lang="en-US" altLang="en-US"/>
              <a:t> </a:t>
            </a:r>
            <a:r>
              <a:rPr lang="ru-RU" altLang="en-US"/>
              <a:t>с</a:t>
            </a:r>
            <a:r>
              <a:rPr lang="ru-RU" altLang="en-US"/>
              <a:t>в</a:t>
            </a:r>
            <a:r>
              <a:rPr lang="ru-RU" altLang="en-US"/>
              <a:t>о</a:t>
            </a:r>
            <a:r>
              <a:rPr lang="ru-RU" altLang="en-US"/>
              <a:t>и</a:t>
            </a:r>
            <a:r>
              <a:rPr lang="en-US" altLang="en-US"/>
              <a:t> </a:t>
            </a:r>
            <a:r>
              <a:rPr lang="ru-RU" altLang="en-US"/>
              <a:t>п</a:t>
            </a:r>
            <a:r>
              <a:rPr lang="ru-RU" altLang="en-US"/>
              <a:t>р</a:t>
            </a:r>
            <a:r>
              <a:rPr lang="ru-RU" altLang="en-US"/>
              <a:t>а</a:t>
            </a:r>
            <a:r>
              <a:rPr lang="ru-RU" altLang="en-US"/>
              <a:t>в</a:t>
            </a:r>
            <a:r>
              <a:rPr lang="ru-RU" altLang="en-US"/>
              <a:t>а</a:t>
            </a:r>
            <a:endParaRPr lang="ru-RU"/>
          </a:p>
          <a:p>
            <a:endParaRPr lang="ru-RU"/>
          </a:p>
          <a:p>
            <a:r>
              <a:rPr lang="en-US" altLang="en-US"/>
              <a:t> </a:t>
            </a:r>
            <a:r>
              <a:rPr lang="ru-RU" altLang="en-US"/>
              <a:t>д</a:t>
            </a:r>
            <a:r>
              <a:rPr lang="ru-RU" altLang="en-US"/>
              <a:t>о</a:t>
            </a:r>
            <a:r>
              <a:rPr lang="ru-RU" altLang="en-US"/>
              <a:t>б</a:t>
            </a:r>
            <a:r>
              <a:rPr lang="ru-RU" altLang="en-US"/>
              <a:t>р</a:t>
            </a:r>
            <a:r>
              <a:rPr lang="ru-RU" altLang="en-US"/>
              <a:t>о</a:t>
            </a:r>
            <a:r>
              <a:rPr lang="ru-RU" altLang="en-US"/>
              <a:t>с</a:t>
            </a:r>
            <a:r>
              <a:rPr lang="ru-RU" altLang="en-US"/>
              <a:t>о</a:t>
            </a:r>
            <a:r>
              <a:rPr lang="ru-RU" altLang="en-US"/>
              <a:t>в</a:t>
            </a:r>
            <a:r>
              <a:rPr lang="ru-RU" altLang="en-US"/>
              <a:t>естно</a:t>
            </a:r>
            <a:r>
              <a:rPr lang="en-US" altLang="en-US"/>
              <a:t> </a:t>
            </a:r>
            <a:r>
              <a:rPr lang="ru-RU" altLang="en-US"/>
              <a:t>выполнять</a:t>
            </a:r>
            <a:r>
              <a:rPr lang="en-US" altLang="en-US"/>
              <a:t> </a:t>
            </a:r>
            <a:r>
              <a:rPr lang="ru-RU" altLang="en-US"/>
              <a:t>свои</a:t>
            </a:r>
            <a:r>
              <a:rPr lang="en-US" altLang="en-US"/>
              <a:t> </a:t>
            </a:r>
            <a:r>
              <a:rPr lang="ru-RU" altLang="en-US"/>
              <a:t>обязанности</a:t>
            </a:r>
            <a:r>
              <a:rPr lang="en-US" altLang="en-US"/>
              <a:t> </a:t>
            </a:r>
            <a:endParaRPr lang="ru-RU"/>
          </a:p>
          <a:p>
            <a:endParaRPr lang="ru-RU"/>
          </a:p>
          <a:p>
            <a:endParaRPr lang="ru-RU"/>
          </a:p>
        </p:txBody>
      </p:sp>
      <p:pic>
        <p:nvPicPr>
          <p:cNvPr id="2097160" name="Picture 2097159"/>
          <p:cNvPicPr/>
          <p:nvPr/>
        </p:nvPicPr>
        <p:blipFill>
          <a:blip r:embed="rId1"/>
          <a:stretch>
            <a:fillRect/>
          </a:stretch>
        </p:blipFill>
        <p:spPr>
          <a:xfrm>
            <a:off x="6790796" y="365125"/>
            <a:ext cx="4243542" cy="587125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Title 1048602"/>
          <p:cNvSpPr>
            <a:spLocks noGrp="1"/>
          </p:cNvSpPr>
          <p:nvPr>
            <p:ph type="ctrTitle"/>
          </p:nvPr>
        </p:nvSpPr>
        <p:spPr>
          <a:xfrm>
            <a:off x="1546804" y="2186458"/>
            <a:ext cx="9098391" cy="1777812"/>
          </a:xfrm>
        </p:spPr>
        <p:txBody>
          <a:bodyPr/>
          <a:p>
            <a:r>
              <a:rPr lang="ru-RU" altLang="en-US"/>
              <a:t>И</a:t>
            </a:r>
            <a:r>
              <a:rPr lang="ru-RU" altLang="en-US"/>
              <a:t>с</a:t>
            </a:r>
            <a:r>
              <a:rPr lang="ru-RU" altLang="en-US"/>
              <a:t>т</a:t>
            </a:r>
            <a:r>
              <a:rPr lang="ru-RU" altLang="en-US"/>
              <a:t>о</a:t>
            </a:r>
            <a:r>
              <a:rPr lang="ru-RU" altLang="en-US"/>
              <a:t>ч</a:t>
            </a:r>
            <a:r>
              <a:rPr lang="ru-RU" altLang="en-US"/>
              <a:t>н</a:t>
            </a:r>
            <a:r>
              <a:rPr lang="ru-RU" altLang="en-US"/>
              <a:t>и</a:t>
            </a:r>
            <a:r>
              <a:rPr lang="ru-RU" altLang="en-US"/>
              <a:t>к</a:t>
            </a:r>
            <a:r>
              <a:rPr lang="ru-RU" altLang="en-US"/>
              <a:t>и</a:t>
            </a:r>
            <a:r>
              <a:rPr lang="en-US" altLang="en-US"/>
              <a:t> </a:t>
            </a:r>
            <a:r>
              <a:rPr lang="ru-RU" altLang="en-US"/>
              <a:t>п</a:t>
            </a:r>
            <a:r>
              <a:rPr lang="ru-RU" altLang="en-US"/>
              <a:t>р</a:t>
            </a:r>
            <a:r>
              <a:rPr lang="ru-RU" altLang="en-US"/>
              <a:t>а</a:t>
            </a:r>
            <a:r>
              <a:rPr lang="ru-RU" altLang="en-US"/>
              <a:t>в</a:t>
            </a:r>
            <a:r>
              <a:rPr lang="ru-RU" altLang="en-US"/>
              <a:t>о</a:t>
            </a:r>
            <a:r>
              <a:rPr lang="ru-RU" altLang="en-US"/>
              <a:t>в</a:t>
            </a:r>
            <a:r>
              <a:rPr lang="ru-RU" altLang="en-US"/>
              <a:t>о</a:t>
            </a:r>
            <a:r>
              <a:rPr lang="ru-RU" altLang="en-US"/>
              <a:t>й</a:t>
            </a:r>
            <a:r>
              <a:rPr lang="en-US" altLang="en-US"/>
              <a:t> </a:t>
            </a:r>
            <a:r>
              <a:rPr lang="ru-RU" altLang="en-US"/>
              <a:t>и</a:t>
            </a:r>
            <a:r>
              <a:rPr lang="ru-RU" altLang="en-US"/>
              <a:t>н</a:t>
            </a:r>
            <a:r>
              <a:rPr lang="ru-RU" altLang="en-US"/>
              <a:t>ф</a:t>
            </a:r>
            <a:r>
              <a:rPr lang="ru-RU" altLang="en-US"/>
              <a:t>о</a:t>
            </a:r>
            <a:r>
              <a:rPr lang="ru-RU" altLang="en-US"/>
              <a:t>р</a:t>
            </a:r>
            <a:r>
              <a:rPr lang="ru-RU" altLang="en-US"/>
              <a:t>м</a:t>
            </a:r>
            <a:r>
              <a:rPr lang="ru-RU" altLang="en-US"/>
              <a:t>а</a:t>
            </a:r>
            <a:r>
              <a:rPr lang="ru-RU" altLang="en-US"/>
              <a:t>ц</a:t>
            </a:r>
            <a:r>
              <a:rPr lang="ru-RU" altLang="en-US"/>
              <a:t>и</a:t>
            </a:r>
            <a:r>
              <a:rPr lang="ru-RU" altLang="en-US"/>
              <a:t>и</a:t>
            </a:r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Text Placeholder 1048600"/>
          <p:cNvSpPr>
            <a:spLocks noGrp="1"/>
          </p:cNvSpPr>
          <p:nvPr>
            <p:ph type="body" idx="1" hasCustomPrompt="1"/>
          </p:nvPr>
        </p:nvSpPr>
        <p:spPr>
          <a:xfrm>
            <a:off x="839788" y="328540"/>
            <a:ext cx="5157787" cy="823912"/>
          </a:xfrm>
        </p:spPr>
        <p:txBody>
          <a:bodyPr/>
          <a:p>
            <a:r>
              <a:rPr lang="ru-RU" altLang="en-US"/>
              <a:t>О</a:t>
            </a:r>
            <a:r>
              <a:rPr lang="ru-RU" altLang="en-US"/>
              <a:t>ф</a:t>
            </a:r>
            <a:r>
              <a:rPr lang="ru-RU" altLang="en-US"/>
              <a:t>и</a:t>
            </a:r>
            <a:r>
              <a:rPr lang="ru-RU" altLang="en-US"/>
              <a:t>циальны</a:t>
            </a:r>
            <a:r>
              <a:rPr lang="ru-RU" altLang="en-US"/>
              <a:t>е</a:t>
            </a:r>
            <a:r>
              <a:rPr lang="en-US" altLang="en-US"/>
              <a:t> </a:t>
            </a:r>
            <a:r>
              <a:rPr lang="ru-RU" altLang="en-US"/>
              <a:t>и</a:t>
            </a:r>
            <a:r>
              <a:rPr lang="ru-RU" altLang="en-US"/>
              <a:t>с</a:t>
            </a:r>
            <a:r>
              <a:rPr lang="ru-RU" altLang="en-US"/>
              <a:t>т</a:t>
            </a:r>
            <a:r>
              <a:rPr lang="ru-RU" altLang="en-US"/>
              <a:t>о</a:t>
            </a:r>
            <a:r>
              <a:rPr lang="ru-RU" altLang="en-US"/>
              <a:t>ч</a:t>
            </a:r>
            <a:r>
              <a:rPr lang="ru-RU" altLang="en-US"/>
              <a:t>ники</a:t>
            </a:r>
            <a:endParaRPr lang="ru-RU"/>
          </a:p>
        </p:txBody>
      </p:sp>
      <p:sp>
        <p:nvSpPr>
          <p:cNvPr id="1048602" name="Content Placeholder 1048601"/>
          <p:cNvSpPr>
            <a:spLocks noGrp="1"/>
          </p:cNvSpPr>
          <p:nvPr>
            <p:ph sz="half" idx="2" hasCustomPrompt="1"/>
          </p:nvPr>
        </p:nvSpPr>
        <p:spPr>
          <a:xfrm>
            <a:off x="839788" y="1340933"/>
            <a:ext cx="6893643" cy="4848730"/>
          </a:xfrm>
        </p:spPr>
        <p:txBody>
          <a:bodyPr/>
          <a:p>
            <a:r>
              <a:rPr lang="ru-RU"/>
              <a:t>В соответствии с  ч. 3 ст. 15 Конституции РФ все нормативные правовые акты (НПА) для своего вступления в силу должны быть официально обнародованы, то есть опубликованы в официальном общедоступном издании. Неопубликованные НПА не имеют юридической силы и, в соответствии с этим, не влекут правовых последствий. </a:t>
            </a:r>
            <a:endParaRPr lang="ru-RU"/>
          </a:p>
        </p:txBody>
      </p:sp>
      <p:pic>
        <p:nvPicPr>
          <p:cNvPr id="2097154" name="Picture 2097153"/>
          <p:cNvPicPr/>
          <p:nvPr/>
        </p:nvPicPr>
        <p:blipFill>
          <a:blip r:embed="rId1"/>
          <a:srcRect l="5266" r="5544" b="-54"/>
          <a:stretch>
            <a:fillRect/>
          </a:stretch>
        </p:blipFill>
        <p:spPr>
          <a:xfrm>
            <a:off x="7523205" y="2745287"/>
            <a:ext cx="4143310" cy="425434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Content Placeholder 1048591"/>
          <p:cNvSpPr>
            <a:spLocks noGrp="1"/>
          </p:cNvSpPr>
          <p:nvPr>
            <p:ph idx="1" hasCustomPrompt="1"/>
          </p:nvPr>
        </p:nvSpPr>
        <p:spPr>
          <a:xfrm>
            <a:off x="838200" y="539526"/>
            <a:ext cx="8443773" cy="3896768"/>
          </a:xfrm>
        </p:spPr>
        <p:txBody>
          <a:bodyPr/>
          <a:p>
            <a:r>
              <a:rPr lang="ru-RU"/>
              <a:t>К официальным источникам опубликования НПА относятся: «Российская газета» (с 11.11.1990), «Собрание законодательства Российской Федерации» (с 11.05.1994), «Парламентская газета» (с 26.10.1999) и «Официальный интернет-портал правовой информации», размещенный по адресу pravo.gov.ru (с 10.11.2011). Именно здесь после печати полных текстов нормативные правовые акты приобретают юридическую силу.</a:t>
            </a:r>
            <a:endParaRPr lang="ru-RU"/>
          </a:p>
        </p:txBody>
      </p:sp>
      <p:pic>
        <p:nvPicPr>
          <p:cNvPr id="2097153" name="Picture 2097152"/>
          <p:cNvPicPr/>
          <p:nvPr/>
        </p:nvPicPr>
        <p:blipFill>
          <a:blip r:embed="rId1"/>
          <a:stretch>
            <a:fillRect/>
          </a:stretch>
        </p:blipFill>
        <p:spPr>
          <a:xfrm>
            <a:off x="7961303" y="3931942"/>
            <a:ext cx="3929558" cy="3650681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le 1048585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ru-RU" altLang="en-US"/>
              <a:t>Социологический</a:t>
            </a:r>
            <a:r>
              <a:rPr lang="en-US" altLang="en-US"/>
              <a:t> </a:t>
            </a:r>
            <a:r>
              <a:rPr lang="ru-RU" altLang="en-US"/>
              <a:t>о</a:t>
            </a:r>
            <a:r>
              <a:rPr lang="ru-RU" altLang="en-US"/>
              <a:t>п</a:t>
            </a:r>
            <a:r>
              <a:rPr lang="ru-RU" altLang="en-US"/>
              <a:t>р</a:t>
            </a:r>
            <a:r>
              <a:rPr lang="ru-RU" altLang="en-US"/>
              <a:t>о</a:t>
            </a:r>
            <a:r>
              <a:rPr lang="ru-RU" altLang="en-US"/>
              <a:t>с</a:t>
            </a:r>
            <a:endParaRPr lang="ru-RU"/>
          </a:p>
        </p:txBody>
      </p:sp>
      <p:pic>
        <p:nvPicPr>
          <p:cNvPr id="2097152" name="Picture 2097151"/>
          <p:cNvPicPr/>
          <p:nvPr/>
        </p:nvPicPr>
        <p:blipFill>
          <a:blip r:embed="rId1"/>
          <a:stretch>
            <a:fillRect/>
          </a:stretch>
        </p:blipFill>
        <p:spPr>
          <a:xfrm rot="21600000">
            <a:off x="7515150" y="3659468"/>
            <a:ext cx="3471326" cy="319853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游ゴシック Light"/>
        <a:font script="Hang" typeface="맑은 고딕"/>
        <a:font script="Hans" typeface="Arial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Arial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游ゴシック"/>
        <a:font script="Hang" typeface="맑은 고딕"/>
        <a:font script="Hans" typeface="Arial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Arial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Arial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Arial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Arial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Arial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Arial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Arial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Arial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Arial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3000</Words>
  <Application>WPS Office WWO_wpscloud_20230202141637-b7edd59c2c</Application>
  <PresentationFormat/>
  <Paragraphs>70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4" baseType="lpstr">
      <vt:lpstr>Arial</vt:lpstr>
      <vt:lpstr>SimSun</vt:lpstr>
      <vt:lpstr>Wingdings</vt:lpstr>
      <vt:lpstr>AndroidClock</vt:lpstr>
      <vt:lpstr>汉仪书宋二KW</vt:lpstr>
      <vt:lpstr>Kingsoft Confetti</vt:lpstr>
      <vt:lpstr>Office 主题​​</vt:lpstr>
      <vt:lpstr>PowerPoint 演示文稿</vt:lpstr>
      <vt:lpstr>PowerPoint 演示文稿</vt:lpstr>
      <vt:lpstr>PowerPoint 演示文稿</vt:lpstr>
      <vt:lpstr>Правовая граммотность -</vt:lpstr>
      <vt:lpstr>Цели  её изучения </vt:lpstr>
      <vt:lpstr>Источники правовой информации</vt:lpstr>
      <vt:lpstr>PowerPoint 演示文稿</vt:lpstr>
      <vt:lpstr>PowerPoint 演示文稿</vt:lpstr>
      <vt:lpstr>Социологический опрос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Пути решения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PC</dc:creator>
  <cp:lastModifiedBy>wps</cp:lastModifiedBy>
  <dcterms:created xsi:type="dcterms:W3CDTF">2023-03-17T10:51:15Z</dcterms:created>
  <dcterms:modified xsi:type="dcterms:W3CDTF">2023-03-17T10:51:15Z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1033-0.0.0.0</vt:lpwstr>
  </property>
  <property fmtid="{D5CDD505-2E9C-101B-9397-08002B2CF9AE}" pid="3" name="ICV">
    <vt:lpwstr>2e99077a3d4649f8a8a3f4856677ca49</vt:lpwstr>
  </property>
</Properties>
</file>