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 d="2"/>
          <a:sy n="1" d="2"/>
        </p:scale>
        <p:origin x="-1446" y="-480"/>
      </p:cViewPr>
      <p:guideLst>
        <p:guide orient="horz" pos="2160"/>
        <p:guide pos="384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F2FFB779-270B-4192-84BA-A697F48306DC}" type="datetimeFigureOut">
              <a:rPr lang="ru-RU" smtClean="0"/>
              <a:pPr/>
              <a:t>11.04.2023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85DC19C-03DA-4066-9FF7-D0BF1BC6D6F6}" type="slidenum">
              <a:rPr lang="ru-RU" smtClean="0"/>
              <a:pPr/>
              <a:t>‹#›</a:t>
            </a:fld>
            <a:endParaRPr lang="ru-RU"/>
          </a:p>
        </p:txBody>
      </p:sp>
    </p:spTree>
    <p:extLst>
      <p:ext uri="{BB962C8B-B14F-4D97-AF65-F5344CB8AC3E}">
        <p14:creationId xmlns:p14="http://schemas.microsoft.com/office/powerpoint/2010/main" xmlns="" val="1610799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F2FFB779-270B-4192-84BA-A697F48306DC}" type="datetimeFigureOut">
              <a:rPr lang="ru-RU" smtClean="0"/>
              <a:pPr/>
              <a:t>11.04.2023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85DC19C-03DA-4066-9FF7-D0BF1BC6D6F6}" type="slidenum">
              <a:rPr lang="ru-RU" smtClean="0"/>
              <a:pPr/>
              <a:t>‹#›</a:t>
            </a:fld>
            <a:endParaRPr lang="ru-RU"/>
          </a:p>
        </p:txBody>
      </p:sp>
    </p:spTree>
    <p:extLst>
      <p:ext uri="{BB962C8B-B14F-4D97-AF65-F5344CB8AC3E}">
        <p14:creationId xmlns:p14="http://schemas.microsoft.com/office/powerpoint/2010/main" xmlns="" val="20657274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F2FFB779-270B-4192-84BA-A697F48306DC}" type="datetimeFigureOut">
              <a:rPr lang="ru-RU" smtClean="0"/>
              <a:pPr/>
              <a:t>11.04.2023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85DC19C-03DA-4066-9FF7-D0BF1BC6D6F6}" type="slidenum">
              <a:rPr lang="ru-RU" smtClean="0"/>
              <a:pPr/>
              <a:t>‹#›</a:t>
            </a:fld>
            <a:endParaRPr lang="ru-RU"/>
          </a:p>
        </p:txBody>
      </p:sp>
    </p:spTree>
    <p:extLst>
      <p:ext uri="{BB962C8B-B14F-4D97-AF65-F5344CB8AC3E}">
        <p14:creationId xmlns:p14="http://schemas.microsoft.com/office/powerpoint/2010/main" xmlns="" val="8122617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F2FFB779-270B-4192-84BA-A697F48306DC}" type="datetimeFigureOut">
              <a:rPr lang="ru-RU" smtClean="0"/>
              <a:pPr/>
              <a:t>11.04.2023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85DC19C-03DA-4066-9FF7-D0BF1BC6D6F6}" type="slidenum">
              <a:rPr lang="ru-RU" smtClean="0"/>
              <a:pPr/>
              <a:t>‹#›</a:t>
            </a:fld>
            <a:endParaRPr lang="ru-RU"/>
          </a:p>
        </p:txBody>
      </p:sp>
    </p:spTree>
    <p:extLst>
      <p:ext uri="{BB962C8B-B14F-4D97-AF65-F5344CB8AC3E}">
        <p14:creationId xmlns:p14="http://schemas.microsoft.com/office/powerpoint/2010/main" xmlns="" val="27037117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F2FFB779-270B-4192-84BA-A697F48306DC}" type="datetimeFigureOut">
              <a:rPr lang="ru-RU" smtClean="0"/>
              <a:pPr/>
              <a:t>11.04.2023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85DC19C-03DA-4066-9FF7-D0BF1BC6D6F6}" type="slidenum">
              <a:rPr lang="ru-RU" smtClean="0"/>
              <a:pPr/>
              <a:t>‹#›</a:t>
            </a:fld>
            <a:endParaRPr lang="ru-RU"/>
          </a:p>
        </p:txBody>
      </p:sp>
    </p:spTree>
    <p:extLst>
      <p:ext uri="{BB962C8B-B14F-4D97-AF65-F5344CB8AC3E}">
        <p14:creationId xmlns:p14="http://schemas.microsoft.com/office/powerpoint/2010/main" xmlns="" val="4076369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F2FFB779-270B-4192-84BA-A697F48306DC}" type="datetimeFigureOut">
              <a:rPr lang="ru-RU" smtClean="0"/>
              <a:pPr/>
              <a:t>11.04.2023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85DC19C-03DA-4066-9FF7-D0BF1BC6D6F6}" type="slidenum">
              <a:rPr lang="ru-RU" smtClean="0"/>
              <a:pPr/>
              <a:t>‹#›</a:t>
            </a:fld>
            <a:endParaRPr lang="ru-RU"/>
          </a:p>
        </p:txBody>
      </p:sp>
    </p:spTree>
    <p:extLst>
      <p:ext uri="{BB962C8B-B14F-4D97-AF65-F5344CB8AC3E}">
        <p14:creationId xmlns:p14="http://schemas.microsoft.com/office/powerpoint/2010/main" xmlns="" val="2625762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F2FFB779-270B-4192-84BA-A697F48306DC}" type="datetimeFigureOut">
              <a:rPr lang="ru-RU" smtClean="0"/>
              <a:pPr/>
              <a:t>11.04.2023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285DC19C-03DA-4066-9FF7-D0BF1BC6D6F6}" type="slidenum">
              <a:rPr lang="ru-RU" smtClean="0"/>
              <a:pPr/>
              <a:t>‹#›</a:t>
            </a:fld>
            <a:endParaRPr lang="ru-RU"/>
          </a:p>
        </p:txBody>
      </p:sp>
    </p:spTree>
    <p:extLst>
      <p:ext uri="{BB962C8B-B14F-4D97-AF65-F5344CB8AC3E}">
        <p14:creationId xmlns:p14="http://schemas.microsoft.com/office/powerpoint/2010/main" xmlns="" val="1880027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F2FFB779-270B-4192-84BA-A697F48306DC}" type="datetimeFigureOut">
              <a:rPr lang="ru-RU" smtClean="0"/>
              <a:pPr/>
              <a:t>11.04.2023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285DC19C-03DA-4066-9FF7-D0BF1BC6D6F6}" type="slidenum">
              <a:rPr lang="ru-RU" smtClean="0"/>
              <a:pPr/>
              <a:t>‹#›</a:t>
            </a:fld>
            <a:endParaRPr lang="ru-RU"/>
          </a:p>
        </p:txBody>
      </p:sp>
    </p:spTree>
    <p:extLst>
      <p:ext uri="{BB962C8B-B14F-4D97-AF65-F5344CB8AC3E}">
        <p14:creationId xmlns:p14="http://schemas.microsoft.com/office/powerpoint/2010/main" xmlns="" val="22953355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2FFB779-270B-4192-84BA-A697F48306DC}" type="datetimeFigureOut">
              <a:rPr lang="ru-RU" smtClean="0"/>
              <a:pPr/>
              <a:t>11.04.2023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285DC19C-03DA-4066-9FF7-D0BF1BC6D6F6}" type="slidenum">
              <a:rPr lang="ru-RU" smtClean="0"/>
              <a:pPr/>
              <a:t>‹#›</a:t>
            </a:fld>
            <a:endParaRPr lang="ru-RU"/>
          </a:p>
        </p:txBody>
      </p:sp>
    </p:spTree>
    <p:extLst>
      <p:ext uri="{BB962C8B-B14F-4D97-AF65-F5344CB8AC3E}">
        <p14:creationId xmlns:p14="http://schemas.microsoft.com/office/powerpoint/2010/main" xmlns="" val="19887541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F2FFB779-270B-4192-84BA-A697F48306DC}" type="datetimeFigureOut">
              <a:rPr lang="ru-RU" smtClean="0"/>
              <a:pPr/>
              <a:t>11.04.2023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85DC19C-03DA-4066-9FF7-D0BF1BC6D6F6}" type="slidenum">
              <a:rPr lang="ru-RU" smtClean="0"/>
              <a:pPr/>
              <a:t>‹#›</a:t>
            </a:fld>
            <a:endParaRPr lang="ru-RU"/>
          </a:p>
        </p:txBody>
      </p:sp>
    </p:spTree>
    <p:extLst>
      <p:ext uri="{BB962C8B-B14F-4D97-AF65-F5344CB8AC3E}">
        <p14:creationId xmlns:p14="http://schemas.microsoft.com/office/powerpoint/2010/main" xmlns="" val="36656952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F2FFB779-270B-4192-84BA-A697F48306DC}" type="datetimeFigureOut">
              <a:rPr lang="ru-RU" smtClean="0"/>
              <a:pPr/>
              <a:t>11.04.2023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85DC19C-03DA-4066-9FF7-D0BF1BC6D6F6}" type="slidenum">
              <a:rPr lang="ru-RU" smtClean="0"/>
              <a:pPr/>
              <a:t>‹#›</a:t>
            </a:fld>
            <a:endParaRPr lang="ru-RU"/>
          </a:p>
        </p:txBody>
      </p:sp>
    </p:spTree>
    <p:extLst>
      <p:ext uri="{BB962C8B-B14F-4D97-AF65-F5344CB8AC3E}">
        <p14:creationId xmlns:p14="http://schemas.microsoft.com/office/powerpoint/2010/main" xmlns="" val="21341692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FFB779-270B-4192-84BA-A697F48306DC}" type="datetimeFigureOut">
              <a:rPr lang="ru-RU" smtClean="0"/>
              <a:pPr/>
              <a:t>11.04.2023</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5DC19C-03DA-4066-9FF7-D0BF1BC6D6F6}" type="slidenum">
              <a:rPr lang="ru-RU" smtClean="0"/>
              <a:pPr/>
              <a:t>‹#›</a:t>
            </a:fld>
            <a:endParaRPr lang="ru-RU"/>
          </a:p>
        </p:txBody>
      </p:sp>
    </p:spTree>
    <p:extLst>
      <p:ext uri="{BB962C8B-B14F-4D97-AF65-F5344CB8AC3E}">
        <p14:creationId xmlns:p14="http://schemas.microsoft.com/office/powerpoint/2010/main" xmlns="" val="31549794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xmlns="" id="{4D24BFD5-D814-402B-B6C4-EEF6AE14B0F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p:cNvSpPr>
            <a:spLocks noGrp="1"/>
          </p:cNvSpPr>
          <p:nvPr>
            <p:ph type="ctrTitle"/>
          </p:nvPr>
        </p:nvSpPr>
        <p:spPr>
          <a:xfrm>
            <a:off x="838200" y="1122362"/>
            <a:ext cx="6281928" cy="4135437"/>
          </a:xfrm>
        </p:spPr>
        <p:txBody>
          <a:bodyPr>
            <a:normAutofit/>
          </a:bodyPr>
          <a:lstStyle/>
          <a:p>
            <a:pPr algn="l"/>
            <a:r>
              <a:rPr lang="ru-RU" sz="6100">
                <a:cs typeface="Calibri Light"/>
              </a:rPr>
              <a:t>Индивидуальный проект по обществознанию</a:t>
            </a:r>
          </a:p>
        </p:txBody>
      </p:sp>
      <p:sp>
        <p:nvSpPr>
          <p:cNvPr id="18" name="Rectangle 10">
            <a:extLst>
              <a:ext uri="{FF2B5EF4-FFF2-40B4-BE49-F238E27FC236}">
                <a16:creationId xmlns:a16="http://schemas.microsoft.com/office/drawing/2014/main" xmlns="" id="{36FED7E8-9A97-475F-9FA4-113410D4433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7706139" y="1031284"/>
            <a:ext cx="3647661" cy="4436126"/>
          </a:xfrm>
          <a:custGeom>
            <a:avLst/>
            <a:gdLst>
              <a:gd name="connsiteX0" fmla="*/ 0 w 3647661"/>
              <a:gd name="connsiteY0" fmla="*/ 0 h 4436126"/>
              <a:gd name="connsiteX1" fmla="*/ 498514 w 3647661"/>
              <a:gd name="connsiteY1" fmla="*/ 0 h 4436126"/>
              <a:gd name="connsiteX2" fmla="*/ 1069981 w 3647661"/>
              <a:gd name="connsiteY2" fmla="*/ 0 h 4436126"/>
              <a:gd name="connsiteX3" fmla="*/ 1714401 w 3647661"/>
              <a:gd name="connsiteY3" fmla="*/ 0 h 4436126"/>
              <a:gd name="connsiteX4" fmla="*/ 2285868 w 3647661"/>
              <a:gd name="connsiteY4" fmla="*/ 0 h 4436126"/>
              <a:gd name="connsiteX5" fmla="*/ 2784381 w 3647661"/>
              <a:gd name="connsiteY5" fmla="*/ 0 h 4436126"/>
              <a:gd name="connsiteX6" fmla="*/ 3647661 w 3647661"/>
              <a:gd name="connsiteY6" fmla="*/ 0 h 4436126"/>
              <a:gd name="connsiteX7" fmla="*/ 3647661 w 3647661"/>
              <a:gd name="connsiteY7" fmla="*/ 633732 h 4436126"/>
              <a:gd name="connsiteX8" fmla="*/ 3647661 w 3647661"/>
              <a:gd name="connsiteY8" fmla="*/ 1267465 h 4436126"/>
              <a:gd name="connsiteX9" fmla="*/ 3647661 w 3647661"/>
              <a:gd name="connsiteY9" fmla="*/ 1768113 h 4436126"/>
              <a:gd name="connsiteX10" fmla="*/ 3647661 w 3647661"/>
              <a:gd name="connsiteY10" fmla="*/ 2446207 h 4436126"/>
              <a:gd name="connsiteX11" fmla="*/ 3647661 w 3647661"/>
              <a:gd name="connsiteY11" fmla="*/ 2946855 h 4436126"/>
              <a:gd name="connsiteX12" fmla="*/ 3647661 w 3647661"/>
              <a:gd name="connsiteY12" fmla="*/ 3580587 h 4436126"/>
              <a:gd name="connsiteX13" fmla="*/ 3647661 w 3647661"/>
              <a:gd name="connsiteY13" fmla="*/ 4436126 h 4436126"/>
              <a:gd name="connsiteX14" fmla="*/ 3039718 w 3647661"/>
              <a:gd name="connsiteY14" fmla="*/ 4436126 h 4436126"/>
              <a:gd name="connsiteX15" fmla="*/ 2431774 w 3647661"/>
              <a:gd name="connsiteY15" fmla="*/ 4436126 h 4436126"/>
              <a:gd name="connsiteX16" fmla="*/ 1823831 w 3647661"/>
              <a:gd name="connsiteY16" fmla="*/ 4436126 h 4436126"/>
              <a:gd name="connsiteX17" fmla="*/ 1288840 w 3647661"/>
              <a:gd name="connsiteY17" fmla="*/ 4436126 h 4436126"/>
              <a:gd name="connsiteX18" fmla="*/ 607943 w 3647661"/>
              <a:gd name="connsiteY18" fmla="*/ 4436126 h 4436126"/>
              <a:gd name="connsiteX19" fmla="*/ 0 w 3647661"/>
              <a:gd name="connsiteY19" fmla="*/ 4436126 h 4436126"/>
              <a:gd name="connsiteX20" fmla="*/ 0 w 3647661"/>
              <a:gd name="connsiteY20" fmla="*/ 3758032 h 4436126"/>
              <a:gd name="connsiteX21" fmla="*/ 0 w 3647661"/>
              <a:gd name="connsiteY21" fmla="*/ 3035578 h 4436126"/>
              <a:gd name="connsiteX22" fmla="*/ 0 w 3647661"/>
              <a:gd name="connsiteY22" fmla="*/ 2401845 h 4436126"/>
              <a:gd name="connsiteX23" fmla="*/ 0 w 3647661"/>
              <a:gd name="connsiteY23" fmla="*/ 1768113 h 4436126"/>
              <a:gd name="connsiteX24" fmla="*/ 0 w 3647661"/>
              <a:gd name="connsiteY24" fmla="*/ 1178742 h 4436126"/>
              <a:gd name="connsiteX25" fmla="*/ 0 w 3647661"/>
              <a:gd name="connsiteY25" fmla="*/ 589371 h 4436126"/>
              <a:gd name="connsiteX26" fmla="*/ 0 w 3647661"/>
              <a:gd name="connsiteY26" fmla="*/ 0 h 44361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647661" h="4436126" fill="none" extrusionOk="0">
                <a:moveTo>
                  <a:pt x="0" y="0"/>
                </a:moveTo>
                <a:cubicBezTo>
                  <a:pt x="116158" y="-16963"/>
                  <a:pt x="364681" y="-4006"/>
                  <a:pt x="498514" y="0"/>
                </a:cubicBezTo>
                <a:cubicBezTo>
                  <a:pt x="632347" y="4006"/>
                  <a:pt x="950865" y="15164"/>
                  <a:pt x="1069981" y="0"/>
                </a:cubicBezTo>
                <a:cubicBezTo>
                  <a:pt x="1189097" y="-15164"/>
                  <a:pt x="1556518" y="-23132"/>
                  <a:pt x="1714401" y="0"/>
                </a:cubicBezTo>
                <a:cubicBezTo>
                  <a:pt x="1872284" y="23132"/>
                  <a:pt x="2015985" y="9364"/>
                  <a:pt x="2285868" y="0"/>
                </a:cubicBezTo>
                <a:cubicBezTo>
                  <a:pt x="2555751" y="-9364"/>
                  <a:pt x="2555148" y="14141"/>
                  <a:pt x="2784381" y="0"/>
                </a:cubicBezTo>
                <a:cubicBezTo>
                  <a:pt x="3013614" y="-14141"/>
                  <a:pt x="3216105" y="-3763"/>
                  <a:pt x="3647661" y="0"/>
                </a:cubicBezTo>
                <a:cubicBezTo>
                  <a:pt x="3623206" y="221859"/>
                  <a:pt x="3622213" y="458853"/>
                  <a:pt x="3647661" y="633732"/>
                </a:cubicBezTo>
                <a:cubicBezTo>
                  <a:pt x="3673109" y="808611"/>
                  <a:pt x="3674779" y="1138417"/>
                  <a:pt x="3647661" y="1267465"/>
                </a:cubicBezTo>
                <a:cubicBezTo>
                  <a:pt x="3620543" y="1396513"/>
                  <a:pt x="3664792" y="1625185"/>
                  <a:pt x="3647661" y="1768113"/>
                </a:cubicBezTo>
                <a:cubicBezTo>
                  <a:pt x="3630530" y="1911041"/>
                  <a:pt x="3671056" y="2135008"/>
                  <a:pt x="3647661" y="2446207"/>
                </a:cubicBezTo>
                <a:cubicBezTo>
                  <a:pt x="3624266" y="2757406"/>
                  <a:pt x="3642702" y="2713342"/>
                  <a:pt x="3647661" y="2946855"/>
                </a:cubicBezTo>
                <a:cubicBezTo>
                  <a:pt x="3652620" y="3180368"/>
                  <a:pt x="3664319" y="3290221"/>
                  <a:pt x="3647661" y="3580587"/>
                </a:cubicBezTo>
                <a:cubicBezTo>
                  <a:pt x="3631003" y="3870953"/>
                  <a:pt x="3617531" y="4259425"/>
                  <a:pt x="3647661" y="4436126"/>
                </a:cubicBezTo>
                <a:cubicBezTo>
                  <a:pt x="3523929" y="4410412"/>
                  <a:pt x="3241413" y="4436068"/>
                  <a:pt x="3039718" y="4436126"/>
                </a:cubicBezTo>
                <a:cubicBezTo>
                  <a:pt x="2838023" y="4436184"/>
                  <a:pt x="2630387" y="4431142"/>
                  <a:pt x="2431774" y="4436126"/>
                </a:cubicBezTo>
                <a:cubicBezTo>
                  <a:pt x="2233161" y="4441110"/>
                  <a:pt x="2003296" y="4449826"/>
                  <a:pt x="1823831" y="4436126"/>
                </a:cubicBezTo>
                <a:cubicBezTo>
                  <a:pt x="1644366" y="4422426"/>
                  <a:pt x="1399453" y="4442442"/>
                  <a:pt x="1288840" y="4436126"/>
                </a:cubicBezTo>
                <a:cubicBezTo>
                  <a:pt x="1178227" y="4429810"/>
                  <a:pt x="793482" y="4411099"/>
                  <a:pt x="607943" y="4436126"/>
                </a:cubicBezTo>
                <a:cubicBezTo>
                  <a:pt x="422404" y="4461153"/>
                  <a:pt x="158703" y="4453091"/>
                  <a:pt x="0" y="4436126"/>
                </a:cubicBezTo>
                <a:cubicBezTo>
                  <a:pt x="8129" y="4099466"/>
                  <a:pt x="23502" y="4014012"/>
                  <a:pt x="0" y="3758032"/>
                </a:cubicBezTo>
                <a:cubicBezTo>
                  <a:pt x="-23502" y="3502052"/>
                  <a:pt x="8018" y="3295661"/>
                  <a:pt x="0" y="3035578"/>
                </a:cubicBezTo>
                <a:cubicBezTo>
                  <a:pt x="-8018" y="2775495"/>
                  <a:pt x="-8720" y="2595880"/>
                  <a:pt x="0" y="2401845"/>
                </a:cubicBezTo>
                <a:cubicBezTo>
                  <a:pt x="8720" y="2207810"/>
                  <a:pt x="9279" y="1982551"/>
                  <a:pt x="0" y="1768113"/>
                </a:cubicBezTo>
                <a:cubicBezTo>
                  <a:pt x="-9279" y="1553675"/>
                  <a:pt x="7090" y="1354447"/>
                  <a:pt x="0" y="1178742"/>
                </a:cubicBezTo>
                <a:cubicBezTo>
                  <a:pt x="-7090" y="1003037"/>
                  <a:pt x="-23786" y="768334"/>
                  <a:pt x="0" y="589371"/>
                </a:cubicBezTo>
                <a:cubicBezTo>
                  <a:pt x="23786" y="410408"/>
                  <a:pt x="-16955" y="242082"/>
                  <a:pt x="0" y="0"/>
                </a:cubicBezTo>
                <a:close/>
              </a:path>
              <a:path w="3647661" h="4436126" stroke="0" extrusionOk="0">
                <a:moveTo>
                  <a:pt x="0" y="0"/>
                </a:moveTo>
                <a:cubicBezTo>
                  <a:pt x="171149" y="-7244"/>
                  <a:pt x="374684" y="2591"/>
                  <a:pt x="534990" y="0"/>
                </a:cubicBezTo>
                <a:cubicBezTo>
                  <a:pt x="695296" y="-2591"/>
                  <a:pt x="907320" y="7483"/>
                  <a:pt x="1069981" y="0"/>
                </a:cubicBezTo>
                <a:cubicBezTo>
                  <a:pt x="1232642" y="-7483"/>
                  <a:pt x="1543604" y="-26203"/>
                  <a:pt x="1677924" y="0"/>
                </a:cubicBezTo>
                <a:cubicBezTo>
                  <a:pt x="1812244" y="26203"/>
                  <a:pt x="2140632" y="31361"/>
                  <a:pt x="2322344" y="0"/>
                </a:cubicBezTo>
                <a:cubicBezTo>
                  <a:pt x="2504056" y="-31361"/>
                  <a:pt x="2658834" y="3381"/>
                  <a:pt x="2893811" y="0"/>
                </a:cubicBezTo>
                <a:cubicBezTo>
                  <a:pt x="3128788" y="-3381"/>
                  <a:pt x="3338741" y="-10376"/>
                  <a:pt x="3647661" y="0"/>
                </a:cubicBezTo>
                <a:cubicBezTo>
                  <a:pt x="3628986" y="244498"/>
                  <a:pt x="3624774" y="362520"/>
                  <a:pt x="3647661" y="545010"/>
                </a:cubicBezTo>
                <a:cubicBezTo>
                  <a:pt x="3670549" y="727500"/>
                  <a:pt x="3619543" y="968439"/>
                  <a:pt x="3647661" y="1134381"/>
                </a:cubicBezTo>
                <a:cubicBezTo>
                  <a:pt x="3675779" y="1300323"/>
                  <a:pt x="3670065" y="1646297"/>
                  <a:pt x="3647661" y="1856836"/>
                </a:cubicBezTo>
                <a:cubicBezTo>
                  <a:pt x="3625257" y="2067375"/>
                  <a:pt x="3632904" y="2315399"/>
                  <a:pt x="3647661" y="2490568"/>
                </a:cubicBezTo>
                <a:cubicBezTo>
                  <a:pt x="3662418" y="2665737"/>
                  <a:pt x="3616073" y="2880164"/>
                  <a:pt x="3647661" y="3124300"/>
                </a:cubicBezTo>
                <a:cubicBezTo>
                  <a:pt x="3679249" y="3368436"/>
                  <a:pt x="3677361" y="3519722"/>
                  <a:pt x="3647661" y="3758032"/>
                </a:cubicBezTo>
                <a:cubicBezTo>
                  <a:pt x="3617961" y="3996342"/>
                  <a:pt x="3615180" y="4147465"/>
                  <a:pt x="3647661" y="4436126"/>
                </a:cubicBezTo>
                <a:cubicBezTo>
                  <a:pt x="3506685" y="4421969"/>
                  <a:pt x="3266652" y="4433618"/>
                  <a:pt x="3149147" y="4436126"/>
                </a:cubicBezTo>
                <a:cubicBezTo>
                  <a:pt x="3031642" y="4438634"/>
                  <a:pt x="2832267" y="4432536"/>
                  <a:pt x="2650634" y="4436126"/>
                </a:cubicBezTo>
                <a:cubicBezTo>
                  <a:pt x="2469001" y="4439716"/>
                  <a:pt x="2324677" y="4416284"/>
                  <a:pt x="2042690" y="4436126"/>
                </a:cubicBezTo>
                <a:cubicBezTo>
                  <a:pt x="1760703" y="4455968"/>
                  <a:pt x="1686949" y="4416099"/>
                  <a:pt x="1398270" y="4436126"/>
                </a:cubicBezTo>
                <a:cubicBezTo>
                  <a:pt x="1109591" y="4456153"/>
                  <a:pt x="1071585" y="4455485"/>
                  <a:pt x="899756" y="4436126"/>
                </a:cubicBezTo>
                <a:cubicBezTo>
                  <a:pt x="727927" y="4416767"/>
                  <a:pt x="344407" y="4430463"/>
                  <a:pt x="0" y="4436126"/>
                </a:cubicBezTo>
                <a:cubicBezTo>
                  <a:pt x="5440" y="4303018"/>
                  <a:pt x="91" y="4161914"/>
                  <a:pt x="0" y="3891116"/>
                </a:cubicBezTo>
                <a:cubicBezTo>
                  <a:pt x="-91" y="3620318"/>
                  <a:pt x="-11601" y="3462294"/>
                  <a:pt x="0" y="3301745"/>
                </a:cubicBezTo>
                <a:cubicBezTo>
                  <a:pt x="11601" y="3141196"/>
                  <a:pt x="22776" y="2916996"/>
                  <a:pt x="0" y="2756735"/>
                </a:cubicBezTo>
                <a:cubicBezTo>
                  <a:pt x="-22776" y="2596474"/>
                  <a:pt x="5257" y="2440491"/>
                  <a:pt x="0" y="2256087"/>
                </a:cubicBezTo>
                <a:cubicBezTo>
                  <a:pt x="-5257" y="2071683"/>
                  <a:pt x="20189" y="1902567"/>
                  <a:pt x="0" y="1666716"/>
                </a:cubicBezTo>
                <a:cubicBezTo>
                  <a:pt x="-20189" y="1430865"/>
                  <a:pt x="-21241" y="1161108"/>
                  <a:pt x="0" y="988622"/>
                </a:cubicBezTo>
                <a:cubicBezTo>
                  <a:pt x="21241" y="816136"/>
                  <a:pt x="17108" y="406740"/>
                  <a:pt x="0" y="0"/>
                </a:cubicBezTo>
                <a:close/>
              </a:path>
            </a:pathLst>
          </a:custGeom>
          <a:solidFill>
            <a:schemeClr val="accent2"/>
          </a:solidFill>
          <a:ln w="57150">
            <a:solidFill>
              <a:schemeClr val="accent2"/>
            </a:solidFill>
            <a:extLst>
              <a:ext uri="{C807C97D-BFC1-408E-A445-0C87EB9F89A2}">
                <ask:lineSketchStyleProps xmlns:ask="http://schemas.microsoft.com/office/drawing/2018/sketchyshapes" xmlns="" sd="68728339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Подзаголовок 2"/>
          <p:cNvSpPr>
            <a:spLocks noGrp="1"/>
          </p:cNvSpPr>
          <p:nvPr>
            <p:ph type="subTitle" idx="1"/>
          </p:nvPr>
        </p:nvSpPr>
        <p:spPr>
          <a:xfrm>
            <a:off x="7928114" y="1232452"/>
            <a:ext cx="3200400" cy="3850919"/>
          </a:xfrm>
        </p:spPr>
        <p:txBody>
          <a:bodyPr vert="horz" lIns="91440" tIns="45720" rIns="91440" bIns="45720" rtlCol="0" anchor="b">
            <a:normAutofit/>
          </a:bodyPr>
          <a:lstStyle/>
          <a:p>
            <a:pPr algn="l"/>
            <a:r>
              <a:rPr lang="ru-RU" dirty="0">
                <a:solidFill>
                  <a:srgbClr val="FFFFFF"/>
                </a:solidFill>
                <a:cs typeface="Calibri"/>
              </a:rPr>
              <a:t>На тему &lt;&lt;Субкультуры</a:t>
            </a:r>
            <a:r>
              <a:rPr lang="ru-RU" dirty="0" smtClean="0">
                <a:solidFill>
                  <a:srgbClr val="FFFFFF"/>
                </a:solidFill>
                <a:cs typeface="Calibri"/>
              </a:rPr>
              <a:t>&gt;&gt;</a:t>
            </a:r>
            <a:br>
              <a:rPr lang="ru-RU" dirty="0" smtClean="0">
                <a:solidFill>
                  <a:srgbClr val="FFFFFF"/>
                </a:solidFill>
                <a:cs typeface="Calibri"/>
              </a:rPr>
            </a:br>
            <a:r>
              <a:rPr lang="ru-RU" dirty="0" smtClean="0">
                <a:solidFill>
                  <a:srgbClr val="FFFFFF"/>
                </a:solidFill>
                <a:cs typeface="Calibri"/>
              </a:rPr>
              <a:t/>
            </a:r>
            <a:br>
              <a:rPr lang="ru-RU" dirty="0" smtClean="0">
                <a:solidFill>
                  <a:srgbClr val="FFFFFF"/>
                </a:solidFill>
                <a:cs typeface="Calibri"/>
              </a:rPr>
            </a:br>
            <a:r>
              <a:rPr lang="ru-RU" dirty="0" smtClean="0">
                <a:solidFill>
                  <a:srgbClr val="FFFFFF"/>
                </a:solidFill>
                <a:cs typeface="Calibri"/>
              </a:rPr>
              <a:t>Автор </a:t>
            </a:r>
            <a:r>
              <a:rPr lang="ru-RU" dirty="0" smtClean="0">
                <a:solidFill>
                  <a:srgbClr val="FFFFFF"/>
                </a:solidFill>
                <a:cs typeface="Calibri"/>
              </a:rPr>
              <a:t>проекта:</a:t>
            </a:r>
            <a:br>
              <a:rPr lang="ru-RU" dirty="0" smtClean="0">
                <a:solidFill>
                  <a:srgbClr val="FFFFFF"/>
                </a:solidFill>
                <a:cs typeface="Calibri"/>
              </a:rPr>
            </a:br>
            <a:r>
              <a:rPr lang="ru-RU" dirty="0" smtClean="0">
                <a:solidFill>
                  <a:srgbClr val="FFFFFF"/>
                </a:solidFill>
                <a:cs typeface="Calibri"/>
              </a:rPr>
              <a:t>Виктория Юрьевна Суханова</a:t>
            </a:r>
          </a:p>
        </p:txBody>
      </p:sp>
      <p:sp>
        <p:nvSpPr>
          <p:cNvPr id="20" name="sketch line">
            <a:extLst>
              <a:ext uri="{FF2B5EF4-FFF2-40B4-BE49-F238E27FC236}">
                <a16:creationId xmlns:a16="http://schemas.microsoft.com/office/drawing/2014/main" xmlns="" id="{2A39B854-4B6C-4F7F-A602-6F97770CED7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838199" y="5439978"/>
            <a:ext cx="6281928" cy="18288"/>
          </a:xfrm>
          <a:custGeom>
            <a:avLst/>
            <a:gdLst>
              <a:gd name="connsiteX0" fmla="*/ 0 w 6281928"/>
              <a:gd name="connsiteY0" fmla="*/ 0 h 18288"/>
              <a:gd name="connsiteX1" fmla="*/ 572353 w 6281928"/>
              <a:gd name="connsiteY1" fmla="*/ 0 h 18288"/>
              <a:gd name="connsiteX2" fmla="*/ 1207526 w 6281928"/>
              <a:gd name="connsiteY2" fmla="*/ 0 h 18288"/>
              <a:gd name="connsiteX3" fmla="*/ 1779880 w 6281928"/>
              <a:gd name="connsiteY3" fmla="*/ 0 h 18288"/>
              <a:gd name="connsiteX4" fmla="*/ 2540691 w 6281928"/>
              <a:gd name="connsiteY4" fmla="*/ 0 h 18288"/>
              <a:gd name="connsiteX5" fmla="*/ 3238683 w 6281928"/>
              <a:gd name="connsiteY5" fmla="*/ 0 h 18288"/>
              <a:gd name="connsiteX6" fmla="*/ 3936675 w 6281928"/>
              <a:gd name="connsiteY6" fmla="*/ 0 h 18288"/>
              <a:gd name="connsiteX7" fmla="*/ 4760305 w 6281928"/>
              <a:gd name="connsiteY7" fmla="*/ 0 h 18288"/>
              <a:gd name="connsiteX8" fmla="*/ 5521117 w 6281928"/>
              <a:gd name="connsiteY8" fmla="*/ 0 h 18288"/>
              <a:gd name="connsiteX9" fmla="*/ 6281928 w 6281928"/>
              <a:gd name="connsiteY9" fmla="*/ 0 h 18288"/>
              <a:gd name="connsiteX10" fmla="*/ 6281928 w 6281928"/>
              <a:gd name="connsiteY10" fmla="*/ 18288 h 18288"/>
              <a:gd name="connsiteX11" fmla="*/ 5772394 w 6281928"/>
              <a:gd name="connsiteY11" fmla="*/ 18288 h 18288"/>
              <a:gd name="connsiteX12" fmla="*/ 5200040 w 6281928"/>
              <a:gd name="connsiteY12" fmla="*/ 18288 h 18288"/>
              <a:gd name="connsiteX13" fmla="*/ 4439229 w 6281928"/>
              <a:gd name="connsiteY13" fmla="*/ 18288 h 18288"/>
              <a:gd name="connsiteX14" fmla="*/ 3615599 w 6281928"/>
              <a:gd name="connsiteY14" fmla="*/ 18288 h 18288"/>
              <a:gd name="connsiteX15" fmla="*/ 2980426 w 6281928"/>
              <a:gd name="connsiteY15" fmla="*/ 18288 h 18288"/>
              <a:gd name="connsiteX16" fmla="*/ 2156795 w 6281928"/>
              <a:gd name="connsiteY16" fmla="*/ 18288 h 18288"/>
              <a:gd name="connsiteX17" fmla="*/ 1584442 w 6281928"/>
              <a:gd name="connsiteY17" fmla="*/ 18288 h 18288"/>
              <a:gd name="connsiteX18" fmla="*/ 1074908 w 6281928"/>
              <a:gd name="connsiteY18" fmla="*/ 18288 h 18288"/>
              <a:gd name="connsiteX19" fmla="*/ 0 w 6281928"/>
              <a:gd name="connsiteY19" fmla="*/ 18288 h 18288"/>
              <a:gd name="connsiteX20" fmla="*/ 0 w 6281928"/>
              <a:gd name="connsiteY20"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281928" h="18288" fill="none" extrusionOk="0">
                <a:moveTo>
                  <a:pt x="0" y="0"/>
                </a:moveTo>
                <a:cubicBezTo>
                  <a:pt x="205960" y="24870"/>
                  <a:pt x="343550" y="5918"/>
                  <a:pt x="572353" y="0"/>
                </a:cubicBezTo>
                <a:cubicBezTo>
                  <a:pt x="801156" y="-5918"/>
                  <a:pt x="1015649" y="-11381"/>
                  <a:pt x="1207526" y="0"/>
                </a:cubicBezTo>
                <a:cubicBezTo>
                  <a:pt x="1399403" y="11381"/>
                  <a:pt x="1549725" y="7866"/>
                  <a:pt x="1779880" y="0"/>
                </a:cubicBezTo>
                <a:cubicBezTo>
                  <a:pt x="2010035" y="-7866"/>
                  <a:pt x="2190674" y="12826"/>
                  <a:pt x="2540691" y="0"/>
                </a:cubicBezTo>
                <a:cubicBezTo>
                  <a:pt x="2890708" y="-12826"/>
                  <a:pt x="3025718" y="-18534"/>
                  <a:pt x="3238683" y="0"/>
                </a:cubicBezTo>
                <a:cubicBezTo>
                  <a:pt x="3451648" y="18534"/>
                  <a:pt x="3603947" y="14884"/>
                  <a:pt x="3936675" y="0"/>
                </a:cubicBezTo>
                <a:cubicBezTo>
                  <a:pt x="4269403" y="-14884"/>
                  <a:pt x="4480718" y="-24607"/>
                  <a:pt x="4760305" y="0"/>
                </a:cubicBezTo>
                <a:cubicBezTo>
                  <a:pt x="5039892" y="24607"/>
                  <a:pt x="5359549" y="-31311"/>
                  <a:pt x="5521117" y="0"/>
                </a:cubicBezTo>
                <a:cubicBezTo>
                  <a:pt x="5682685" y="31311"/>
                  <a:pt x="5986067" y="-12593"/>
                  <a:pt x="6281928" y="0"/>
                </a:cubicBezTo>
                <a:cubicBezTo>
                  <a:pt x="6282307" y="7355"/>
                  <a:pt x="6282212" y="10249"/>
                  <a:pt x="6281928" y="18288"/>
                </a:cubicBezTo>
                <a:cubicBezTo>
                  <a:pt x="6078981" y="8428"/>
                  <a:pt x="5961061" y="2290"/>
                  <a:pt x="5772394" y="18288"/>
                </a:cubicBezTo>
                <a:cubicBezTo>
                  <a:pt x="5583727" y="34286"/>
                  <a:pt x="5329968" y="24208"/>
                  <a:pt x="5200040" y="18288"/>
                </a:cubicBezTo>
                <a:cubicBezTo>
                  <a:pt x="5070112" y="12368"/>
                  <a:pt x="4793288" y="21070"/>
                  <a:pt x="4439229" y="18288"/>
                </a:cubicBezTo>
                <a:cubicBezTo>
                  <a:pt x="4085170" y="15506"/>
                  <a:pt x="3813765" y="-16466"/>
                  <a:pt x="3615599" y="18288"/>
                </a:cubicBezTo>
                <a:cubicBezTo>
                  <a:pt x="3417433" y="53042"/>
                  <a:pt x="3133643" y="20727"/>
                  <a:pt x="2980426" y="18288"/>
                </a:cubicBezTo>
                <a:cubicBezTo>
                  <a:pt x="2827209" y="15849"/>
                  <a:pt x="2380685" y="51850"/>
                  <a:pt x="2156795" y="18288"/>
                </a:cubicBezTo>
                <a:cubicBezTo>
                  <a:pt x="1932905" y="-15274"/>
                  <a:pt x="1716744" y="-1398"/>
                  <a:pt x="1584442" y="18288"/>
                </a:cubicBezTo>
                <a:cubicBezTo>
                  <a:pt x="1452140" y="37974"/>
                  <a:pt x="1280887" y="12750"/>
                  <a:pt x="1074908" y="18288"/>
                </a:cubicBezTo>
                <a:cubicBezTo>
                  <a:pt x="868929" y="23826"/>
                  <a:pt x="318124" y="-17878"/>
                  <a:pt x="0" y="18288"/>
                </a:cubicBezTo>
                <a:cubicBezTo>
                  <a:pt x="-384" y="12702"/>
                  <a:pt x="-513" y="4636"/>
                  <a:pt x="0" y="0"/>
                </a:cubicBezTo>
                <a:close/>
              </a:path>
              <a:path w="6281928" h="18288" stroke="0" extrusionOk="0">
                <a:moveTo>
                  <a:pt x="0" y="0"/>
                </a:moveTo>
                <a:cubicBezTo>
                  <a:pt x="135290" y="27650"/>
                  <a:pt x="488372" y="4391"/>
                  <a:pt x="635173" y="0"/>
                </a:cubicBezTo>
                <a:cubicBezTo>
                  <a:pt x="781974" y="-4391"/>
                  <a:pt x="992816" y="14310"/>
                  <a:pt x="1144707" y="0"/>
                </a:cubicBezTo>
                <a:cubicBezTo>
                  <a:pt x="1296598" y="-14310"/>
                  <a:pt x="1796462" y="-1258"/>
                  <a:pt x="1968337" y="0"/>
                </a:cubicBezTo>
                <a:cubicBezTo>
                  <a:pt x="2140212" y="1258"/>
                  <a:pt x="2343376" y="-12852"/>
                  <a:pt x="2603510" y="0"/>
                </a:cubicBezTo>
                <a:cubicBezTo>
                  <a:pt x="2863644" y="12852"/>
                  <a:pt x="2935073" y="-10591"/>
                  <a:pt x="3238683" y="0"/>
                </a:cubicBezTo>
                <a:cubicBezTo>
                  <a:pt x="3542293" y="10591"/>
                  <a:pt x="3731676" y="3538"/>
                  <a:pt x="4062313" y="0"/>
                </a:cubicBezTo>
                <a:cubicBezTo>
                  <a:pt x="4392950" y="-3538"/>
                  <a:pt x="4440715" y="28126"/>
                  <a:pt x="4634667" y="0"/>
                </a:cubicBezTo>
                <a:cubicBezTo>
                  <a:pt x="4828619" y="-28126"/>
                  <a:pt x="5052661" y="8974"/>
                  <a:pt x="5458297" y="0"/>
                </a:cubicBezTo>
                <a:cubicBezTo>
                  <a:pt x="5863933" y="-8974"/>
                  <a:pt x="5906900" y="-24516"/>
                  <a:pt x="6281928" y="0"/>
                </a:cubicBezTo>
                <a:cubicBezTo>
                  <a:pt x="6282268" y="5688"/>
                  <a:pt x="6281759" y="13142"/>
                  <a:pt x="6281928" y="18288"/>
                </a:cubicBezTo>
                <a:cubicBezTo>
                  <a:pt x="6036108" y="15339"/>
                  <a:pt x="5743611" y="10415"/>
                  <a:pt x="5583936" y="18288"/>
                </a:cubicBezTo>
                <a:cubicBezTo>
                  <a:pt x="5424261" y="26161"/>
                  <a:pt x="5250533" y="-179"/>
                  <a:pt x="4948763" y="18288"/>
                </a:cubicBezTo>
                <a:cubicBezTo>
                  <a:pt x="4646993" y="36755"/>
                  <a:pt x="4354673" y="7565"/>
                  <a:pt x="4125133" y="18288"/>
                </a:cubicBezTo>
                <a:cubicBezTo>
                  <a:pt x="3895593" y="29012"/>
                  <a:pt x="3570246" y="29209"/>
                  <a:pt x="3301502" y="18288"/>
                </a:cubicBezTo>
                <a:cubicBezTo>
                  <a:pt x="3032758" y="7367"/>
                  <a:pt x="2955340" y="11905"/>
                  <a:pt x="2729149" y="18288"/>
                </a:cubicBezTo>
                <a:cubicBezTo>
                  <a:pt x="2502958" y="24671"/>
                  <a:pt x="2269423" y="3142"/>
                  <a:pt x="2031157" y="18288"/>
                </a:cubicBezTo>
                <a:cubicBezTo>
                  <a:pt x="1792891" y="33434"/>
                  <a:pt x="1484731" y="22122"/>
                  <a:pt x="1207526" y="18288"/>
                </a:cubicBezTo>
                <a:cubicBezTo>
                  <a:pt x="930321" y="14454"/>
                  <a:pt x="560231" y="-33402"/>
                  <a:pt x="0" y="18288"/>
                </a:cubicBezTo>
                <a:cubicBezTo>
                  <a:pt x="-478" y="10520"/>
                  <a:pt x="210" y="5044"/>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13516515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200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400"/>
                                        <p:tgtEl>
                                          <p:spTgt spid="3">
                                            <p:txEl>
                                              <p:pRg st="0" end="0"/>
                                            </p:txEl>
                                          </p:spTgt>
                                        </p:tgtEl>
                                      </p:cBhvr>
                                    </p:animEffect>
                                  </p:childTnLst>
                                </p:cTn>
                              </p:par>
                              <p:par>
                                <p:cTn id="8" presetID="10" presetClass="entr" presetSubtype="0" fill="hold" grpId="0" nodeType="withEffect">
                                  <p:stCondLst>
                                    <p:cond delay="1000"/>
                                  </p:stCondLst>
                                  <p:iterate type="lt">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777A147A-9ED8-46B4-8660-1B3C2AA880B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xmlns="" id="{6832FC9A-5A4D-21D0-C3F3-D56B44B65F87}"/>
              </a:ext>
            </a:extLst>
          </p:cNvPr>
          <p:cNvSpPr>
            <a:spLocks noGrp="1"/>
          </p:cNvSpPr>
          <p:nvPr>
            <p:ph type="title"/>
          </p:nvPr>
        </p:nvSpPr>
        <p:spPr>
          <a:xfrm>
            <a:off x="841248" y="548640"/>
            <a:ext cx="3931539" cy="5431536"/>
          </a:xfrm>
        </p:spPr>
        <p:txBody>
          <a:bodyPr>
            <a:normAutofit/>
          </a:bodyPr>
          <a:lstStyle/>
          <a:p>
            <a:r>
              <a:rPr lang="ru-RU" sz="4000" dirty="0">
                <a:ea typeface="+mj-lt"/>
                <a:cs typeface="+mj-lt"/>
              </a:rPr>
              <a:t>ВИДЫ ПОЛИТИЧЕСКИХ СУБКУЛЬТУР</a:t>
            </a:r>
            <a:endParaRPr lang="ru-RU" sz="4000" dirty="0"/>
          </a:p>
        </p:txBody>
      </p:sp>
      <p:sp>
        <p:nvSpPr>
          <p:cNvPr id="10" name="sketch line">
            <a:extLst>
              <a:ext uri="{FF2B5EF4-FFF2-40B4-BE49-F238E27FC236}">
                <a16:creationId xmlns:a16="http://schemas.microsoft.com/office/drawing/2014/main" xmlns="" id="{5D6C15A0-C087-4593-8414-2B4EC1CDC3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Объект 2">
            <a:extLst>
              <a:ext uri="{FF2B5EF4-FFF2-40B4-BE49-F238E27FC236}">
                <a16:creationId xmlns:a16="http://schemas.microsoft.com/office/drawing/2014/main" xmlns="" id="{7DC5B0D2-1DA4-3A2E-1266-CA654C3FEDCA}"/>
              </a:ext>
            </a:extLst>
          </p:cNvPr>
          <p:cNvSpPr>
            <a:spLocks noGrp="1"/>
          </p:cNvSpPr>
          <p:nvPr>
            <p:ph idx="1"/>
          </p:nvPr>
        </p:nvSpPr>
        <p:spPr>
          <a:xfrm>
            <a:off x="5126418" y="552091"/>
            <a:ext cx="6224335" cy="5431536"/>
          </a:xfrm>
        </p:spPr>
        <p:txBody>
          <a:bodyPr anchor="ctr">
            <a:normAutofit/>
          </a:bodyPr>
          <a:lstStyle/>
          <a:p>
            <a:r>
              <a:rPr lang="ru-RU" sz="2200">
                <a:ea typeface="+mn-lt"/>
                <a:cs typeface="+mn-lt"/>
              </a:rPr>
              <a:t>1) Вертикальные субкультуры- различаются по социальным и демографическим характеристикам. Это различие между “массовой” и “элитистской” субкультурами. </a:t>
            </a:r>
          </a:p>
          <a:p>
            <a:r>
              <a:rPr lang="ru-RU" sz="2200">
                <a:ea typeface="+mn-lt"/>
                <a:cs typeface="+mn-lt"/>
              </a:rPr>
              <a:t>2) Горизонтальные субкультуры- это субкультуры, основывающиеся на религиозных, этнических, региональных особенностях.</a:t>
            </a:r>
            <a:endParaRPr lang="ru-RU" sz="2200">
              <a:cs typeface="Calibri"/>
            </a:endParaRPr>
          </a:p>
        </p:txBody>
      </p:sp>
    </p:spTree>
    <p:extLst>
      <p:ext uri="{BB962C8B-B14F-4D97-AF65-F5344CB8AC3E}">
        <p14:creationId xmlns:p14="http://schemas.microsoft.com/office/powerpoint/2010/main" xmlns="" val="10381553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777A147A-9ED8-46B4-8660-1B3C2AA880B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xmlns="" id="{96447AFE-29C7-CAB5-4CE2-1BE29E6729BE}"/>
              </a:ext>
            </a:extLst>
          </p:cNvPr>
          <p:cNvSpPr>
            <a:spLocks noGrp="1"/>
          </p:cNvSpPr>
          <p:nvPr>
            <p:ph type="title"/>
          </p:nvPr>
        </p:nvSpPr>
        <p:spPr>
          <a:xfrm>
            <a:off x="841248" y="548640"/>
            <a:ext cx="3759010" cy="5431536"/>
          </a:xfrm>
        </p:spPr>
        <p:txBody>
          <a:bodyPr>
            <a:normAutofit/>
          </a:bodyPr>
          <a:lstStyle/>
          <a:p>
            <a:r>
              <a:rPr lang="ru-RU" sz="3600" dirty="0">
                <a:ea typeface="+mj-lt"/>
                <a:cs typeface="+mj-lt"/>
              </a:rPr>
              <a:t>4)Профессиональная субкультура</a:t>
            </a:r>
            <a:endParaRPr lang="ru-RU" sz="3600" dirty="0"/>
          </a:p>
        </p:txBody>
      </p:sp>
      <p:sp>
        <p:nvSpPr>
          <p:cNvPr id="10" name="sketch line">
            <a:extLst>
              <a:ext uri="{FF2B5EF4-FFF2-40B4-BE49-F238E27FC236}">
                <a16:creationId xmlns:a16="http://schemas.microsoft.com/office/drawing/2014/main" xmlns="" id="{5D6C15A0-C087-4593-8414-2B4EC1CDC3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Объект 2">
            <a:extLst>
              <a:ext uri="{FF2B5EF4-FFF2-40B4-BE49-F238E27FC236}">
                <a16:creationId xmlns:a16="http://schemas.microsoft.com/office/drawing/2014/main" xmlns="" id="{E7CA0693-C126-22ED-FF91-E27E7B76058D}"/>
              </a:ext>
            </a:extLst>
          </p:cNvPr>
          <p:cNvSpPr>
            <a:spLocks noGrp="1"/>
          </p:cNvSpPr>
          <p:nvPr>
            <p:ph idx="1"/>
          </p:nvPr>
        </p:nvSpPr>
        <p:spPr>
          <a:xfrm>
            <a:off x="5126418" y="552091"/>
            <a:ext cx="6224335" cy="5431536"/>
          </a:xfrm>
        </p:spPr>
        <p:txBody>
          <a:bodyPr vert="horz" lIns="91440" tIns="45720" rIns="91440" bIns="45720" rtlCol="0" anchor="ctr">
            <a:normAutofit fontScale="92500" lnSpcReduction="10000"/>
          </a:bodyPr>
          <a:lstStyle/>
          <a:p>
            <a:endParaRPr lang="ru-RU" sz="2200"/>
          </a:p>
          <a:p>
            <a:r>
              <a:rPr lang="ru-RU">
                <a:ea typeface="+mn-lt"/>
                <a:cs typeface="+mn-lt"/>
              </a:rPr>
              <a:t> Профессиональная субкультура - система общих символов, ценностей, норм и образцов поведения, разделяемых той или иной профессиональной группой. </a:t>
            </a:r>
          </a:p>
          <a:p>
            <a:r>
              <a:rPr lang="ru-RU">
                <a:ea typeface="+mn-lt"/>
                <a:cs typeface="+mn-lt"/>
              </a:rPr>
              <a:t>Профессиональная субкультура тесно связана с содержанием работы и ролью, которую в обществе играют ее представители.</a:t>
            </a:r>
          </a:p>
          <a:p>
            <a:r>
              <a:rPr lang="ru-RU">
                <a:ea typeface="+mn-lt"/>
                <a:cs typeface="+mn-lt"/>
              </a:rPr>
              <a:t>Роль профессиональной субкультуры – посредством выполнения определённого вида труда стремиться принести обществу пользу, сделать жизнь лучше и качественнее.</a:t>
            </a:r>
            <a:endParaRPr lang="ru-RU">
              <a:cs typeface="Calibri"/>
            </a:endParaRPr>
          </a:p>
          <a:p>
            <a:endParaRPr lang="ru-RU">
              <a:cs typeface="Calibri"/>
            </a:endParaRPr>
          </a:p>
        </p:txBody>
      </p:sp>
    </p:spTree>
    <p:extLst>
      <p:ext uri="{BB962C8B-B14F-4D97-AF65-F5344CB8AC3E}">
        <p14:creationId xmlns:p14="http://schemas.microsoft.com/office/powerpoint/2010/main" xmlns="" val="6114908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xmlns="" id="{777A147A-9ED8-46B4-8660-1B3C2AA880B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sketch line">
            <a:extLst>
              <a:ext uri="{FF2B5EF4-FFF2-40B4-BE49-F238E27FC236}">
                <a16:creationId xmlns:a16="http://schemas.microsoft.com/office/drawing/2014/main" xmlns="" id="{5D6C15A0-C087-4593-8414-2B4EC1CDC3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Объект 4">
            <a:extLst>
              <a:ext uri="{FF2B5EF4-FFF2-40B4-BE49-F238E27FC236}">
                <a16:creationId xmlns:a16="http://schemas.microsoft.com/office/drawing/2014/main" xmlns="" id="{B0299ED6-2630-4AF2-C42A-7E3796F02B6D}"/>
              </a:ext>
            </a:extLst>
          </p:cNvPr>
          <p:cNvSpPr>
            <a:spLocks noGrp="1"/>
          </p:cNvSpPr>
          <p:nvPr>
            <p:ph idx="1"/>
          </p:nvPr>
        </p:nvSpPr>
        <p:spPr>
          <a:xfrm>
            <a:off x="5126418" y="552091"/>
            <a:ext cx="6224335" cy="5431536"/>
          </a:xfrm>
        </p:spPr>
        <p:txBody>
          <a:bodyPr anchor="ctr">
            <a:normAutofit/>
          </a:bodyPr>
          <a:lstStyle/>
          <a:p>
            <a:r>
              <a:rPr lang="ru-RU" sz="2200">
                <a:ea typeface="+mn-lt"/>
                <a:cs typeface="+mn-lt"/>
              </a:rPr>
              <a:t>Религиозная субкультура — это порождение традиционной культуры, неразрывно связанное с ней. В отличие от субкультурной религии, религиозная субкультура черпает свои основополагающие идеи или доктрины из традиционной религиозности, доминирующей в том или ином регионе. </a:t>
            </a:r>
          </a:p>
          <a:p>
            <a:r>
              <a:rPr lang="ru-RU" sz="2200">
                <a:ea typeface="+mn-lt"/>
                <a:cs typeface="+mn-lt"/>
              </a:rPr>
              <a:t>Немалая роль в формировании политической культуры всегда принадлежит религии. Более того, многие идеи, ценности, установки, связанные с религией, входят составной частью в политическую культуру той или иной нации, страны, народа.</a:t>
            </a:r>
            <a:endParaRPr lang="ru-RU" sz="2200">
              <a:cs typeface="Calibri"/>
            </a:endParaRPr>
          </a:p>
        </p:txBody>
      </p:sp>
      <p:sp>
        <p:nvSpPr>
          <p:cNvPr id="6" name="TextBox 5">
            <a:extLst>
              <a:ext uri="{FF2B5EF4-FFF2-40B4-BE49-F238E27FC236}">
                <a16:creationId xmlns:a16="http://schemas.microsoft.com/office/drawing/2014/main" xmlns="" id="{7122BC15-D7D1-66D4-9F09-ECAFF08BB06E}"/>
              </a:ext>
            </a:extLst>
          </p:cNvPr>
          <p:cNvSpPr txBox="1"/>
          <p:nvPr/>
        </p:nvSpPr>
        <p:spPr>
          <a:xfrm>
            <a:off x="679682" y="1980692"/>
            <a:ext cx="3979651" cy="144655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ru-RU" sz="4400" dirty="0">
                <a:ea typeface="+mn-lt"/>
                <a:cs typeface="+mn-lt"/>
              </a:rPr>
              <a:t>5) Религиозная субкультура</a:t>
            </a:r>
            <a:endParaRPr lang="ru-RU" sz="4400" dirty="0"/>
          </a:p>
        </p:txBody>
      </p:sp>
    </p:spTree>
    <p:extLst>
      <p:ext uri="{BB962C8B-B14F-4D97-AF65-F5344CB8AC3E}">
        <p14:creationId xmlns:p14="http://schemas.microsoft.com/office/powerpoint/2010/main" xmlns="" val="13616855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777A147A-9ED8-46B4-8660-1B3C2AA880B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xmlns="" id="{0FCF2585-5D14-91F9-1955-95D20A7E1844}"/>
              </a:ext>
            </a:extLst>
          </p:cNvPr>
          <p:cNvSpPr>
            <a:spLocks noGrp="1"/>
          </p:cNvSpPr>
          <p:nvPr>
            <p:ph type="title"/>
          </p:nvPr>
        </p:nvSpPr>
        <p:spPr>
          <a:xfrm>
            <a:off x="496191" y="649282"/>
            <a:ext cx="4290972" cy="5431536"/>
          </a:xfrm>
        </p:spPr>
        <p:txBody>
          <a:bodyPr>
            <a:normAutofit/>
          </a:bodyPr>
          <a:lstStyle/>
          <a:p>
            <a:r>
              <a:rPr lang="ru-RU" sz="5400">
                <a:ea typeface="+mj-lt"/>
                <a:cs typeface="+mj-lt"/>
              </a:rPr>
              <a:t>6) Спортивная субкультура </a:t>
            </a:r>
            <a:endParaRPr lang="ru-RU"/>
          </a:p>
        </p:txBody>
      </p:sp>
      <p:sp>
        <p:nvSpPr>
          <p:cNvPr id="10" name="sketch line">
            <a:extLst>
              <a:ext uri="{FF2B5EF4-FFF2-40B4-BE49-F238E27FC236}">
                <a16:creationId xmlns:a16="http://schemas.microsoft.com/office/drawing/2014/main" xmlns="" id="{5D6C15A0-C087-4593-8414-2B4EC1CDC3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Объект 2">
            <a:extLst>
              <a:ext uri="{FF2B5EF4-FFF2-40B4-BE49-F238E27FC236}">
                <a16:creationId xmlns:a16="http://schemas.microsoft.com/office/drawing/2014/main" xmlns="" id="{4FC1418A-E99B-A017-A833-7BEA391F4F49}"/>
              </a:ext>
            </a:extLst>
          </p:cNvPr>
          <p:cNvSpPr>
            <a:spLocks noGrp="1"/>
          </p:cNvSpPr>
          <p:nvPr>
            <p:ph idx="1"/>
          </p:nvPr>
        </p:nvSpPr>
        <p:spPr>
          <a:xfrm>
            <a:off x="5126418" y="552091"/>
            <a:ext cx="6224335" cy="5431536"/>
          </a:xfrm>
        </p:spPr>
        <p:txBody>
          <a:bodyPr anchor="ctr">
            <a:normAutofit lnSpcReduction="10000"/>
          </a:bodyPr>
          <a:lstStyle/>
          <a:p>
            <a:r>
              <a:rPr lang="ru-RU" sz="2200">
                <a:ea typeface="+mn-lt"/>
                <a:cs typeface="+mn-lt"/>
              </a:rPr>
              <a:t>Спортивные субкультуры — спортивные объединения, с признаками общих интересов по видам спорта, малой групповой единой целью, взаимопониманию именно по видам спорта, но в некоторых случаях из-за ущемления личности со стороны внешних факторов, не нахождения идеалов ценностей.</a:t>
            </a:r>
          </a:p>
          <a:p>
            <a:r>
              <a:rPr lang="ru-RU" sz="2200">
                <a:ea typeface="+mn-lt"/>
                <a:cs typeface="+mn-lt"/>
              </a:rPr>
              <a:t>Подход к спорту как одному из важнейших элементов, определяющих становление культуры социума в самом широком плане, позволяет раскрыть как основные закономерности, так и специфические проявления института спорта.</a:t>
            </a:r>
          </a:p>
          <a:p>
            <a:r>
              <a:rPr lang="ru-RU" sz="2200">
                <a:ea typeface="+mn-lt"/>
                <a:cs typeface="+mn-lt"/>
              </a:rPr>
              <a:t> В частности, сегодня существенно возрастает роль спорта в становлении человека как личности, в формировании образа жизни как социума, так и каждого в отдельности</a:t>
            </a:r>
            <a:endParaRPr lang="ru-RU" sz="2200">
              <a:cs typeface="Calibri" panose="020F0502020204030204"/>
            </a:endParaRPr>
          </a:p>
        </p:txBody>
      </p:sp>
    </p:spTree>
    <p:extLst>
      <p:ext uri="{BB962C8B-B14F-4D97-AF65-F5344CB8AC3E}">
        <p14:creationId xmlns:p14="http://schemas.microsoft.com/office/powerpoint/2010/main" xmlns="" val="4719068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777A147A-9ED8-46B4-8660-1B3C2AA880B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xmlns="" id="{3E78A13E-8D88-DADF-CD27-A005697338BC}"/>
              </a:ext>
            </a:extLst>
          </p:cNvPr>
          <p:cNvSpPr>
            <a:spLocks noGrp="1"/>
          </p:cNvSpPr>
          <p:nvPr>
            <p:ph type="title"/>
          </p:nvPr>
        </p:nvSpPr>
        <p:spPr>
          <a:xfrm>
            <a:off x="582456" y="649282"/>
            <a:ext cx="4147199" cy="5431536"/>
          </a:xfrm>
        </p:spPr>
        <p:txBody>
          <a:bodyPr>
            <a:normAutofit/>
          </a:bodyPr>
          <a:lstStyle/>
          <a:p>
            <a:r>
              <a:rPr lang="ru-RU" sz="5400">
                <a:ea typeface="+mj-lt"/>
                <a:cs typeface="+mj-lt"/>
              </a:rPr>
              <a:t>7) Творческая субкультура</a:t>
            </a:r>
            <a:endParaRPr lang="ru-RU"/>
          </a:p>
        </p:txBody>
      </p:sp>
      <p:sp>
        <p:nvSpPr>
          <p:cNvPr id="10" name="sketch line">
            <a:extLst>
              <a:ext uri="{FF2B5EF4-FFF2-40B4-BE49-F238E27FC236}">
                <a16:creationId xmlns:a16="http://schemas.microsoft.com/office/drawing/2014/main" xmlns="" id="{5D6C15A0-C087-4593-8414-2B4EC1CDC3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Объект 2">
            <a:extLst>
              <a:ext uri="{FF2B5EF4-FFF2-40B4-BE49-F238E27FC236}">
                <a16:creationId xmlns:a16="http://schemas.microsoft.com/office/drawing/2014/main" xmlns="" id="{838A6C3A-B07E-465B-C360-D3E3E9F5E706}"/>
              </a:ext>
            </a:extLst>
          </p:cNvPr>
          <p:cNvSpPr>
            <a:spLocks noGrp="1"/>
          </p:cNvSpPr>
          <p:nvPr>
            <p:ph idx="1"/>
          </p:nvPr>
        </p:nvSpPr>
        <p:spPr>
          <a:xfrm>
            <a:off x="5126418" y="552091"/>
            <a:ext cx="6224335" cy="5431536"/>
          </a:xfrm>
        </p:spPr>
        <p:txBody>
          <a:bodyPr anchor="ctr">
            <a:normAutofit/>
          </a:bodyPr>
          <a:lstStyle/>
          <a:p>
            <a:r>
              <a:rPr lang="ru-RU" sz="2200">
                <a:ea typeface="+mn-lt"/>
                <a:cs typeface="+mn-lt"/>
              </a:rPr>
              <a:t>Под творческой субкультурой понимают неформальные движения, связанные с творческим самовыражением, хобби. </a:t>
            </a:r>
          </a:p>
          <a:p>
            <a:r>
              <a:rPr lang="ru-RU" sz="2200">
                <a:ea typeface="+mn-lt"/>
                <a:cs typeface="+mn-lt"/>
              </a:rPr>
              <a:t>Стремление к самовыражению и самореализации, являющееся одной из фундаментальных основ любого неформального движения уже в самой своей сути указывает на наличие неразрывной связи с творчеством, при этом не редко много более плодотворным по сравнению с узаконенным творчеством официальных деятелей.</a:t>
            </a:r>
            <a:endParaRPr lang="ru-RU" sz="2200">
              <a:cs typeface="Calibri"/>
            </a:endParaRPr>
          </a:p>
        </p:txBody>
      </p:sp>
    </p:spTree>
    <p:extLst>
      <p:ext uri="{BB962C8B-B14F-4D97-AF65-F5344CB8AC3E}">
        <p14:creationId xmlns:p14="http://schemas.microsoft.com/office/powerpoint/2010/main" xmlns="" val="34453133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777A147A-9ED8-46B4-8660-1B3C2AA880B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xmlns="" id="{C9B3E082-D567-42F5-1B39-665E352ED4D3}"/>
              </a:ext>
            </a:extLst>
          </p:cNvPr>
          <p:cNvSpPr>
            <a:spLocks noGrp="1"/>
          </p:cNvSpPr>
          <p:nvPr>
            <p:ph type="title"/>
          </p:nvPr>
        </p:nvSpPr>
        <p:spPr>
          <a:xfrm>
            <a:off x="553701" y="706791"/>
            <a:ext cx="4219086" cy="5431536"/>
          </a:xfrm>
        </p:spPr>
        <p:txBody>
          <a:bodyPr>
            <a:normAutofit/>
          </a:bodyPr>
          <a:lstStyle/>
          <a:p>
            <a:r>
              <a:rPr lang="ru-RU" sz="5400">
                <a:ea typeface="+mj-lt"/>
                <a:cs typeface="+mj-lt"/>
              </a:rPr>
              <a:t>8) Этническая субкультура</a:t>
            </a:r>
            <a:endParaRPr lang="ru-RU"/>
          </a:p>
        </p:txBody>
      </p:sp>
      <p:sp>
        <p:nvSpPr>
          <p:cNvPr id="10" name="sketch line">
            <a:extLst>
              <a:ext uri="{FF2B5EF4-FFF2-40B4-BE49-F238E27FC236}">
                <a16:creationId xmlns:a16="http://schemas.microsoft.com/office/drawing/2014/main" xmlns="" id="{5D6C15A0-C087-4593-8414-2B4EC1CDC3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Объект 2">
            <a:extLst>
              <a:ext uri="{FF2B5EF4-FFF2-40B4-BE49-F238E27FC236}">
                <a16:creationId xmlns:a16="http://schemas.microsoft.com/office/drawing/2014/main" xmlns="" id="{7161D12F-73CA-CC19-208B-CB982047D4B0}"/>
              </a:ext>
            </a:extLst>
          </p:cNvPr>
          <p:cNvSpPr>
            <a:spLocks noGrp="1"/>
          </p:cNvSpPr>
          <p:nvPr>
            <p:ph idx="1"/>
          </p:nvPr>
        </p:nvSpPr>
        <p:spPr>
          <a:xfrm>
            <a:off x="5126418" y="552091"/>
            <a:ext cx="6224335" cy="5431536"/>
          </a:xfrm>
        </p:spPr>
        <p:txBody>
          <a:bodyPr anchor="ctr">
            <a:normAutofit/>
          </a:bodyPr>
          <a:lstStyle/>
          <a:p>
            <a:r>
              <a:rPr lang="ru-RU" sz="2200">
                <a:ea typeface="+mn-lt"/>
                <a:cs typeface="+mn-lt"/>
              </a:rPr>
              <a:t>Этническая субкультура характерна для отдельных групп людей соответствующего этноса, проживающего в данном государстве. </a:t>
            </a:r>
          </a:p>
          <a:p>
            <a:r>
              <a:rPr lang="ru-RU" sz="2200">
                <a:ea typeface="+mn-lt"/>
                <a:cs typeface="+mn-lt"/>
              </a:rPr>
              <a:t>Характерная черта этнической группы — это то, что она сама классифицирует себя как отдельную группу, имеющую собственную культуру, которую она всеми способами стремится сохранить.</a:t>
            </a:r>
          </a:p>
          <a:p>
            <a:r>
              <a:rPr lang="ru-RU" sz="2200">
                <a:ea typeface="+mn-lt"/>
                <a:cs typeface="+mn-lt"/>
              </a:rPr>
              <a:t>Позитивное значение идентификации этнической группы — это сохранение традиций, культуры, в целом укоренившегося глубоко в социальных структурах исторического наследия.</a:t>
            </a:r>
            <a:endParaRPr lang="ru-RU" sz="2200">
              <a:cs typeface="Calibri"/>
            </a:endParaRPr>
          </a:p>
        </p:txBody>
      </p:sp>
    </p:spTree>
    <p:extLst>
      <p:ext uri="{BB962C8B-B14F-4D97-AF65-F5344CB8AC3E}">
        <p14:creationId xmlns:p14="http://schemas.microsoft.com/office/powerpoint/2010/main" xmlns="" val="14249293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777A147A-9ED8-46B4-8660-1B3C2AA880B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xmlns="" id="{96B3EA6E-CC5A-E0FC-9478-EEB912D04732}"/>
              </a:ext>
            </a:extLst>
          </p:cNvPr>
          <p:cNvSpPr>
            <a:spLocks noGrp="1"/>
          </p:cNvSpPr>
          <p:nvPr>
            <p:ph type="title"/>
          </p:nvPr>
        </p:nvSpPr>
        <p:spPr>
          <a:xfrm>
            <a:off x="453059" y="548640"/>
            <a:ext cx="4434746" cy="5431536"/>
          </a:xfrm>
        </p:spPr>
        <p:txBody>
          <a:bodyPr>
            <a:normAutofit/>
          </a:bodyPr>
          <a:lstStyle/>
          <a:p>
            <a:r>
              <a:rPr lang="ru-RU" sz="4800" dirty="0">
                <a:ea typeface="+mj-lt"/>
                <a:cs typeface="+mj-lt"/>
              </a:rPr>
              <a:t>5. СУБКУЛЬТУРЫ В РОССИИ</a:t>
            </a:r>
            <a:r>
              <a:rPr lang="ru-RU" sz="5400">
                <a:ea typeface="+mj-lt"/>
                <a:cs typeface="+mj-lt"/>
              </a:rPr>
              <a:t> </a:t>
            </a:r>
            <a:endParaRPr lang="ru-RU"/>
          </a:p>
        </p:txBody>
      </p:sp>
      <p:sp>
        <p:nvSpPr>
          <p:cNvPr id="10" name="sketch line">
            <a:extLst>
              <a:ext uri="{FF2B5EF4-FFF2-40B4-BE49-F238E27FC236}">
                <a16:creationId xmlns:a16="http://schemas.microsoft.com/office/drawing/2014/main" xmlns="" id="{5D6C15A0-C087-4593-8414-2B4EC1CDC3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Объект 2">
            <a:extLst>
              <a:ext uri="{FF2B5EF4-FFF2-40B4-BE49-F238E27FC236}">
                <a16:creationId xmlns:a16="http://schemas.microsoft.com/office/drawing/2014/main" xmlns="" id="{EF70DF8E-D614-68FB-4911-CA8F74B85B4B}"/>
              </a:ext>
            </a:extLst>
          </p:cNvPr>
          <p:cNvSpPr>
            <a:spLocks noGrp="1"/>
          </p:cNvSpPr>
          <p:nvPr>
            <p:ph idx="1"/>
          </p:nvPr>
        </p:nvSpPr>
        <p:spPr>
          <a:xfrm>
            <a:off x="5126418" y="552091"/>
            <a:ext cx="6224335" cy="5431536"/>
          </a:xfrm>
        </p:spPr>
        <p:txBody>
          <a:bodyPr anchor="ctr">
            <a:normAutofit fontScale="85000" lnSpcReduction="20000"/>
          </a:bodyPr>
          <a:lstStyle/>
          <a:p>
            <a:r>
              <a:rPr lang="ru-RU" sz="2200">
                <a:ea typeface="+mn-lt"/>
                <a:cs typeface="+mn-lt"/>
              </a:rPr>
              <a:t>Для современной России актуальными являются общества байкеров, субкультура интернет-сообществ, гопники, рэперы, ролевики, панки, металлисты, футбольные фанаты, готы, скинхеды, хиппи и другие.</a:t>
            </a:r>
          </a:p>
          <a:p>
            <a:r>
              <a:rPr lang="ru-RU" sz="2200">
                <a:ea typeface="+mn-lt"/>
                <a:cs typeface="+mn-lt"/>
              </a:rPr>
              <a:t> В СССР, распространены были 4 неформальные субкультуры: </a:t>
            </a:r>
          </a:p>
          <a:p>
            <a:r>
              <a:rPr lang="ru-RU" sz="2200">
                <a:ea typeface="+mn-lt"/>
                <a:cs typeface="+mn-lt"/>
              </a:rPr>
              <a:t> стиляги </a:t>
            </a:r>
          </a:p>
          <a:p>
            <a:r>
              <a:rPr lang="ru-RU" sz="2200">
                <a:ea typeface="+mn-lt"/>
                <a:cs typeface="+mn-lt"/>
              </a:rPr>
              <a:t> хиппи </a:t>
            </a:r>
          </a:p>
          <a:p>
            <a:r>
              <a:rPr lang="ru-RU" sz="2200">
                <a:ea typeface="+mn-lt"/>
                <a:cs typeface="+mn-lt"/>
              </a:rPr>
              <a:t> панки </a:t>
            </a:r>
          </a:p>
          <a:p>
            <a:r>
              <a:rPr lang="ru-RU" sz="2200">
                <a:ea typeface="+mn-lt"/>
                <a:cs typeface="+mn-lt"/>
              </a:rPr>
              <a:t> Люберы</a:t>
            </a:r>
          </a:p>
          <a:p>
            <a:r>
              <a:rPr lang="ru-RU" sz="2200">
                <a:ea typeface="+mn-lt"/>
                <a:cs typeface="+mn-lt"/>
              </a:rPr>
              <a:t>Лишь после Великой Отечественной некоторые нотки западноевропейской культуры попали на просторы нашей страны, но были быстро вытеснены необходимостью восстанавливать народное хозяйство, разрушенное войной, особо сильно пропагандой, характерным для первых послевоенных лет голодом, и, до кучи, – органами внутренних дел, которые всех «косивших» под западный образ жизни серьезно обрабатывали, проводя весьма убедительные профилактические беседы.</a:t>
            </a:r>
            <a:endParaRPr lang="ru-RU" sz="2200">
              <a:cs typeface="Calibri"/>
            </a:endParaRPr>
          </a:p>
        </p:txBody>
      </p:sp>
    </p:spTree>
    <p:extLst>
      <p:ext uri="{BB962C8B-B14F-4D97-AF65-F5344CB8AC3E}">
        <p14:creationId xmlns:p14="http://schemas.microsoft.com/office/powerpoint/2010/main" xmlns="" val="34047853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777A147A-9ED8-46B4-8660-1B3C2AA880B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xmlns="" id="{643A6FCB-D119-87B9-2640-4F64E4275077}"/>
              </a:ext>
            </a:extLst>
          </p:cNvPr>
          <p:cNvSpPr>
            <a:spLocks noGrp="1"/>
          </p:cNvSpPr>
          <p:nvPr>
            <p:ph type="title"/>
          </p:nvPr>
        </p:nvSpPr>
        <p:spPr>
          <a:xfrm>
            <a:off x="841248" y="548640"/>
            <a:ext cx="3600860" cy="5431536"/>
          </a:xfrm>
        </p:spPr>
        <p:txBody>
          <a:bodyPr>
            <a:normAutofit/>
          </a:bodyPr>
          <a:lstStyle/>
          <a:p>
            <a:r>
              <a:rPr lang="ru-RU" sz="5400">
                <a:latin typeface="Calibri"/>
                <a:cs typeface="Calibri"/>
              </a:rPr>
              <a:t>Стиляги</a:t>
            </a:r>
            <a:endParaRPr lang="ru-RU" sz="5400"/>
          </a:p>
        </p:txBody>
      </p:sp>
      <p:sp>
        <p:nvSpPr>
          <p:cNvPr id="10" name="sketch line">
            <a:extLst>
              <a:ext uri="{FF2B5EF4-FFF2-40B4-BE49-F238E27FC236}">
                <a16:creationId xmlns:a16="http://schemas.microsoft.com/office/drawing/2014/main" xmlns="" id="{5D6C15A0-C087-4593-8414-2B4EC1CDC3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Объект 2">
            <a:extLst>
              <a:ext uri="{FF2B5EF4-FFF2-40B4-BE49-F238E27FC236}">
                <a16:creationId xmlns:a16="http://schemas.microsoft.com/office/drawing/2014/main" xmlns="" id="{7B3664A1-45CF-A6D0-581A-6618BE07C089}"/>
              </a:ext>
            </a:extLst>
          </p:cNvPr>
          <p:cNvSpPr>
            <a:spLocks noGrp="1"/>
          </p:cNvSpPr>
          <p:nvPr>
            <p:ph idx="1"/>
          </p:nvPr>
        </p:nvSpPr>
        <p:spPr>
          <a:xfrm>
            <a:off x="5126418" y="552091"/>
            <a:ext cx="6224335" cy="5431536"/>
          </a:xfrm>
        </p:spPr>
        <p:txBody>
          <a:bodyPr anchor="ctr">
            <a:normAutofit/>
          </a:bodyPr>
          <a:lstStyle/>
          <a:p>
            <a:r>
              <a:rPr lang="ru-RU" sz="2200">
                <a:ea typeface="+mn-lt"/>
                <a:cs typeface="+mn-lt"/>
              </a:rPr>
              <a:t>Самая первая советская субкультура. Данное движение зародилось в конце 40-х годов 20 века. В качестве эталона стиляги имели преимущественно Американский образ жизни. Термин «стиляги» для обозначения советских подражателей </a:t>
            </a:r>
            <a:r>
              <a:rPr lang="ru-RU" sz="2200" err="1">
                <a:ea typeface="+mn-lt"/>
                <a:cs typeface="+mn-lt"/>
              </a:rPr>
              <a:t>тедди</a:t>
            </a:r>
            <a:r>
              <a:rPr lang="ru-RU" sz="2200">
                <a:ea typeface="+mn-lt"/>
                <a:cs typeface="+mn-lt"/>
              </a:rPr>
              <a:t>-боям ввёл сатирический журнал «Крокодил»; одно из направлений, которое одевалось только в американские марки одежды, называло себя «штат», «штатники».</a:t>
            </a:r>
            <a:endParaRPr lang="ru-RU" sz="2200"/>
          </a:p>
        </p:txBody>
      </p:sp>
    </p:spTree>
    <p:extLst>
      <p:ext uri="{BB962C8B-B14F-4D97-AF65-F5344CB8AC3E}">
        <p14:creationId xmlns:p14="http://schemas.microsoft.com/office/powerpoint/2010/main" xmlns="" val="23622461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777A147A-9ED8-46B4-8660-1B3C2AA880B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xmlns="" id="{5F5B3E31-3946-46C2-9D4F-A9D6E362E1D9}"/>
              </a:ext>
            </a:extLst>
          </p:cNvPr>
          <p:cNvSpPr>
            <a:spLocks noGrp="1"/>
          </p:cNvSpPr>
          <p:nvPr>
            <p:ph type="title"/>
          </p:nvPr>
        </p:nvSpPr>
        <p:spPr>
          <a:xfrm>
            <a:off x="841248" y="548640"/>
            <a:ext cx="3600860" cy="5431536"/>
          </a:xfrm>
        </p:spPr>
        <p:txBody>
          <a:bodyPr>
            <a:normAutofit/>
          </a:bodyPr>
          <a:lstStyle/>
          <a:p>
            <a:r>
              <a:rPr lang="ru-RU" sz="5400">
                <a:ea typeface="+mj-lt"/>
                <a:cs typeface="+mj-lt"/>
              </a:rPr>
              <a:t>Хиппи</a:t>
            </a:r>
            <a:endParaRPr lang="ru-RU"/>
          </a:p>
        </p:txBody>
      </p:sp>
      <p:sp>
        <p:nvSpPr>
          <p:cNvPr id="10" name="sketch line">
            <a:extLst>
              <a:ext uri="{FF2B5EF4-FFF2-40B4-BE49-F238E27FC236}">
                <a16:creationId xmlns:a16="http://schemas.microsoft.com/office/drawing/2014/main" xmlns="" id="{5D6C15A0-C087-4593-8414-2B4EC1CDC3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Объект 2">
            <a:extLst>
              <a:ext uri="{FF2B5EF4-FFF2-40B4-BE49-F238E27FC236}">
                <a16:creationId xmlns:a16="http://schemas.microsoft.com/office/drawing/2014/main" xmlns="" id="{BE876DA5-C302-FFA6-1D8F-A046040F43AE}"/>
              </a:ext>
            </a:extLst>
          </p:cNvPr>
          <p:cNvSpPr>
            <a:spLocks noGrp="1"/>
          </p:cNvSpPr>
          <p:nvPr>
            <p:ph idx="1"/>
          </p:nvPr>
        </p:nvSpPr>
        <p:spPr>
          <a:xfrm>
            <a:off x="5126418" y="552091"/>
            <a:ext cx="6224335" cy="5431536"/>
          </a:xfrm>
        </p:spPr>
        <p:txBody>
          <a:bodyPr anchor="ctr">
            <a:normAutofit lnSpcReduction="10000"/>
          </a:bodyPr>
          <a:lstStyle/>
          <a:p>
            <a:r>
              <a:rPr lang="ru-RU" sz="2200">
                <a:ea typeface="+mn-lt"/>
                <a:cs typeface="+mn-lt"/>
              </a:rPr>
              <a:t>Считается, что происходит оно от английского слова </a:t>
            </a:r>
            <a:r>
              <a:rPr lang="ru-RU" sz="2200" err="1">
                <a:ea typeface="+mn-lt"/>
                <a:cs typeface="+mn-lt"/>
              </a:rPr>
              <a:t>happy</a:t>
            </a:r>
            <a:r>
              <a:rPr lang="ru-RU" sz="2200">
                <a:ea typeface="+mn-lt"/>
                <a:cs typeface="+mn-lt"/>
              </a:rPr>
              <a:t>, то есть «счастливый». Эта субкультура корни которой берут начало не из СССР. </a:t>
            </a:r>
          </a:p>
          <a:p>
            <a:r>
              <a:rPr lang="ru-RU" sz="2200">
                <a:ea typeface="+mn-lt"/>
                <a:cs typeface="+mn-lt"/>
              </a:rPr>
              <a:t>Первые западные субкультуры проникли в Советский Союз в ходе Международного Фестиваля Молодежи 1957 года.</a:t>
            </a:r>
          </a:p>
          <a:p>
            <a:r>
              <a:rPr lang="ru-RU" sz="2200">
                <a:ea typeface="+mn-lt"/>
                <a:cs typeface="+mn-lt"/>
              </a:rPr>
              <a:t>Хиппи – убежденные пацифисты, исключающие все виды насилия. Они отказываются от войн, исповедуют принцип непротивления злу насилием. </a:t>
            </a:r>
          </a:p>
          <a:p>
            <a:r>
              <a:rPr lang="ru-RU" sz="2200">
                <a:ea typeface="+mn-lt"/>
                <a:cs typeface="+mn-lt"/>
              </a:rPr>
              <a:t>Идеологию перенять наша молодежь так и не смогла, зато начала подражать западным хиппи внешне: </a:t>
            </a:r>
          </a:p>
          <a:p>
            <a:r>
              <a:rPr lang="ru-RU" sz="2200">
                <a:ea typeface="+mn-lt"/>
                <a:cs typeface="+mn-lt"/>
              </a:rPr>
              <a:t> длинные волосы </a:t>
            </a:r>
            <a:endParaRPr lang="ru-RU">
              <a:ea typeface="+mn-lt"/>
              <a:cs typeface="+mn-lt"/>
            </a:endParaRPr>
          </a:p>
          <a:p>
            <a:r>
              <a:rPr lang="ru-RU" sz="2200">
                <a:ea typeface="+mn-lt"/>
                <a:cs typeface="+mn-lt"/>
              </a:rPr>
              <a:t> драная одежда </a:t>
            </a:r>
            <a:endParaRPr lang="ru-RU">
              <a:ea typeface="+mn-lt"/>
              <a:cs typeface="+mn-lt"/>
            </a:endParaRPr>
          </a:p>
          <a:p>
            <a:r>
              <a:rPr lang="ru-RU" sz="2200">
                <a:ea typeface="+mn-lt"/>
                <a:cs typeface="+mn-lt"/>
              </a:rPr>
              <a:t> очки с линзами необычных цветов</a:t>
            </a:r>
            <a:endParaRPr lang="ru-RU">
              <a:cs typeface="Calibri"/>
            </a:endParaRPr>
          </a:p>
        </p:txBody>
      </p:sp>
    </p:spTree>
    <p:extLst>
      <p:ext uri="{BB962C8B-B14F-4D97-AF65-F5344CB8AC3E}">
        <p14:creationId xmlns:p14="http://schemas.microsoft.com/office/powerpoint/2010/main" xmlns="" val="3822201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777A147A-9ED8-46B4-8660-1B3C2AA880B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xmlns="" id="{62AB3307-41AA-47F4-C49A-F4BA74A42726}"/>
              </a:ext>
            </a:extLst>
          </p:cNvPr>
          <p:cNvSpPr>
            <a:spLocks noGrp="1"/>
          </p:cNvSpPr>
          <p:nvPr>
            <p:ph type="title"/>
          </p:nvPr>
        </p:nvSpPr>
        <p:spPr>
          <a:xfrm>
            <a:off x="841248" y="548640"/>
            <a:ext cx="3600860" cy="5431536"/>
          </a:xfrm>
        </p:spPr>
        <p:txBody>
          <a:bodyPr>
            <a:normAutofit/>
          </a:bodyPr>
          <a:lstStyle/>
          <a:p>
            <a:r>
              <a:rPr lang="ru-RU" sz="5400">
                <a:ea typeface="+mj-lt"/>
                <a:cs typeface="+mj-lt"/>
              </a:rPr>
              <a:t>Панки</a:t>
            </a:r>
            <a:endParaRPr lang="ru-RU"/>
          </a:p>
        </p:txBody>
      </p:sp>
      <p:sp>
        <p:nvSpPr>
          <p:cNvPr id="10" name="sketch line">
            <a:extLst>
              <a:ext uri="{FF2B5EF4-FFF2-40B4-BE49-F238E27FC236}">
                <a16:creationId xmlns:a16="http://schemas.microsoft.com/office/drawing/2014/main" xmlns="" id="{5D6C15A0-C087-4593-8414-2B4EC1CDC3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Объект 2">
            <a:extLst>
              <a:ext uri="{FF2B5EF4-FFF2-40B4-BE49-F238E27FC236}">
                <a16:creationId xmlns:a16="http://schemas.microsoft.com/office/drawing/2014/main" xmlns="" id="{CE21C994-0E82-F327-A396-619EC3C07265}"/>
              </a:ext>
            </a:extLst>
          </p:cNvPr>
          <p:cNvSpPr>
            <a:spLocks noGrp="1"/>
          </p:cNvSpPr>
          <p:nvPr>
            <p:ph idx="1"/>
          </p:nvPr>
        </p:nvSpPr>
        <p:spPr>
          <a:xfrm>
            <a:off x="5126418" y="552091"/>
            <a:ext cx="6224335" cy="5431536"/>
          </a:xfrm>
        </p:spPr>
        <p:txBody>
          <a:bodyPr anchor="ctr">
            <a:normAutofit/>
          </a:bodyPr>
          <a:lstStyle/>
          <a:p>
            <a:r>
              <a:rPr lang="ru-RU" sz="2200">
                <a:ea typeface="+mn-lt"/>
                <a:cs typeface="+mn-lt"/>
              </a:rPr>
              <a:t>Впервые появились тоже не в СССР - субкультура, возникшая в середине 1970-х годов в США и в Великобритании, характерной особенностью которой является любовь к быстрой и энергичной рок-музыке (панк-року) и свободе, протест против консерватизма, авторитаризма, национализма и радикального капитализма, а также приверженность идеалам антирасизма и антифашизма.</a:t>
            </a:r>
          </a:p>
          <a:p>
            <a:r>
              <a:rPr lang="ru-RU" sz="2200">
                <a:ea typeface="+mn-lt"/>
                <a:cs typeface="+mn-lt"/>
              </a:rPr>
              <a:t>Опять же, советская молодежь переняла только стиль одежды: модным стало украшать себя лезвиями, которые вешали на цепочку, ношение кожаных курток, украшенных заклепками, напульсников с шипами. Волосы отечественные панки стригли особенным образом – выбривались виски и полоски над ушами.</a:t>
            </a:r>
            <a:endParaRPr lang="ru-RU" sz="2200">
              <a:cs typeface="Calibri"/>
            </a:endParaRPr>
          </a:p>
        </p:txBody>
      </p:sp>
    </p:spTree>
    <p:extLst>
      <p:ext uri="{BB962C8B-B14F-4D97-AF65-F5344CB8AC3E}">
        <p14:creationId xmlns:p14="http://schemas.microsoft.com/office/powerpoint/2010/main" xmlns="" val="42057996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xmlns="" id="{777A147A-9ED8-46B4-8660-1B3C2AA880B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xmlns="" id="{A58011E3-81AF-7153-A648-0BDA13938275}"/>
              </a:ext>
            </a:extLst>
          </p:cNvPr>
          <p:cNvSpPr>
            <a:spLocks noGrp="1"/>
          </p:cNvSpPr>
          <p:nvPr>
            <p:ph type="title"/>
          </p:nvPr>
        </p:nvSpPr>
        <p:spPr>
          <a:xfrm>
            <a:off x="841248" y="548640"/>
            <a:ext cx="3600860" cy="5431536"/>
          </a:xfrm>
        </p:spPr>
        <p:txBody>
          <a:bodyPr>
            <a:normAutofit/>
          </a:bodyPr>
          <a:lstStyle/>
          <a:p>
            <a:r>
              <a:rPr lang="ru-RU" sz="4800" dirty="0">
                <a:latin typeface="Calibri"/>
                <a:cs typeface="Calibri"/>
              </a:rPr>
              <a:t>ВВЕДЕНИЕ</a:t>
            </a:r>
            <a:endParaRPr lang="ru-RU" sz="4800" dirty="0"/>
          </a:p>
        </p:txBody>
      </p:sp>
      <p:sp>
        <p:nvSpPr>
          <p:cNvPr id="18" name="sketch line">
            <a:extLst>
              <a:ext uri="{FF2B5EF4-FFF2-40B4-BE49-F238E27FC236}">
                <a16:creationId xmlns:a16="http://schemas.microsoft.com/office/drawing/2014/main" xmlns="" id="{5D6C15A0-C087-4593-8414-2B4EC1CDC3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Объект 2">
            <a:extLst>
              <a:ext uri="{FF2B5EF4-FFF2-40B4-BE49-F238E27FC236}">
                <a16:creationId xmlns:a16="http://schemas.microsoft.com/office/drawing/2014/main" xmlns="" id="{B0A9FF88-EB93-E5EE-C70C-63EFB87DB2DA}"/>
              </a:ext>
            </a:extLst>
          </p:cNvPr>
          <p:cNvSpPr>
            <a:spLocks noGrp="1"/>
          </p:cNvSpPr>
          <p:nvPr>
            <p:ph idx="1"/>
          </p:nvPr>
        </p:nvSpPr>
        <p:spPr>
          <a:xfrm>
            <a:off x="5126418" y="552091"/>
            <a:ext cx="6224335" cy="5431536"/>
          </a:xfrm>
        </p:spPr>
        <p:txBody>
          <a:bodyPr vert="horz" lIns="91440" tIns="45720" rIns="91440" bIns="45720" rtlCol="0" anchor="ctr">
            <a:normAutofit/>
          </a:bodyPr>
          <a:lstStyle/>
          <a:p>
            <a:r>
              <a:rPr lang="ru-RU" sz="2200">
                <a:ea typeface="+mn-lt"/>
                <a:cs typeface="+mn-lt"/>
              </a:rPr>
              <a:t> 1. ЧТО ТАКОЕ СУБКУЛЬТУРА (ПОНЯТИЕ) </a:t>
            </a:r>
          </a:p>
          <a:p>
            <a:r>
              <a:rPr lang="ru-RU" sz="2200">
                <a:ea typeface="+mn-lt"/>
                <a:cs typeface="+mn-lt"/>
              </a:rPr>
              <a:t>2. РОЛЬ СУБКУЛЬТУРЫ В ОБЩЕСТВЕ </a:t>
            </a:r>
          </a:p>
          <a:p>
            <a:r>
              <a:rPr lang="ru-RU" sz="2200">
                <a:ea typeface="+mn-lt"/>
                <a:cs typeface="+mn-lt"/>
              </a:rPr>
              <a:t>3. ВЛИЯНИЕ СУБКУЛЬТУРЫ НА ОБЩЕСТВО </a:t>
            </a:r>
          </a:p>
          <a:p>
            <a:r>
              <a:rPr lang="ru-RU" sz="2200">
                <a:ea typeface="+mn-lt"/>
                <a:cs typeface="+mn-lt"/>
              </a:rPr>
              <a:t>4. ТИПОЛОГИЯ СУБКУЛЬТУР </a:t>
            </a:r>
          </a:p>
          <a:p>
            <a:r>
              <a:rPr lang="ru-RU" sz="2200">
                <a:ea typeface="+mn-lt"/>
                <a:cs typeface="+mn-lt"/>
              </a:rPr>
              <a:t>5. СУБКУЛЬТУРЫ В РОССИИ </a:t>
            </a:r>
          </a:p>
          <a:p>
            <a:r>
              <a:rPr lang="ru-RU" sz="2200">
                <a:ea typeface="+mn-lt"/>
                <a:cs typeface="+mn-lt"/>
              </a:rPr>
              <a:t>6. ЗАКЛЮЧЕНИЕ</a:t>
            </a:r>
            <a:endParaRPr lang="ru-RU" sz="2200">
              <a:cs typeface="Calibri"/>
            </a:endParaRPr>
          </a:p>
        </p:txBody>
      </p:sp>
    </p:spTree>
    <p:extLst>
      <p:ext uri="{BB962C8B-B14F-4D97-AF65-F5344CB8AC3E}">
        <p14:creationId xmlns:p14="http://schemas.microsoft.com/office/powerpoint/2010/main" xmlns="" val="13275429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777A147A-9ED8-46B4-8660-1B3C2AA880B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xmlns="" id="{47D7815A-44F8-7D66-8BAF-71D6532B48D3}"/>
              </a:ext>
            </a:extLst>
          </p:cNvPr>
          <p:cNvSpPr>
            <a:spLocks noGrp="1"/>
          </p:cNvSpPr>
          <p:nvPr>
            <p:ph type="title"/>
          </p:nvPr>
        </p:nvSpPr>
        <p:spPr>
          <a:xfrm>
            <a:off x="841248" y="548640"/>
            <a:ext cx="3600860" cy="5431536"/>
          </a:xfrm>
        </p:spPr>
        <p:txBody>
          <a:bodyPr>
            <a:normAutofit/>
          </a:bodyPr>
          <a:lstStyle/>
          <a:p>
            <a:r>
              <a:rPr lang="ru-RU" sz="5400">
                <a:ea typeface="+mj-lt"/>
                <a:cs typeface="+mj-lt"/>
              </a:rPr>
              <a:t>Люберы</a:t>
            </a:r>
            <a:endParaRPr lang="ru-RU"/>
          </a:p>
        </p:txBody>
      </p:sp>
      <p:sp>
        <p:nvSpPr>
          <p:cNvPr id="10" name="sketch line">
            <a:extLst>
              <a:ext uri="{FF2B5EF4-FFF2-40B4-BE49-F238E27FC236}">
                <a16:creationId xmlns:a16="http://schemas.microsoft.com/office/drawing/2014/main" xmlns="" id="{5D6C15A0-C087-4593-8414-2B4EC1CDC3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Объект 2">
            <a:extLst>
              <a:ext uri="{FF2B5EF4-FFF2-40B4-BE49-F238E27FC236}">
                <a16:creationId xmlns:a16="http://schemas.microsoft.com/office/drawing/2014/main" xmlns="" id="{0060A214-F955-F26E-A6FB-6997807E46C9}"/>
              </a:ext>
            </a:extLst>
          </p:cNvPr>
          <p:cNvSpPr>
            <a:spLocks noGrp="1"/>
          </p:cNvSpPr>
          <p:nvPr>
            <p:ph idx="1"/>
          </p:nvPr>
        </p:nvSpPr>
        <p:spPr>
          <a:xfrm>
            <a:off x="5126418" y="552091"/>
            <a:ext cx="6224335" cy="5431536"/>
          </a:xfrm>
        </p:spPr>
        <p:txBody>
          <a:bodyPr anchor="ctr">
            <a:normAutofit/>
          </a:bodyPr>
          <a:lstStyle/>
          <a:p>
            <a:r>
              <a:rPr lang="ru-RU" sz="2200">
                <a:ea typeface="+mn-lt"/>
                <a:cs typeface="+mn-lt"/>
              </a:rPr>
              <a:t>Субкультура, возникшая в СССР. Название произошло от города Люберцы в Московской области, где зародилось движение. Люберы занимались культуризмом в подвалах-качалках, рукопашным боем, боксом, плаванием, бегом, прыжками и прочим. Активно пропагандировали здоровый образ жизни. Враждовали с «неформалами»: хиппи, панками, металлистами.</a:t>
            </a:r>
          </a:p>
          <a:p>
            <a:r>
              <a:rPr lang="ru-RU" sz="2200">
                <a:ea typeface="+mn-lt"/>
                <a:cs typeface="+mn-lt"/>
              </a:rPr>
              <a:t>Движение получило известность в середине 1980-х годов и приобрело широкую популярность среди некоторой части молодёжи СССР после появления в 1987 году статей во всесоюзных СМИ: «Контора люберов» в журнале ЦК КПСС «Огонёк».</a:t>
            </a:r>
          </a:p>
        </p:txBody>
      </p:sp>
    </p:spTree>
    <p:extLst>
      <p:ext uri="{BB962C8B-B14F-4D97-AF65-F5344CB8AC3E}">
        <p14:creationId xmlns:p14="http://schemas.microsoft.com/office/powerpoint/2010/main" xmlns="" val="40265648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777A147A-9ED8-46B4-8660-1B3C2AA880B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xmlns="" id="{19F1F673-A0D6-5751-C570-A3C3F920D934}"/>
              </a:ext>
            </a:extLst>
          </p:cNvPr>
          <p:cNvSpPr>
            <a:spLocks noGrp="1"/>
          </p:cNvSpPr>
          <p:nvPr>
            <p:ph type="title"/>
          </p:nvPr>
        </p:nvSpPr>
        <p:spPr>
          <a:xfrm>
            <a:off x="582456" y="634904"/>
            <a:ext cx="4204709" cy="5431536"/>
          </a:xfrm>
        </p:spPr>
        <p:txBody>
          <a:bodyPr>
            <a:normAutofit/>
          </a:bodyPr>
          <a:lstStyle/>
          <a:p>
            <a:r>
              <a:rPr lang="ru-RU" dirty="0">
                <a:ea typeface="+mj-lt"/>
                <a:cs typeface="+mj-lt"/>
              </a:rPr>
              <a:t>6. ЗАКЛЮЧЕНИЕ</a:t>
            </a:r>
            <a:r>
              <a:rPr lang="ru-RU" sz="5400">
                <a:ea typeface="+mj-lt"/>
                <a:cs typeface="+mj-lt"/>
              </a:rPr>
              <a:t> </a:t>
            </a:r>
            <a:endParaRPr lang="ru-RU"/>
          </a:p>
        </p:txBody>
      </p:sp>
      <p:sp>
        <p:nvSpPr>
          <p:cNvPr id="10" name="sketch line">
            <a:extLst>
              <a:ext uri="{FF2B5EF4-FFF2-40B4-BE49-F238E27FC236}">
                <a16:creationId xmlns:a16="http://schemas.microsoft.com/office/drawing/2014/main" xmlns="" id="{5D6C15A0-C087-4593-8414-2B4EC1CDC3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Объект 2">
            <a:extLst>
              <a:ext uri="{FF2B5EF4-FFF2-40B4-BE49-F238E27FC236}">
                <a16:creationId xmlns:a16="http://schemas.microsoft.com/office/drawing/2014/main" xmlns="" id="{FECA80DB-6DCC-D8E5-9075-3EE565606694}"/>
              </a:ext>
            </a:extLst>
          </p:cNvPr>
          <p:cNvSpPr>
            <a:spLocks noGrp="1"/>
          </p:cNvSpPr>
          <p:nvPr>
            <p:ph idx="1"/>
          </p:nvPr>
        </p:nvSpPr>
        <p:spPr>
          <a:xfrm>
            <a:off x="5126418" y="552091"/>
            <a:ext cx="6224335" cy="5431536"/>
          </a:xfrm>
        </p:spPr>
        <p:txBody>
          <a:bodyPr anchor="ctr">
            <a:normAutofit/>
          </a:bodyPr>
          <a:lstStyle/>
          <a:p>
            <a:r>
              <a:rPr lang="ru-RU" sz="2200">
                <a:ea typeface="+mn-lt"/>
                <a:cs typeface="+mn-lt"/>
              </a:rPr>
              <a:t>Я, создавая этот проект, узнала множество интересных фактов о нескольких субкультурах, оценила их мировоззрение, разделив некоторые моменты, понять что-то о субкультурах стало легче. Могу с уверенностью сказать, что каждая субкультура имеет право на существование и любой подросток имеет право на самовыражение, вступая в неформальные сообщества</a:t>
            </a:r>
            <a:endParaRPr lang="ru-RU" sz="2200"/>
          </a:p>
        </p:txBody>
      </p:sp>
    </p:spTree>
    <p:extLst>
      <p:ext uri="{BB962C8B-B14F-4D97-AF65-F5344CB8AC3E}">
        <p14:creationId xmlns:p14="http://schemas.microsoft.com/office/powerpoint/2010/main" xmlns="" val="38670697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777A147A-9ED8-46B4-8660-1B3C2AA880B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xmlns="" id="{5324860A-C038-F230-6B31-6DE90FB79281}"/>
              </a:ext>
            </a:extLst>
          </p:cNvPr>
          <p:cNvSpPr>
            <a:spLocks noGrp="1"/>
          </p:cNvSpPr>
          <p:nvPr>
            <p:ph type="title"/>
          </p:nvPr>
        </p:nvSpPr>
        <p:spPr>
          <a:xfrm>
            <a:off x="841248" y="548640"/>
            <a:ext cx="3600860" cy="5431536"/>
          </a:xfrm>
        </p:spPr>
        <p:txBody>
          <a:bodyPr>
            <a:normAutofit/>
          </a:bodyPr>
          <a:lstStyle/>
          <a:p>
            <a:r>
              <a:rPr lang="ru-RU" sz="4000" dirty="0">
                <a:latin typeface="Calibri"/>
                <a:cs typeface="Calibri"/>
              </a:rPr>
              <a:t>1.ЧТО ТАКОЕ СУБКУЛЬТУРА</a:t>
            </a:r>
            <a:endParaRPr lang="ru-RU" sz="4000" dirty="0"/>
          </a:p>
        </p:txBody>
      </p:sp>
      <p:sp>
        <p:nvSpPr>
          <p:cNvPr id="10" name="sketch line">
            <a:extLst>
              <a:ext uri="{FF2B5EF4-FFF2-40B4-BE49-F238E27FC236}">
                <a16:creationId xmlns:a16="http://schemas.microsoft.com/office/drawing/2014/main" xmlns="" id="{5D6C15A0-C087-4593-8414-2B4EC1CDC3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Объект 2">
            <a:extLst>
              <a:ext uri="{FF2B5EF4-FFF2-40B4-BE49-F238E27FC236}">
                <a16:creationId xmlns:a16="http://schemas.microsoft.com/office/drawing/2014/main" xmlns="" id="{06C2FCE8-D4D5-E609-5A31-B38F5679CBB3}"/>
              </a:ext>
            </a:extLst>
          </p:cNvPr>
          <p:cNvSpPr>
            <a:spLocks noGrp="1"/>
          </p:cNvSpPr>
          <p:nvPr>
            <p:ph idx="1"/>
          </p:nvPr>
        </p:nvSpPr>
        <p:spPr>
          <a:xfrm>
            <a:off x="5126418" y="552091"/>
            <a:ext cx="6224335" cy="5431536"/>
          </a:xfrm>
        </p:spPr>
        <p:txBody>
          <a:bodyPr vert="horz" lIns="91440" tIns="45720" rIns="91440" bIns="45720" rtlCol="0" anchor="ctr">
            <a:normAutofit/>
          </a:bodyPr>
          <a:lstStyle/>
          <a:p>
            <a:r>
              <a:rPr lang="ru-RU" sz="2200">
                <a:ea typeface="+mn-lt"/>
                <a:cs typeface="+mn-lt"/>
              </a:rPr>
              <a:t> Субкультура - это группа людей внутри культуры, которая отличается от родительской культуры, к которой она принадлежит, часто сохраняя некоторые из своих основополагающих принципов. Субкультуры вырабатывают свои собственные нормы и ценности в отношении культурных и политических вопросов.</a:t>
            </a:r>
          </a:p>
        </p:txBody>
      </p:sp>
    </p:spTree>
    <p:extLst>
      <p:ext uri="{BB962C8B-B14F-4D97-AF65-F5344CB8AC3E}">
        <p14:creationId xmlns:p14="http://schemas.microsoft.com/office/powerpoint/2010/main" xmlns="" val="20482361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777A147A-9ED8-46B4-8660-1B3C2AA880B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xmlns="" id="{7489E626-DFA5-D2B0-9FCC-D3445CCA0688}"/>
              </a:ext>
            </a:extLst>
          </p:cNvPr>
          <p:cNvSpPr>
            <a:spLocks noGrp="1"/>
          </p:cNvSpPr>
          <p:nvPr>
            <p:ph type="title"/>
          </p:nvPr>
        </p:nvSpPr>
        <p:spPr>
          <a:xfrm>
            <a:off x="841248" y="548640"/>
            <a:ext cx="3600860" cy="5431536"/>
          </a:xfrm>
        </p:spPr>
        <p:txBody>
          <a:bodyPr>
            <a:normAutofit/>
          </a:bodyPr>
          <a:lstStyle/>
          <a:p>
            <a:endParaRPr lang="ru-RU" sz="5400"/>
          </a:p>
          <a:p>
            <a:r>
              <a:rPr lang="ru-RU">
                <a:ea typeface="+mj-lt"/>
                <a:cs typeface="+mj-lt"/>
              </a:rPr>
              <a:t>2. РОЛЬ СУБКУЛЬТУРЫ В ОБЩЕСТВЕ</a:t>
            </a:r>
            <a:endParaRPr lang="ru-RU"/>
          </a:p>
        </p:txBody>
      </p:sp>
      <p:sp>
        <p:nvSpPr>
          <p:cNvPr id="10" name="sketch line">
            <a:extLst>
              <a:ext uri="{FF2B5EF4-FFF2-40B4-BE49-F238E27FC236}">
                <a16:creationId xmlns:a16="http://schemas.microsoft.com/office/drawing/2014/main" xmlns="" id="{5D6C15A0-C087-4593-8414-2B4EC1CDC3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Объект 2">
            <a:extLst>
              <a:ext uri="{FF2B5EF4-FFF2-40B4-BE49-F238E27FC236}">
                <a16:creationId xmlns:a16="http://schemas.microsoft.com/office/drawing/2014/main" xmlns="" id="{9A168D5C-AA8A-1755-C65D-02BFA2A182E8}"/>
              </a:ext>
            </a:extLst>
          </p:cNvPr>
          <p:cNvSpPr>
            <a:spLocks noGrp="1"/>
          </p:cNvSpPr>
          <p:nvPr>
            <p:ph idx="1"/>
          </p:nvPr>
        </p:nvSpPr>
        <p:spPr>
          <a:xfrm>
            <a:off x="5126418" y="552091"/>
            <a:ext cx="6224335" cy="5431536"/>
          </a:xfrm>
        </p:spPr>
        <p:txBody>
          <a:bodyPr vert="horz" lIns="91440" tIns="45720" rIns="91440" bIns="45720" rtlCol="0" anchor="ctr">
            <a:normAutofit/>
          </a:bodyPr>
          <a:lstStyle/>
          <a:p>
            <a:endParaRPr lang="ru-RU" sz="2200"/>
          </a:p>
          <a:p>
            <a:r>
              <a:rPr lang="ru-RU" dirty="0">
                <a:ea typeface="+mn-lt"/>
                <a:cs typeface="+mn-lt"/>
              </a:rPr>
              <a:t>Субкультуры</a:t>
            </a:r>
            <a:r>
              <a:rPr lang="ru-RU">
                <a:ea typeface="+mn-lt"/>
                <a:cs typeface="+mn-lt"/>
              </a:rPr>
              <a:t> возникают, потому что необходимы: они дают возможность, особенно молодежи и подросткам, проявить себя творчески, определить свое место в жизни, найти единомышленников, среди которых можно не бояться проявлять свои наклонности. Молодежные субкультуры очень нужны для социализации личности – это самая главная роль субкультуры в нашем обществе</a:t>
            </a:r>
            <a:endParaRPr lang="ru-RU"/>
          </a:p>
        </p:txBody>
      </p:sp>
    </p:spTree>
    <p:extLst>
      <p:ext uri="{BB962C8B-B14F-4D97-AF65-F5344CB8AC3E}">
        <p14:creationId xmlns:p14="http://schemas.microsoft.com/office/powerpoint/2010/main" xmlns="" val="20778169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777A147A-9ED8-46B4-8660-1B3C2AA880B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xmlns="" id="{E28DBD43-60D7-867B-D005-8FF4CE8FAFA4}"/>
              </a:ext>
            </a:extLst>
          </p:cNvPr>
          <p:cNvSpPr>
            <a:spLocks noGrp="1"/>
          </p:cNvSpPr>
          <p:nvPr>
            <p:ph type="title"/>
          </p:nvPr>
        </p:nvSpPr>
        <p:spPr>
          <a:xfrm>
            <a:off x="841248" y="548640"/>
            <a:ext cx="3600860" cy="5431536"/>
          </a:xfrm>
        </p:spPr>
        <p:txBody>
          <a:bodyPr>
            <a:normAutofit/>
          </a:bodyPr>
          <a:lstStyle/>
          <a:p>
            <a:endParaRPr lang="ru-RU" sz="5400"/>
          </a:p>
          <a:p>
            <a:r>
              <a:rPr lang="ru-RU" sz="4000" dirty="0">
                <a:ea typeface="+mj-lt"/>
                <a:cs typeface="+mj-lt"/>
              </a:rPr>
              <a:t>3. ВЛИЯНИЕ СУБКУЛЬТУРЫ НА ОБЩЕСТВО</a:t>
            </a:r>
            <a:r>
              <a:rPr lang="ru-RU">
                <a:ea typeface="+mj-lt"/>
                <a:cs typeface="+mj-lt"/>
              </a:rPr>
              <a:t> </a:t>
            </a:r>
            <a:endParaRPr lang="ru-RU"/>
          </a:p>
        </p:txBody>
      </p:sp>
      <p:sp>
        <p:nvSpPr>
          <p:cNvPr id="10" name="sketch line">
            <a:extLst>
              <a:ext uri="{FF2B5EF4-FFF2-40B4-BE49-F238E27FC236}">
                <a16:creationId xmlns:a16="http://schemas.microsoft.com/office/drawing/2014/main" xmlns="" id="{5D6C15A0-C087-4593-8414-2B4EC1CDC3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Объект 2">
            <a:extLst>
              <a:ext uri="{FF2B5EF4-FFF2-40B4-BE49-F238E27FC236}">
                <a16:creationId xmlns:a16="http://schemas.microsoft.com/office/drawing/2014/main" xmlns="" id="{01F90438-26DC-5559-6905-AD44ADC87232}"/>
              </a:ext>
            </a:extLst>
          </p:cNvPr>
          <p:cNvSpPr>
            <a:spLocks noGrp="1"/>
          </p:cNvSpPr>
          <p:nvPr>
            <p:ph idx="1"/>
          </p:nvPr>
        </p:nvSpPr>
        <p:spPr>
          <a:xfrm>
            <a:off x="5126418" y="552091"/>
            <a:ext cx="6224335" cy="5431536"/>
          </a:xfrm>
        </p:spPr>
        <p:txBody>
          <a:bodyPr anchor="ctr">
            <a:normAutofit/>
          </a:bodyPr>
          <a:lstStyle/>
          <a:p>
            <a:r>
              <a:rPr lang="ru-RU" sz="2200">
                <a:ea typeface="+mn-lt"/>
                <a:cs typeface="+mn-lt"/>
              </a:rPr>
              <a:t>Влияние субкультуры очень противоречиво: оно может быть, как положительным, так и отрицательным. Если субкультура оказывает негативное влияние, то это может привести к деструктуризации общества, а из-за обилия субкультур они начинают соревноваться и конкурировать в своих философских идеях. Это приводит к тому, что деятельность субкультур выходит из-под контроля, а в дальнейшем может привести к повышенной криминализации общества.</a:t>
            </a:r>
            <a:endParaRPr lang="ru-RU" sz="2200"/>
          </a:p>
        </p:txBody>
      </p:sp>
    </p:spTree>
    <p:extLst>
      <p:ext uri="{BB962C8B-B14F-4D97-AF65-F5344CB8AC3E}">
        <p14:creationId xmlns:p14="http://schemas.microsoft.com/office/powerpoint/2010/main" xmlns="" val="4629592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777A147A-9ED8-46B4-8660-1B3C2AA880B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xmlns="" id="{A1406AA5-C267-5D81-1A7E-A3CB2C55DF30}"/>
              </a:ext>
            </a:extLst>
          </p:cNvPr>
          <p:cNvSpPr>
            <a:spLocks noGrp="1"/>
          </p:cNvSpPr>
          <p:nvPr>
            <p:ph type="title"/>
          </p:nvPr>
        </p:nvSpPr>
        <p:spPr>
          <a:xfrm>
            <a:off x="841248" y="548640"/>
            <a:ext cx="3802143" cy="5431536"/>
          </a:xfrm>
        </p:spPr>
        <p:txBody>
          <a:bodyPr>
            <a:normAutofit/>
          </a:bodyPr>
          <a:lstStyle/>
          <a:p>
            <a:r>
              <a:rPr lang="ru-RU" dirty="0">
                <a:ea typeface="+mj-lt"/>
                <a:cs typeface="+mj-lt"/>
              </a:rPr>
              <a:t>4. ТИПОЛОГИЯ СУБКУЛЬТУР </a:t>
            </a:r>
            <a:endParaRPr lang="ru-RU">
              <a:ea typeface="+mj-lt"/>
              <a:cs typeface="+mj-lt"/>
            </a:endParaRPr>
          </a:p>
        </p:txBody>
      </p:sp>
      <p:sp>
        <p:nvSpPr>
          <p:cNvPr id="10" name="sketch line">
            <a:extLst>
              <a:ext uri="{FF2B5EF4-FFF2-40B4-BE49-F238E27FC236}">
                <a16:creationId xmlns:a16="http://schemas.microsoft.com/office/drawing/2014/main" xmlns="" id="{5D6C15A0-C087-4593-8414-2B4EC1CDC3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Объект 2">
            <a:extLst>
              <a:ext uri="{FF2B5EF4-FFF2-40B4-BE49-F238E27FC236}">
                <a16:creationId xmlns:a16="http://schemas.microsoft.com/office/drawing/2014/main" xmlns="" id="{5378CC0C-39F3-84E1-0841-A6BFCA9EB9D7}"/>
              </a:ext>
            </a:extLst>
          </p:cNvPr>
          <p:cNvSpPr>
            <a:spLocks noGrp="1"/>
          </p:cNvSpPr>
          <p:nvPr>
            <p:ph idx="1"/>
          </p:nvPr>
        </p:nvSpPr>
        <p:spPr>
          <a:xfrm>
            <a:off x="5126418" y="552091"/>
            <a:ext cx="6224335" cy="5431536"/>
          </a:xfrm>
        </p:spPr>
        <p:txBody>
          <a:bodyPr anchor="ctr">
            <a:normAutofit/>
          </a:bodyPr>
          <a:lstStyle/>
          <a:p>
            <a:pPr marL="0" indent="0">
              <a:buNone/>
            </a:pPr>
            <a:r>
              <a:rPr lang="ru-RU" sz="2200">
                <a:ea typeface="+mn-lt"/>
                <a:cs typeface="+mn-lt"/>
              </a:rPr>
              <a:t>В зависимости от того, что лежит в основе объединения неформальной группы, субкультуры делятся на: </a:t>
            </a:r>
            <a:endParaRPr lang="ru-RU"/>
          </a:p>
          <a:p>
            <a:r>
              <a:rPr lang="ru-RU" sz="2200">
                <a:ea typeface="+mn-lt"/>
                <a:cs typeface="+mn-lt"/>
              </a:rPr>
              <a:t> Игровые </a:t>
            </a:r>
          </a:p>
          <a:p>
            <a:r>
              <a:rPr lang="ru-RU" sz="2200">
                <a:ea typeface="+mn-lt"/>
                <a:cs typeface="+mn-lt"/>
              </a:rPr>
              <a:t> Криминальные </a:t>
            </a:r>
          </a:p>
          <a:p>
            <a:r>
              <a:rPr lang="ru-RU" sz="2200">
                <a:ea typeface="+mn-lt"/>
                <a:cs typeface="+mn-lt"/>
              </a:rPr>
              <a:t> Политические </a:t>
            </a:r>
          </a:p>
          <a:p>
            <a:r>
              <a:rPr lang="ru-RU" sz="2200">
                <a:ea typeface="+mn-lt"/>
                <a:cs typeface="+mn-lt"/>
              </a:rPr>
              <a:t> Профессиональные </a:t>
            </a:r>
          </a:p>
          <a:p>
            <a:r>
              <a:rPr lang="ru-RU" sz="2200">
                <a:ea typeface="+mn-lt"/>
                <a:cs typeface="+mn-lt"/>
              </a:rPr>
              <a:t> Религиозные </a:t>
            </a:r>
          </a:p>
          <a:p>
            <a:r>
              <a:rPr lang="ru-RU" sz="2200">
                <a:ea typeface="+mn-lt"/>
                <a:cs typeface="+mn-lt"/>
              </a:rPr>
              <a:t> Спортивные </a:t>
            </a:r>
          </a:p>
          <a:p>
            <a:r>
              <a:rPr lang="ru-RU" sz="2200">
                <a:ea typeface="+mn-lt"/>
                <a:cs typeface="+mn-lt"/>
              </a:rPr>
              <a:t> Творческие </a:t>
            </a:r>
          </a:p>
          <a:p>
            <a:r>
              <a:rPr lang="ru-RU" sz="2200">
                <a:ea typeface="+mn-lt"/>
                <a:cs typeface="+mn-lt"/>
              </a:rPr>
              <a:t> Этнические</a:t>
            </a:r>
            <a:endParaRPr lang="ru-RU" sz="2200">
              <a:cs typeface="Calibri"/>
            </a:endParaRPr>
          </a:p>
        </p:txBody>
      </p:sp>
    </p:spTree>
    <p:extLst>
      <p:ext uri="{BB962C8B-B14F-4D97-AF65-F5344CB8AC3E}">
        <p14:creationId xmlns:p14="http://schemas.microsoft.com/office/powerpoint/2010/main" xmlns="" val="23766914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777A147A-9ED8-46B4-8660-1B3C2AA880B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xmlns="" id="{9901B4BB-5AB6-7A45-EE3D-053A0AAF5885}"/>
              </a:ext>
            </a:extLst>
          </p:cNvPr>
          <p:cNvSpPr>
            <a:spLocks noGrp="1"/>
          </p:cNvSpPr>
          <p:nvPr>
            <p:ph type="title"/>
          </p:nvPr>
        </p:nvSpPr>
        <p:spPr>
          <a:xfrm>
            <a:off x="841248" y="548640"/>
            <a:ext cx="3701501" cy="5431536"/>
          </a:xfrm>
        </p:spPr>
        <p:txBody>
          <a:bodyPr>
            <a:normAutofit/>
          </a:bodyPr>
          <a:lstStyle/>
          <a:p>
            <a:r>
              <a:rPr lang="ru-RU" sz="5400">
                <a:latin typeface="Calibri"/>
                <a:cs typeface="Calibri"/>
              </a:rPr>
              <a:t>1) Игровая субкультура</a:t>
            </a:r>
            <a:endParaRPr lang="ru-RU" sz="5400"/>
          </a:p>
        </p:txBody>
      </p:sp>
      <p:sp>
        <p:nvSpPr>
          <p:cNvPr id="10" name="sketch line">
            <a:extLst>
              <a:ext uri="{FF2B5EF4-FFF2-40B4-BE49-F238E27FC236}">
                <a16:creationId xmlns:a16="http://schemas.microsoft.com/office/drawing/2014/main" xmlns="" id="{5D6C15A0-C087-4593-8414-2B4EC1CDC3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Объект 2">
            <a:extLst>
              <a:ext uri="{FF2B5EF4-FFF2-40B4-BE49-F238E27FC236}">
                <a16:creationId xmlns:a16="http://schemas.microsoft.com/office/drawing/2014/main" xmlns="" id="{CCDECB5D-0971-3CC5-91DB-96E7BCF2D442}"/>
              </a:ext>
            </a:extLst>
          </p:cNvPr>
          <p:cNvSpPr>
            <a:spLocks noGrp="1"/>
          </p:cNvSpPr>
          <p:nvPr>
            <p:ph idx="1"/>
          </p:nvPr>
        </p:nvSpPr>
        <p:spPr>
          <a:xfrm>
            <a:off x="5126418" y="552091"/>
            <a:ext cx="6224335" cy="5431536"/>
          </a:xfrm>
        </p:spPr>
        <p:txBody>
          <a:bodyPr anchor="ctr">
            <a:normAutofit/>
          </a:bodyPr>
          <a:lstStyle/>
          <a:p>
            <a:r>
              <a:rPr lang="ru-RU" sz="2200">
                <a:ea typeface="+mn-lt"/>
                <a:cs typeface="+mn-lt"/>
              </a:rPr>
              <a:t>Субкультура геймеров – пожалуй самая большая из существующих и самая незаметная субкультура в мире. Геймеры – люди, которые играют в компьютерные игры. Данная субкультура характеризуется наличием специфического языка. Жаргон геймеров – один из самых интересных и богатых среди современных субкультур.</a:t>
            </a:r>
            <a:endParaRPr lang="ru-RU" sz="2200"/>
          </a:p>
        </p:txBody>
      </p:sp>
    </p:spTree>
    <p:extLst>
      <p:ext uri="{BB962C8B-B14F-4D97-AF65-F5344CB8AC3E}">
        <p14:creationId xmlns:p14="http://schemas.microsoft.com/office/powerpoint/2010/main" xmlns="" val="16711575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777A147A-9ED8-46B4-8660-1B3C2AA880B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xmlns="" id="{1CF4E461-7C5B-1E9B-AEA8-4C447FB710B7}"/>
              </a:ext>
            </a:extLst>
          </p:cNvPr>
          <p:cNvSpPr>
            <a:spLocks noGrp="1"/>
          </p:cNvSpPr>
          <p:nvPr>
            <p:ph type="title"/>
          </p:nvPr>
        </p:nvSpPr>
        <p:spPr>
          <a:xfrm>
            <a:off x="496192" y="548640"/>
            <a:ext cx="4290971" cy="5431536"/>
          </a:xfrm>
        </p:spPr>
        <p:txBody>
          <a:bodyPr>
            <a:normAutofit/>
          </a:bodyPr>
          <a:lstStyle/>
          <a:p>
            <a:r>
              <a:rPr lang="ru-RU" dirty="0">
                <a:latin typeface="Calibri"/>
                <a:cs typeface="Calibri"/>
              </a:rPr>
              <a:t>2) Криминальная субкультура</a:t>
            </a:r>
            <a:endParaRPr lang="ru-RU" dirty="0"/>
          </a:p>
        </p:txBody>
      </p:sp>
      <p:sp>
        <p:nvSpPr>
          <p:cNvPr id="10" name="sketch line">
            <a:extLst>
              <a:ext uri="{FF2B5EF4-FFF2-40B4-BE49-F238E27FC236}">
                <a16:creationId xmlns:a16="http://schemas.microsoft.com/office/drawing/2014/main" xmlns="" id="{5D6C15A0-C087-4593-8414-2B4EC1CDC3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Объект 2">
            <a:extLst>
              <a:ext uri="{FF2B5EF4-FFF2-40B4-BE49-F238E27FC236}">
                <a16:creationId xmlns:a16="http://schemas.microsoft.com/office/drawing/2014/main" xmlns="" id="{AC9585C2-9BA3-4E7E-E3A8-378574BC42EC}"/>
              </a:ext>
            </a:extLst>
          </p:cNvPr>
          <p:cNvSpPr>
            <a:spLocks noGrp="1"/>
          </p:cNvSpPr>
          <p:nvPr>
            <p:ph idx="1"/>
          </p:nvPr>
        </p:nvSpPr>
        <p:spPr>
          <a:xfrm>
            <a:off x="5126418" y="552091"/>
            <a:ext cx="6224335" cy="5431536"/>
          </a:xfrm>
        </p:spPr>
        <p:txBody>
          <a:bodyPr anchor="ctr">
            <a:normAutofit/>
          </a:bodyPr>
          <a:lstStyle/>
          <a:p>
            <a:r>
              <a:rPr lang="ru-RU" sz="2200">
                <a:ea typeface="+mn-lt"/>
                <a:cs typeface="+mn-lt"/>
              </a:rPr>
              <a:t>Криминальная субкультура — духовные и материальные ценности, которые регламентируют и упорядочивают образ жизни, поведение и преступную деятельность криминальных сообществ. Это способствует сплоченности, организованности, криминальной активности, а также преемственности новых поколений. </a:t>
            </a:r>
          </a:p>
          <a:p>
            <a:r>
              <a:rPr lang="ru-RU" sz="2200">
                <a:ea typeface="+mn-lt"/>
                <a:cs typeface="+mn-lt"/>
              </a:rPr>
              <a:t>Характеризуются размытостью моральных норм, жестокостью, утратой общечеловеческих качеств — жалости, сострадания, и т.д.</a:t>
            </a:r>
            <a:endParaRPr lang="ru-RU" sz="2200">
              <a:cs typeface="Calibri"/>
            </a:endParaRPr>
          </a:p>
        </p:txBody>
      </p:sp>
    </p:spTree>
    <p:extLst>
      <p:ext uri="{BB962C8B-B14F-4D97-AF65-F5344CB8AC3E}">
        <p14:creationId xmlns:p14="http://schemas.microsoft.com/office/powerpoint/2010/main" xmlns="" val="37314344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777A147A-9ED8-46B4-8660-1B3C2AA880B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xmlns="" id="{505A3031-B9C0-F68E-A7AD-719E8BA960A7}"/>
              </a:ext>
            </a:extLst>
          </p:cNvPr>
          <p:cNvSpPr>
            <a:spLocks noGrp="1"/>
          </p:cNvSpPr>
          <p:nvPr>
            <p:ph type="title"/>
          </p:nvPr>
        </p:nvSpPr>
        <p:spPr>
          <a:xfrm>
            <a:off x="711852" y="548640"/>
            <a:ext cx="4204708" cy="5431536"/>
          </a:xfrm>
        </p:spPr>
        <p:txBody>
          <a:bodyPr>
            <a:normAutofit/>
          </a:bodyPr>
          <a:lstStyle/>
          <a:p>
            <a:r>
              <a:rPr lang="ru-RU" dirty="0">
                <a:ea typeface="+mj-lt"/>
                <a:cs typeface="+mj-lt"/>
              </a:rPr>
              <a:t>3) Политическая субкультура</a:t>
            </a:r>
            <a:r>
              <a:rPr lang="ru-RU" sz="5400">
                <a:ea typeface="+mj-lt"/>
                <a:cs typeface="+mj-lt"/>
              </a:rPr>
              <a:t> </a:t>
            </a:r>
            <a:endParaRPr lang="ru-RU"/>
          </a:p>
        </p:txBody>
      </p:sp>
      <p:sp>
        <p:nvSpPr>
          <p:cNvPr id="10" name="sketch line">
            <a:extLst>
              <a:ext uri="{FF2B5EF4-FFF2-40B4-BE49-F238E27FC236}">
                <a16:creationId xmlns:a16="http://schemas.microsoft.com/office/drawing/2014/main" xmlns="" id="{5D6C15A0-C087-4593-8414-2B4EC1CDC3D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Объект 2">
            <a:extLst>
              <a:ext uri="{FF2B5EF4-FFF2-40B4-BE49-F238E27FC236}">
                <a16:creationId xmlns:a16="http://schemas.microsoft.com/office/drawing/2014/main" xmlns="" id="{50FA43A6-AEC8-9506-39A9-44C077484034}"/>
              </a:ext>
            </a:extLst>
          </p:cNvPr>
          <p:cNvSpPr>
            <a:spLocks noGrp="1"/>
          </p:cNvSpPr>
          <p:nvPr>
            <p:ph idx="1"/>
          </p:nvPr>
        </p:nvSpPr>
        <p:spPr>
          <a:xfrm>
            <a:off x="5126418" y="552091"/>
            <a:ext cx="6224335" cy="5431536"/>
          </a:xfrm>
        </p:spPr>
        <p:txBody>
          <a:bodyPr anchor="ctr">
            <a:normAutofit/>
          </a:bodyPr>
          <a:lstStyle/>
          <a:p>
            <a:r>
              <a:rPr lang="ru-RU" sz="2200">
                <a:ea typeface="+mn-lt"/>
                <a:cs typeface="+mn-lt"/>
              </a:rPr>
              <a:t>Политическая субкультура – это один из видов традиционных субкультур. Она характерна для отдельных групп населения, а также для некоторых субъектов политики. В отличие от других субкультур, политические в большей степени ориентированы на взгляды и предпочтения людей в отношении власти, а также в отношении к правящим элитам. В рамках политической субкультуры ее участнику представляются определенные образцы участия в управлении, контроле и последующей самостоятельной организации политической</a:t>
            </a:r>
            <a:endParaRPr lang="ru-RU" sz="2200"/>
          </a:p>
        </p:txBody>
      </p:sp>
    </p:spTree>
    <p:extLst>
      <p:ext uri="{BB962C8B-B14F-4D97-AF65-F5344CB8AC3E}">
        <p14:creationId xmlns:p14="http://schemas.microsoft.com/office/powerpoint/2010/main" xmlns="" val="347896310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1115</Words>
  <Application>Microsoft Office PowerPoint</Application>
  <PresentationFormat>Произвольный</PresentationFormat>
  <Paragraphs>83</Paragraphs>
  <Slides>21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21</vt:i4>
      </vt:variant>
    </vt:vector>
  </HeadingPairs>
  <TitlesOfParts>
    <vt:vector size="22" baseType="lpstr">
      <vt:lpstr>Тема Office</vt:lpstr>
      <vt:lpstr>Индивидуальный проект по обществознанию</vt:lpstr>
      <vt:lpstr>ВВЕДЕНИЕ</vt:lpstr>
      <vt:lpstr>1.ЧТО ТАКОЕ СУБКУЛЬТУРА</vt:lpstr>
      <vt:lpstr> 2. РОЛЬ СУБКУЛЬТУРЫ В ОБЩЕСТВЕ</vt:lpstr>
      <vt:lpstr> 3. ВЛИЯНИЕ СУБКУЛЬТУРЫ НА ОБЩЕСТВО </vt:lpstr>
      <vt:lpstr>4. ТИПОЛОГИЯ СУБКУЛЬТУР </vt:lpstr>
      <vt:lpstr>1) Игровая субкультура</vt:lpstr>
      <vt:lpstr>2) Криминальная субкультура</vt:lpstr>
      <vt:lpstr>3) Политическая субкультура </vt:lpstr>
      <vt:lpstr>ВИДЫ ПОЛИТИЧЕСКИХ СУБКУЛЬТУР</vt:lpstr>
      <vt:lpstr>4)Профессиональная субкультура</vt:lpstr>
      <vt:lpstr>Слайд 12</vt:lpstr>
      <vt:lpstr>6) Спортивная субкультура </vt:lpstr>
      <vt:lpstr>7) Творческая субкультура</vt:lpstr>
      <vt:lpstr>8) Этническая субкультура</vt:lpstr>
      <vt:lpstr>5. СУБКУЛЬТУРЫ В РОССИИ </vt:lpstr>
      <vt:lpstr>Стиляги</vt:lpstr>
      <vt:lpstr>Хиппи</vt:lpstr>
      <vt:lpstr>Панки</vt:lpstr>
      <vt:lpstr>Люберы</vt:lpstr>
      <vt:lpstr>6. ЗАКЛЮЧЕНИЕ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dc:title>
  <dc:creator>User</dc:creator>
  <cp:lastModifiedBy>User</cp:lastModifiedBy>
  <cp:revision>2</cp:revision>
  <dcterms:created xsi:type="dcterms:W3CDTF">2012-07-30T23:42:41Z</dcterms:created>
  <dcterms:modified xsi:type="dcterms:W3CDTF">2023-04-11T14:33:10Z</dcterms:modified>
</cp:coreProperties>
</file>