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73" r:id="rId4"/>
    <p:sldId id="274" r:id="rId5"/>
    <p:sldId id="271" r:id="rId6"/>
    <p:sldId id="276" r:id="rId7"/>
    <p:sldId id="275" r:id="rId8"/>
    <p:sldId id="277" r:id="rId9"/>
    <p:sldId id="278" r:id="rId10"/>
    <p:sldId id="279" r:id="rId11"/>
    <p:sldId id="280" r:id="rId12"/>
    <p:sldId id="281" r:id="rId13"/>
    <p:sldId id="257" r:id="rId14"/>
    <p:sldId id="258" r:id="rId15"/>
    <p:sldId id="283" r:id="rId16"/>
    <p:sldId id="285" r:id="rId17"/>
    <p:sldId id="286" r:id="rId18"/>
    <p:sldId id="304" r:id="rId19"/>
    <p:sldId id="305" r:id="rId20"/>
    <p:sldId id="288" r:id="rId21"/>
    <p:sldId id="264" r:id="rId22"/>
    <p:sldId id="263" r:id="rId23"/>
    <p:sldId id="303" r:id="rId24"/>
    <p:sldId id="284" r:id="rId25"/>
    <p:sldId id="265" r:id="rId26"/>
    <p:sldId id="290" r:id="rId27"/>
    <p:sldId id="300" r:id="rId28"/>
    <p:sldId id="267" r:id="rId29"/>
    <p:sldId id="266" r:id="rId30"/>
    <p:sldId id="295" r:id="rId31"/>
    <p:sldId id="291" r:id="rId32"/>
    <p:sldId id="268" r:id="rId33"/>
    <p:sldId id="287" r:id="rId34"/>
    <p:sldId id="289" r:id="rId35"/>
    <p:sldId id="292" r:id="rId36"/>
    <p:sldId id="293" r:id="rId37"/>
    <p:sldId id="294" r:id="rId38"/>
    <p:sldId id="296" r:id="rId39"/>
    <p:sldId id="297" r:id="rId40"/>
    <p:sldId id="302" r:id="rId41"/>
    <p:sldId id="298" r:id="rId42"/>
    <p:sldId id="299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4" autoAdjust="0"/>
  </p:normalViewPr>
  <p:slideViewPr>
    <p:cSldViewPr>
      <p:cViewPr>
        <p:scale>
          <a:sx n="57" d="100"/>
          <a:sy n="57" d="100"/>
        </p:scale>
        <p:origin x="-2198" y="-6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84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8"/>
            <a:ext cx="7772400" cy="1470025"/>
          </a:xfrm>
        </p:spPr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  <a:t>«Мы гордимся! </a:t>
            </a:r>
            <a:b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</a:b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  <a:t>Я горжусь!»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cs typeface="Narkisim" pitchFamily="34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5984" y="4572008"/>
            <a:ext cx="4486316" cy="966782"/>
          </a:xfrm>
        </p:spPr>
        <p:txBody>
          <a:bodyPr>
            <a:normAutofit fontScale="47500" lnSpcReduction="20000"/>
          </a:bodyPr>
          <a:lstStyle/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 ученица 8 класса</a:t>
            </a: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Родионова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Женя</a:t>
            </a:r>
          </a:p>
          <a:p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Довыденко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Ольга Владимировна</a:t>
            </a:r>
            <a:endParaRPr lang="ru-RU" b="1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2976" y="2657299"/>
            <a:ext cx="70723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Исследовательский проект по истории России - Рассказ об участнике ВОВ ефрейторе</a:t>
            </a:r>
          </a:p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Кульбаченко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Артеме Моисеевиче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21-03-05_22-04-3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411886"/>
            <a:ext cx="8715436" cy="61143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21-03-05_22-05-0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3878" y="506290"/>
            <a:ext cx="8635840" cy="60199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428596" y="1214422"/>
            <a:ext cx="8229600" cy="4525963"/>
          </a:xfrm>
        </p:spPr>
        <p:txBody>
          <a:bodyPr/>
          <a:lstStyle/>
          <a:p>
            <a:pPr fontAlgn="base">
              <a:buNone/>
            </a:pPr>
            <a:r>
              <a:rPr lang="ru-RU" dirty="0" smtClean="0"/>
              <a:t>    </a:t>
            </a:r>
            <a:r>
              <a:rPr lang="ru-RU" b="1" dirty="0" smtClean="0"/>
              <a:t>Итог: 80% опрошенных, среди которых 77% - люди младше 18-лет, считают тему ВОВ актуальной и в настоящем и в будущем </a:t>
            </a:r>
          </a:p>
          <a:p>
            <a:pPr fontAlgn="base">
              <a:buNone/>
            </a:pPr>
            <a:r>
              <a:rPr lang="ru-RU" b="1" dirty="0" smtClean="0"/>
              <a:t>    Память о родственниках-героях войны хранится и передается из поколения в поколение в семьях 70% опрошенных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4936"/>
          <a:stretch>
            <a:fillRect/>
          </a:stretch>
        </p:blipFill>
        <p:spPr bwMode="auto">
          <a:xfrm>
            <a:off x="0" y="1"/>
            <a:ext cx="9247176" cy="692946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Кульбаченко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Артем Моисеевич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857364"/>
            <a:ext cx="4000528" cy="4500594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>Звание: ефрейтор</a:t>
            </a:r>
            <a:br>
              <a:rPr lang="ru-RU" sz="2800" b="1" dirty="0" smtClean="0"/>
            </a:br>
            <a:r>
              <a:rPr lang="ru-RU" sz="2800" b="1" dirty="0" smtClean="0"/>
              <a:t>в РККА с 03.1942 года </a:t>
            </a:r>
          </a:p>
          <a:p>
            <a:r>
              <a:rPr lang="ru-RU" sz="2800" b="1" dirty="0" smtClean="0"/>
              <a:t>Место призыва: Грозненский РВК, Чечено-Ингушская АССР, Грозненский р-н</a:t>
            </a:r>
          </a:p>
          <a:p>
            <a:r>
              <a:rPr lang="ru-RU" sz="2800" b="1" dirty="0" smtClean="0"/>
              <a:t>Место службы: 29 </a:t>
            </a:r>
            <a:r>
              <a:rPr lang="ru-RU" sz="2800" b="1" dirty="0" err="1" smtClean="0"/>
              <a:t>ждбр</a:t>
            </a:r>
            <a:r>
              <a:rPr lang="ru-RU" sz="2800" b="1" dirty="0" smtClean="0"/>
              <a:t> 1 </a:t>
            </a:r>
            <a:r>
              <a:rPr lang="ru-RU" sz="2800" b="1" dirty="0" err="1" smtClean="0"/>
              <a:t>БелФ</a:t>
            </a:r>
            <a:endParaRPr lang="ru-RU" sz="2800" b="1" dirty="0"/>
          </a:p>
        </p:txBody>
      </p:sp>
      <p:pic>
        <p:nvPicPr>
          <p:cNvPr id="1026" name="Picture 2" descr="C:\Users\Charge\Desktop\IMG_20201027_11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456762"/>
            <a:ext cx="3357586" cy="5044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pic>
        <p:nvPicPr>
          <p:cNvPr id="5" name="Содержимое 4" descr="2021-03-04_21-42-4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5" y="1361232"/>
            <a:ext cx="4500593" cy="4046404"/>
          </a:xfrm>
        </p:spPr>
      </p:pic>
      <p:pic>
        <p:nvPicPr>
          <p:cNvPr id="6" name="Рисунок 5" descr="IMG-20210309-WA0003.jpg"/>
          <p:cNvPicPr>
            <a:picLocks noChangeAspect="1"/>
          </p:cNvPicPr>
          <p:nvPr/>
        </p:nvPicPr>
        <p:blipFill>
          <a:blip r:embed="rId4" cstate="print"/>
          <a:srcRect l="3743" b="29167"/>
          <a:stretch>
            <a:fillRect/>
          </a:stretch>
        </p:blipFill>
        <p:spPr>
          <a:xfrm>
            <a:off x="4714876" y="590562"/>
            <a:ext cx="4357686" cy="5695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-24"/>
            <a:ext cx="4286248" cy="571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Содержимое 7" descr="IMG-20210309-WA001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t="7892" b="16345"/>
          <a:stretch>
            <a:fillRect/>
          </a:stretch>
        </p:blipFill>
        <p:spPr>
          <a:xfrm>
            <a:off x="214282" y="71414"/>
            <a:ext cx="4214842" cy="5672107"/>
          </a:xfrm>
        </p:spPr>
      </p:pic>
      <p:pic>
        <p:nvPicPr>
          <p:cNvPr id="9" name="Picture 2" descr="C:\Users\Charge\Desktop\Дедушка\filterimage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268985"/>
            <a:ext cx="8697168" cy="2517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71406" y="142852"/>
            <a:ext cx="9001092" cy="5214974"/>
            <a:chOff x="106918125" y="105232200"/>
            <a:chExt cx="6804000" cy="3171831"/>
          </a:xfrm>
        </p:grpSpPr>
        <p:pic>
          <p:nvPicPr>
            <p:cNvPr id="1032" name="Picture 8" descr="2021-03-08_17-59-3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918125" y="105232200"/>
              <a:ext cx="6804000" cy="3171831"/>
            </a:xfrm>
            <a:prstGeom prst="rect">
              <a:avLst/>
            </a:prstGeom>
            <a:noFill/>
            <a:ln w="28575" algn="in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1033" name="Oval 9"/>
            <p:cNvSpPr>
              <a:spLocks noChangeArrowheads="1"/>
            </p:cNvSpPr>
            <p:nvPr/>
          </p:nvSpPr>
          <p:spPr bwMode="auto">
            <a:xfrm>
              <a:off x="111747300" y="105683050"/>
              <a:ext cx="457200" cy="41910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4" name="Oval 10"/>
            <p:cNvSpPr>
              <a:spLocks noChangeArrowheads="1"/>
            </p:cNvSpPr>
            <p:nvPr/>
          </p:nvSpPr>
          <p:spPr bwMode="auto">
            <a:xfrm>
              <a:off x="108537375" y="107391200"/>
              <a:ext cx="400050" cy="40005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929190" y="2786010"/>
            <a:ext cx="4214810" cy="4071990"/>
            <a:chOff x="106689525" y="105060750"/>
            <a:chExt cx="4618992" cy="4686300"/>
          </a:xfrm>
        </p:grpSpPr>
        <p:pic>
          <p:nvPicPr>
            <p:cNvPr id="1027" name="Picture 3" descr="2021-03-08_18-05-5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9525" y="105060750"/>
              <a:ext cx="4618992" cy="4686300"/>
            </a:xfrm>
            <a:prstGeom prst="rect">
              <a:avLst/>
            </a:prstGeom>
            <a:noFill/>
            <a:ln w="28575" algn="in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1028" name="Oval 4"/>
            <p:cNvSpPr>
              <a:spLocks noChangeArrowheads="1"/>
            </p:cNvSpPr>
            <p:nvPr/>
          </p:nvSpPr>
          <p:spPr bwMode="auto">
            <a:xfrm>
              <a:off x="107123775" y="105746550"/>
              <a:ext cx="1337400" cy="48015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29" name="Oval 5"/>
            <p:cNvSpPr>
              <a:spLocks noChangeArrowheads="1"/>
            </p:cNvSpPr>
            <p:nvPr/>
          </p:nvSpPr>
          <p:spPr bwMode="auto">
            <a:xfrm>
              <a:off x="107546775" y="105181400"/>
              <a:ext cx="1371600" cy="43425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30" name="Oval 6"/>
            <p:cNvSpPr>
              <a:spLocks noChangeArrowheads="1"/>
            </p:cNvSpPr>
            <p:nvPr/>
          </p:nvSpPr>
          <p:spPr bwMode="auto">
            <a:xfrm>
              <a:off x="108718350" y="107975400"/>
              <a:ext cx="885825" cy="62865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1285852" y="142852"/>
            <a:ext cx="6357982" cy="6572272"/>
            <a:chOff x="107661075" y="105632250"/>
            <a:chExt cx="5000625" cy="5019675"/>
          </a:xfrm>
        </p:grpSpPr>
        <p:pic>
          <p:nvPicPr>
            <p:cNvPr id="2051" name="Picture 3" descr="2021-03-08_18-42-0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7661075" y="105632250"/>
              <a:ext cx="5000625" cy="5019675"/>
            </a:xfrm>
            <a:prstGeom prst="rect">
              <a:avLst/>
            </a:prstGeom>
            <a:noFill/>
            <a:ln w="28575" algn="in">
              <a:solidFill>
                <a:srgbClr val="FF0000"/>
              </a:solidFill>
              <a:miter lim="800000"/>
              <a:headEnd/>
              <a:tailEnd/>
            </a:ln>
            <a:effectLst/>
          </p:spPr>
        </p:pic>
        <p:sp>
          <p:nvSpPr>
            <p:cNvPr id="2052" name="Oval 4"/>
            <p:cNvSpPr>
              <a:spLocks noChangeArrowheads="1"/>
            </p:cNvSpPr>
            <p:nvPr/>
          </p:nvSpPr>
          <p:spPr bwMode="auto">
            <a:xfrm>
              <a:off x="107984925" y="106718100"/>
              <a:ext cx="571500" cy="571500"/>
            </a:xfrm>
            <a:prstGeom prst="ellipse">
              <a:avLst/>
            </a:prstGeom>
            <a:noFill/>
            <a:ln w="28575" algn="in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Charge\Downloads\A-3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0701" y="642918"/>
            <a:ext cx="8213265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Charge\Downloads\Oder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500042"/>
            <a:ext cx="7643866" cy="5886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84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7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Цель проекта: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046309"/>
            <a:ext cx="8401080" cy="4525963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/>
              <a:t>  </a:t>
            </a:r>
            <a:r>
              <a:rPr lang="ru-RU" sz="4000" b="1" dirty="0" smtClean="0"/>
              <a:t>Рассказать о </a:t>
            </a:r>
          </a:p>
          <a:p>
            <a:pPr algn="ctr">
              <a:buNone/>
            </a:pPr>
            <a:r>
              <a:rPr lang="ru-RU" sz="4000" b="1" dirty="0" smtClean="0"/>
              <a:t>малоизвестном участнике ВОВ, </a:t>
            </a:r>
          </a:p>
          <a:p>
            <a:pPr algn="ctr">
              <a:buNone/>
            </a:pPr>
            <a:r>
              <a:rPr lang="ru-RU" sz="4000" b="1" dirty="0" smtClean="0"/>
              <a:t>его жизни и военном подвиге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0210309-WA0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74821"/>
            <a:ext cx="3643338" cy="6471471"/>
          </a:xfrm>
        </p:spPr>
      </p:pic>
      <p:pic>
        <p:nvPicPr>
          <p:cNvPr id="6" name="Рисунок 5" descr="IMG-20210309-WA0021.jpg"/>
          <p:cNvPicPr>
            <a:picLocks noChangeAspect="1"/>
          </p:cNvPicPr>
          <p:nvPr/>
        </p:nvPicPr>
        <p:blipFill>
          <a:blip r:embed="rId4" cstate="print"/>
          <a:srcRect b="8333"/>
          <a:stretch>
            <a:fillRect/>
          </a:stretch>
        </p:blipFill>
        <p:spPr>
          <a:xfrm>
            <a:off x="4643438" y="240872"/>
            <a:ext cx="3932386" cy="640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pic>
        <p:nvPicPr>
          <p:cNvPr id="4" name="Picture 2" descr="C:\Users\Charge\Desktop\Дедушка\Orden_Krasnoj_Zvezd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857364"/>
            <a:ext cx="3143272" cy="3143272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3084" y="385754"/>
            <a:ext cx="5257808" cy="1185858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  Орден Красной Звезды 2-й степени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 smtClean="0"/>
              <a:t>Ме</a:t>
            </a:r>
            <a:endParaRPr lang="ru-RU" dirty="0"/>
          </a:p>
        </p:txBody>
      </p:sp>
      <p:pic>
        <p:nvPicPr>
          <p:cNvPr id="4100" name="Picture 4" descr="C:\Users\Charge\Desktop\Дедушка\Medal_Za_oboronu_Kavkaz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5985" y="1100142"/>
            <a:ext cx="2237783" cy="3900494"/>
          </a:xfrm>
          <a:prstGeom prst="rect">
            <a:avLst/>
          </a:prstGeom>
          <a:noFill/>
        </p:spPr>
      </p:pic>
      <p:pic>
        <p:nvPicPr>
          <p:cNvPr id="4099" name="Picture 3" descr="C:\Users\Charge\Desktop\Дедушка\Medal_Za_pobedu_nad_Germaniej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85728"/>
            <a:ext cx="2388395" cy="41434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8870" y="71414"/>
            <a:ext cx="6615130" cy="1000132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Медаль «За оборону Кавказа»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2876" y="4645422"/>
            <a:ext cx="36433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Медаль «За Победу над Германией в Великой Отечественной войне 1941–1945 гг.»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IMG-20210309-WA001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174821"/>
            <a:ext cx="3643338" cy="6471471"/>
          </a:xfrm>
        </p:spPr>
      </p:pic>
      <p:pic>
        <p:nvPicPr>
          <p:cNvPr id="6" name="Рисунок 5" descr="IMG-20210309-WA0021.jpg"/>
          <p:cNvPicPr>
            <a:picLocks noChangeAspect="1"/>
          </p:cNvPicPr>
          <p:nvPr/>
        </p:nvPicPr>
        <p:blipFill>
          <a:blip r:embed="rId4" cstate="print"/>
          <a:srcRect b="8333"/>
          <a:stretch>
            <a:fillRect/>
          </a:stretch>
        </p:blipFill>
        <p:spPr>
          <a:xfrm>
            <a:off x="4643438" y="240872"/>
            <a:ext cx="3932386" cy="6402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Constantia" pitchFamily="18" charset="0"/>
              </a:rPr>
              <a:t>Берлин 1945 (1 отделение 1 взвод)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 t="4050" b="4984"/>
          <a:stretch>
            <a:fillRect/>
          </a:stretch>
        </p:blipFill>
        <p:spPr bwMode="auto">
          <a:xfrm>
            <a:off x="714348" y="1500174"/>
            <a:ext cx="7643866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22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Constantia" pitchFamily="18" charset="0"/>
              </a:rPr>
              <a:t>Артем Моисеевич с супругой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2050" name="Picture 2" descr="C:\Users\Charge\Desktop\IMG_20201027_113754.jpg"/>
          <p:cNvPicPr>
            <a:picLocks noChangeAspect="1" noChangeArrowheads="1"/>
          </p:cNvPicPr>
          <p:nvPr/>
        </p:nvPicPr>
        <p:blipFill>
          <a:blip r:embed="rId3" cstate="print"/>
          <a:srcRect l="4444" r="10000"/>
          <a:stretch>
            <a:fillRect/>
          </a:stretch>
        </p:blipFill>
        <p:spPr bwMode="auto">
          <a:xfrm>
            <a:off x="1161148" y="1357298"/>
            <a:ext cx="6768438" cy="4930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pic>
        <p:nvPicPr>
          <p:cNvPr id="5" name="Рисунок 4" descr="2021-03-10_18-54-0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71414"/>
            <a:ext cx="8741724" cy="6643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1538" y="5546727"/>
            <a:ext cx="72152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latin typeface="Constantia" pitchFamily="18" charset="0"/>
              </a:rPr>
              <a:t>Дарг-Кох</a:t>
            </a:r>
            <a:r>
              <a:rPr lang="ru-RU" sz="2800" b="1" dirty="0" smtClean="0">
                <a:latin typeface="Constantia" pitchFamily="18" charset="0"/>
              </a:rPr>
              <a:t> – ЖД станция.</a:t>
            </a:r>
          </a:p>
          <a:p>
            <a:pPr algn="ctr"/>
            <a:r>
              <a:rPr lang="ru-RU" sz="2800" b="1" dirty="0" err="1" smtClean="0">
                <a:latin typeface="Constantia" pitchFamily="18" charset="0"/>
              </a:rPr>
              <a:t>Северо-Кавказская</a:t>
            </a:r>
            <a:r>
              <a:rPr lang="ru-RU" sz="2800" b="1" dirty="0" smtClean="0">
                <a:latin typeface="Constantia" pitchFamily="18" charset="0"/>
              </a:rPr>
              <a:t> Железная Дорога.</a:t>
            </a:r>
            <a:endParaRPr lang="ru-RU" sz="2800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5" descr="IMG-20210309-WA0006.jpg"/>
          <p:cNvPicPr>
            <a:picLocks noChangeAspect="1"/>
          </p:cNvPicPr>
          <p:nvPr/>
        </p:nvPicPr>
        <p:blipFill>
          <a:blip r:embed="rId3" cstate="print"/>
          <a:srcRect l="14455" r="10900" b="75377"/>
          <a:stretch>
            <a:fillRect/>
          </a:stretch>
        </p:blipFill>
        <p:spPr>
          <a:xfrm>
            <a:off x="214282" y="214290"/>
            <a:ext cx="8693486" cy="1614486"/>
          </a:xfrm>
          <a:prstGeom prst="rect">
            <a:avLst/>
          </a:prstGeom>
        </p:spPr>
      </p:pic>
      <p:pic>
        <p:nvPicPr>
          <p:cNvPr id="6" name="Содержимое 5" descr="IMG-20210309-WA0006.jpg"/>
          <p:cNvPicPr>
            <a:picLocks noChangeAspect="1"/>
          </p:cNvPicPr>
          <p:nvPr/>
        </p:nvPicPr>
        <p:blipFill>
          <a:blip r:embed="rId3" cstate="print"/>
          <a:srcRect l="16233" t="70397" r="10012" b="1192"/>
          <a:stretch>
            <a:fillRect/>
          </a:stretch>
        </p:blipFill>
        <p:spPr>
          <a:xfrm>
            <a:off x="357158" y="5029882"/>
            <a:ext cx="8429653" cy="1828118"/>
          </a:xfrm>
          <a:prstGeom prst="rect">
            <a:avLst/>
          </a:prstGeom>
        </p:spPr>
      </p:pic>
      <p:pic>
        <p:nvPicPr>
          <p:cNvPr id="7" name="Содержимое 6" descr="IMG_20210309_223227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4218" t="8810" b="4855"/>
          <a:stretch>
            <a:fillRect/>
          </a:stretch>
        </p:blipFill>
        <p:spPr>
          <a:xfrm>
            <a:off x="1857356" y="2000240"/>
            <a:ext cx="5500726" cy="27921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Дети Артема Моисеевича и Раисы Тимофеевны</a:t>
            </a:r>
            <a:endParaRPr lang="ru-RU" dirty="0"/>
          </a:p>
        </p:txBody>
      </p:sp>
      <p:pic>
        <p:nvPicPr>
          <p:cNvPr id="5" name="Содержимое 4" descr="VRZtZc8gRH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29358" b="32760"/>
          <a:stretch>
            <a:fillRect/>
          </a:stretch>
        </p:blipFill>
        <p:spPr>
          <a:xfrm>
            <a:off x="714348" y="1666580"/>
            <a:ext cx="7715304" cy="5191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642974" y="-214338"/>
            <a:ext cx="10501386" cy="142876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«Учитесь, только учитесь!» – всегда твердил он</a:t>
            </a:r>
            <a:endParaRPr lang="ru-RU" sz="2800" b="1" dirty="0">
              <a:latin typeface="Constantia" pitchFamily="18" charset="0"/>
            </a:endParaRPr>
          </a:p>
        </p:txBody>
      </p:sp>
      <p:pic>
        <p:nvPicPr>
          <p:cNvPr id="5" name="Содержимое 4" descr="72GwamUuZ-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6731" r="24767"/>
          <a:stretch>
            <a:fillRect/>
          </a:stretch>
        </p:blipFill>
        <p:spPr>
          <a:xfrm>
            <a:off x="1285852" y="1000108"/>
            <a:ext cx="2857520" cy="5617851"/>
          </a:xfrm>
        </p:spPr>
      </p:pic>
      <p:pic>
        <p:nvPicPr>
          <p:cNvPr id="6" name="Рисунок 5" descr="al8wgZc5iJ0.jpg"/>
          <p:cNvPicPr>
            <a:picLocks noChangeAspect="1"/>
          </p:cNvPicPr>
          <p:nvPr/>
        </p:nvPicPr>
        <p:blipFill>
          <a:blip r:embed="rId4" cstate="print"/>
          <a:srcRect l="7416" t="6250" r="9322" b="3472"/>
          <a:stretch>
            <a:fillRect/>
          </a:stretch>
        </p:blipFill>
        <p:spPr>
          <a:xfrm>
            <a:off x="5286380" y="1002753"/>
            <a:ext cx="2928958" cy="56409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71462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5804" y="1643050"/>
            <a:ext cx="7300906" cy="4214842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ru-RU" b="1" dirty="0" smtClean="0"/>
              <a:t>Провести опрос среди людей разного возраста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>
              <a:buFontTx/>
              <a:buChar char="-"/>
            </a:pPr>
            <a:r>
              <a:rPr lang="ru-RU" b="1" dirty="0" smtClean="0"/>
              <a:t>Изучить информацию о военном пути, подвиге и наградах прадедушки </a:t>
            </a:r>
          </a:p>
          <a:p>
            <a:pPr>
              <a:buNone/>
            </a:pPr>
            <a:r>
              <a:rPr lang="ru-RU" b="1" dirty="0" smtClean="0"/>
              <a:t>а)из военных архивов</a:t>
            </a:r>
          </a:p>
          <a:p>
            <a:pPr>
              <a:buNone/>
            </a:pPr>
            <a:r>
              <a:rPr lang="ru-RU" b="1" dirty="0" smtClean="0"/>
              <a:t>б)от родственников прадедушки</a:t>
            </a:r>
          </a:p>
          <a:p>
            <a:pPr>
              <a:buNone/>
            </a:pPr>
            <a:r>
              <a:rPr lang="ru-RU" b="1" dirty="0" smtClean="0"/>
              <a:t> (дети)</a:t>
            </a:r>
            <a:endParaRPr lang="ru-RU" dirty="0" smtClean="0"/>
          </a:p>
          <a:p>
            <a:pPr>
              <a:buFontTx/>
              <a:buChar char="-"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 descr="7Fz2Uk4R4zU.jpg"/>
          <p:cNvPicPr>
            <a:picLocks noChangeAspect="1"/>
          </p:cNvPicPr>
          <p:nvPr/>
        </p:nvPicPr>
        <p:blipFill>
          <a:blip r:embed="rId3" cstate="print"/>
          <a:srcRect l="24268"/>
          <a:stretch>
            <a:fillRect/>
          </a:stretch>
        </p:blipFill>
        <p:spPr>
          <a:xfrm>
            <a:off x="500034" y="285728"/>
            <a:ext cx="8060131" cy="6192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Ленинград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Содержимое 4" descr="qrwF911inLk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11617"/>
          <a:stretch>
            <a:fillRect/>
          </a:stretch>
        </p:blipFill>
        <p:spPr>
          <a:xfrm rot="16200000">
            <a:off x="1802068" y="-373362"/>
            <a:ext cx="5572164" cy="87477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IMG-20210309-WA00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4230" r="34810" b="4149"/>
          <a:stretch>
            <a:fillRect/>
          </a:stretch>
        </p:blipFill>
        <p:spPr>
          <a:xfrm>
            <a:off x="214282" y="357166"/>
            <a:ext cx="4500594" cy="5929354"/>
          </a:xfrm>
        </p:spPr>
      </p:pic>
      <p:pic>
        <p:nvPicPr>
          <p:cNvPr id="7" name="Рисунок 6" descr="kfmgvnAyX08.jpg"/>
          <p:cNvPicPr>
            <a:picLocks noChangeAspect="1"/>
          </p:cNvPicPr>
          <p:nvPr/>
        </p:nvPicPr>
        <p:blipFill>
          <a:blip r:embed="rId4" cstate="print"/>
          <a:srcRect r="12239"/>
          <a:stretch>
            <a:fillRect/>
          </a:stretch>
        </p:blipFill>
        <p:spPr>
          <a:xfrm rot="16200000">
            <a:off x="3996416" y="1432840"/>
            <a:ext cx="6000768" cy="38494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5074" y="6429396"/>
            <a:ext cx="25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nstantia" pitchFamily="18" charset="0"/>
              </a:rPr>
              <a:t>Сочи 1977г</a:t>
            </a:r>
            <a:endParaRPr lang="ru-RU" sz="2400" b="1" dirty="0"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00" y="6286520"/>
            <a:ext cx="321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Constantia" pitchFamily="18" charset="0"/>
                <a:cs typeface="Times New Roman" pitchFamily="18" charset="0"/>
              </a:rPr>
              <a:t>Ленинград 1960-е</a:t>
            </a:r>
            <a:endParaRPr lang="ru-RU" sz="2400" b="1" dirty="0">
              <a:latin typeface="Constantia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pic>
        <p:nvPicPr>
          <p:cNvPr id="6" name="Содержимое 5" descr="IMG-20210309-WA00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t="8097"/>
          <a:stretch>
            <a:fillRect/>
          </a:stretch>
        </p:blipFill>
        <p:spPr>
          <a:xfrm>
            <a:off x="571472" y="428603"/>
            <a:ext cx="3763543" cy="6143669"/>
          </a:xfrm>
        </p:spPr>
      </p:pic>
      <p:pic>
        <p:nvPicPr>
          <p:cNvPr id="5" name="Рисунок 4" descr="IMG-20210309-WA0017.jpg"/>
          <p:cNvPicPr>
            <a:picLocks noChangeAspect="1"/>
          </p:cNvPicPr>
          <p:nvPr/>
        </p:nvPicPr>
        <p:blipFill>
          <a:blip r:embed="rId4" cstate="print"/>
          <a:srcRect r="3743" b="14583"/>
          <a:stretch>
            <a:fillRect/>
          </a:stretch>
        </p:blipFill>
        <p:spPr>
          <a:xfrm>
            <a:off x="4784666" y="417714"/>
            <a:ext cx="3859300" cy="608309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66" y="7141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Железноводск, Пятигорск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Железная дорога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Содержимое 4" descr="IMG-20210309-WA001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015" t="5682" r="13567"/>
          <a:stretch>
            <a:fillRect/>
          </a:stretch>
        </p:blipFill>
        <p:spPr>
          <a:xfrm>
            <a:off x="142844" y="1214422"/>
            <a:ext cx="8858722" cy="557216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-20210309-WA0009.jpg"/>
          <p:cNvPicPr>
            <a:picLocks noChangeAspect="1"/>
          </p:cNvPicPr>
          <p:nvPr/>
        </p:nvPicPr>
        <p:blipFill>
          <a:blip r:embed="rId3" cstate="print"/>
          <a:srcRect t="11458" b="5208"/>
          <a:stretch>
            <a:fillRect/>
          </a:stretch>
        </p:blipFill>
        <p:spPr>
          <a:xfrm>
            <a:off x="285720" y="500042"/>
            <a:ext cx="4053995" cy="6000792"/>
          </a:xfrm>
          <a:prstGeom prst="rect">
            <a:avLst/>
          </a:prstGeom>
        </p:spPr>
      </p:pic>
      <p:pic>
        <p:nvPicPr>
          <p:cNvPr id="6" name="Рисунок 5" descr="IMG-20210309-WA0015.jpg"/>
          <p:cNvPicPr>
            <a:picLocks noChangeAspect="1"/>
          </p:cNvPicPr>
          <p:nvPr/>
        </p:nvPicPr>
        <p:blipFill>
          <a:blip r:embed="rId4" cstate="print"/>
          <a:srcRect t="17708"/>
          <a:stretch>
            <a:fillRect/>
          </a:stretch>
        </p:blipFill>
        <p:spPr>
          <a:xfrm>
            <a:off x="4610075" y="500042"/>
            <a:ext cx="4105329" cy="6000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Гренада СССР-ЧССР 1977г.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IMG-20210309-WA0008.jpg"/>
          <p:cNvPicPr>
            <a:picLocks noChangeAspect="1"/>
          </p:cNvPicPr>
          <p:nvPr/>
        </p:nvPicPr>
        <p:blipFill>
          <a:blip r:embed="rId3" cstate="print"/>
          <a:srcRect l="5468" b="9757"/>
          <a:stretch>
            <a:fillRect/>
          </a:stretch>
        </p:blipFill>
        <p:spPr>
          <a:xfrm>
            <a:off x="142908" y="1714488"/>
            <a:ext cx="8929686" cy="47992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«Чем смогу, тем помогу»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Содержимое 4" descr="IMG-20210309-WA001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11789"/>
          <a:stretch>
            <a:fillRect/>
          </a:stretch>
        </p:blipFill>
        <p:spPr>
          <a:xfrm>
            <a:off x="513441" y="1571612"/>
            <a:ext cx="8059087" cy="51435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Constantia" pitchFamily="18" charset="0"/>
              </a:rPr>
              <a:t>Кульбаченко</a:t>
            </a:r>
            <a:r>
              <a:rPr lang="ru-RU" b="1" dirty="0" smtClean="0">
                <a:latin typeface="Constantia" pitchFamily="18" charset="0"/>
              </a:rPr>
              <a:t> А.М.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1857364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4000" dirty="0" smtClean="0"/>
              <a:t> 3 детей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9 внуков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16 правнуков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1 праправнучка</a:t>
            </a:r>
            <a:endParaRPr lang="ru-RU" sz="4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8596" y="4773051"/>
            <a:ext cx="5500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Троих из них зовут Артем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74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onstantia" pitchFamily="18" charset="0"/>
              </a:rPr>
              <a:t>Старшие внуки </a:t>
            </a:r>
            <a:r>
              <a:rPr lang="ru-RU" b="1" dirty="0" err="1" smtClean="0">
                <a:latin typeface="Constantia" pitchFamily="18" charset="0"/>
              </a:rPr>
              <a:t>Кульбаченко</a:t>
            </a:r>
            <a:r>
              <a:rPr lang="ru-RU" b="1" dirty="0" smtClean="0">
                <a:latin typeface="Constantia" pitchFamily="18" charset="0"/>
              </a:rPr>
              <a:t> Раисы Тимофеевны и Артема Моисеевича</a:t>
            </a:r>
            <a:endParaRPr lang="ru-RU" b="1" dirty="0">
              <a:latin typeface="Constantia" pitchFamily="18" charset="0"/>
            </a:endParaRPr>
          </a:p>
        </p:txBody>
      </p:sp>
      <p:pic>
        <p:nvPicPr>
          <p:cNvPr id="5" name="Содержимое 4" descr="m5vXHxXBbxY.jpg"/>
          <p:cNvPicPr>
            <a:picLocks noChangeAspect="1"/>
          </p:cNvPicPr>
          <p:nvPr/>
        </p:nvPicPr>
        <p:blipFill>
          <a:blip r:embed="rId3" cstate="print"/>
          <a:srcRect l="10901" b="4349"/>
          <a:stretch>
            <a:fillRect/>
          </a:stretch>
        </p:blipFill>
        <p:spPr>
          <a:xfrm>
            <a:off x="507673" y="1927236"/>
            <a:ext cx="7921979" cy="4787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84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  <a:t>Задачи: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ru-RU" b="1" dirty="0" smtClean="0"/>
              <a:t>Найти и предоставить архивные документы, на карте показать военный путь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>
              <a:buFontTx/>
              <a:buChar char="-"/>
            </a:pPr>
            <a:r>
              <a:rPr lang="ru-RU" b="1" dirty="0" smtClean="0"/>
              <a:t>Рассказать о послевоенной жизни прадедушки, семье, детях, внуках.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Constantia" pitchFamily="18" charset="0"/>
              </a:rPr>
              <a:t>Кульбаченко</a:t>
            </a:r>
            <a:r>
              <a:rPr lang="ru-RU" b="1" dirty="0" smtClean="0">
                <a:latin typeface="Constantia" pitchFamily="18" charset="0"/>
              </a:rPr>
              <a:t> А.М.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282" y="1571612"/>
            <a:ext cx="8286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Tx/>
              <a:buChar char="-"/>
            </a:pPr>
            <a:r>
              <a:rPr lang="ru-RU" sz="4000" dirty="0" smtClean="0"/>
              <a:t> 3 детей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9 внуков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16 правнуков</a:t>
            </a:r>
          </a:p>
          <a:p>
            <a:pPr algn="ctr">
              <a:buFontTx/>
              <a:buChar char="-"/>
            </a:pPr>
            <a:r>
              <a:rPr lang="ru-RU" sz="4000" dirty="0" smtClean="0"/>
              <a:t> 1 праправнучка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4429132"/>
            <a:ext cx="72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Из них 11 человек связали свою жизнь с железной дорогой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Мы помним! Мы гордимся</a:t>
            </a:r>
            <a:r>
              <a:rPr lang="ru-RU" dirty="0" smtClean="0">
                <a:latin typeface="Constantia "/>
              </a:rPr>
              <a:t>!</a:t>
            </a:r>
            <a:endParaRPr lang="ru-RU" dirty="0"/>
          </a:p>
        </p:txBody>
      </p:sp>
      <p:pic>
        <p:nvPicPr>
          <p:cNvPr id="5" name="Picture 2" descr="C:\Users\Charge\Desktop\IMG_20201027_11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5548" y="1785926"/>
            <a:ext cx="2805794" cy="421512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 r="10000"/>
          <a:stretch>
            <a:fillRect/>
          </a:stretch>
        </p:blipFill>
        <p:spPr bwMode="auto">
          <a:xfrm>
            <a:off x="3143240" y="1714488"/>
            <a:ext cx="2893239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IMG-20210309-WA0003.jpg"/>
          <p:cNvPicPr>
            <a:picLocks noChangeAspect="1"/>
          </p:cNvPicPr>
          <p:nvPr/>
        </p:nvPicPr>
        <p:blipFill>
          <a:blip r:embed="rId5" cstate="print"/>
          <a:srcRect l="13779" r="6632" b="29167"/>
          <a:stretch>
            <a:fillRect/>
          </a:stretch>
        </p:blipFill>
        <p:spPr>
          <a:xfrm>
            <a:off x="214282" y="1714488"/>
            <a:ext cx="2714644" cy="4291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369"/>
          <a:stretch>
            <a:fillRect/>
          </a:stretch>
        </p:blipFill>
        <p:spPr bwMode="auto">
          <a:xfrm>
            <a:off x="0" y="-40182"/>
            <a:ext cx="9247177" cy="696964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43190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Constantia" pitchFamily="18" charset="0"/>
              </a:rPr>
              <a:t>Спасибо за внимание!</a:t>
            </a:r>
            <a:endParaRPr lang="ru-RU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cs typeface="Narkisim" pitchFamily="34" charset="-79"/>
              </a:rPr>
              <a:t>Почему мы до сих пор говорим о ВОВ?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Тема Великой Отечественной войны была и будет актуальной всегда, потому что мы должны помнить своих героев, должны знать, кто, как и когда сражался за наше будущее</a:t>
            </a:r>
          </a:p>
          <a:p>
            <a:pPr>
              <a:buNone/>
            </a:pPr>
            <a:r>
              <a:rPr lang="ru-RU" b="1" dirty="0" smtClean="0"/>
              <a:t>   Чтобы это доказать я провела опрос среди людей разных возрастов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0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21-03-05_22-01-0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357166"/>
            <a:ext cx="8786842" cy="607457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2021-03-05_22-01-5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90962"/>
            <a:ext cx="8786842" cy="62813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2021-03-05_22-02-52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293752"/>
            <a:ext cx="8786842" cy="6349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Charge\Desktop\Дедушка\img6.jpg"/>
          <p:cNvPicPr>
            <a:picLocks noChangeAspect="1" noChangeArrowheads="1"/>
          </p:cNvPicPr>
          <p:nvPr/>
        </p:nvPicPr>
        <p:blipFill>
          <a:blip r:embed="rId2" cstate="print"/>
          <a:srcRect l="25048"/>
          <a:stretch>
            <a:fillRect/>
          </a:stretch>
        </p:blipFill>
        <p:spPr bwMode="auto">
          <a:xfrm>
            <a:off x="0" y="-40166"/>
            <a:ext cx="9286908" cy="696962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2021-03-05_22-03-4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428604"/>
            <a:ext cx="8786842" cy="60602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4385</TotalTime>
  <Words>344</Words>
  <Application>Microsoft Office PowerPoint</Application>
  <PresentationFormat>Экран (4:3)</PresentationFormat>
  <Paragraphs>63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«Мы гордимся!  Я горжусь!»</vt:lpstr>
      <vt:lpstr>Цель проекта:</vt:lpstr>
      <vt:lpstr>Задачи:</vt:lpstr>
      <vt:lpstr>Задачи:</vt:lpstr>
      <vt:lpstr>Почему мы до сих пор говорим о ВОВ?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Кульбаченко Артем Моисеевич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Медаль «За оборону Кавказа»</vt:lpstr>
      <vt:lpstr>Слайд 23</vt:lpstr>
      <vt:lpstr>Берлин 1945 (1 отделение 1 взвод)</vt:lpstr>
      <vt:lpstr>Артем Моисеевич с супругой</vt:lpstr>
      <vt:lpstr>Слайд 26</vt:lpstr>
      <vt:lpstr>Слайд 27</vt:lpstr>
      <vt:lpstr>Дети Артема Моисеевича и Раисы Тимофеевны</vt:lpstr>
      <vt:lpstr>«Учитесь, только учитесь!» – всегда твердил он</vt:lpstr>
      <vt:lpstr>Слайд 30</vt:lpstr>
      <vt:lpstr>Ленинград</vt:lpstr>
      <vt:lpstr>Слайд 32</vt:lpstr>
      <vt:lpstr>Железноводск, Пятигорск</vt:lpstr>
      <vt:lpstr>Железная дорога</vt:lpstr>
      <vt:lpstr>Слайд 35</vt:lpstr>
      <vt:lpstr>Гренада СССР-ЧССР 1977г.</vt:lpstr>
      <vt:lpstr>«Чем смогу, тем помогу»</vt:lpstr>
      <vt:lpstr>Кульбаченко А.М.</vt:lpstr>
      <vt:lpstr>Старшие внуки Кульбаченко Раисы Тимофеевны и Артема Моисеевича</vt:lpstr>
      <vt:lpstr>Кульбаченко А.М.</vt:lpstr>
      <vt:lpstr>Мы помним! Мы гордимся!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гордимся!</dc:title>
  <dc:creator>Charge</dc:creator>
  <cp:lastModifiedBy>завуч</cp:lastModifiedBy>
  <cp:revision>216</cp:revision>
  <dcterms:created xsi:type="dcterms:W3CDTF">2020-10-01T14:44:39Z</dcterms:created>
  <dcterms:modified xsi:type="dcterms:W3CDTF">2024-01-14T03:04:32Z</dcterms:modified>
</cp:coreProperties>
</file>