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3" r:id="rId2"/>
    <p:sldId id="285" r:id="rId3"/>
    <p:sldId id="274" r:id="rId4"/>
    <p:sldId id="326" r:id="rId5"/>
    <p:sldId id="288" r:id="rId6"/>
    <p:sldId id="278" r:id="rId7"/>
    <p:sldId id="281" r:id="rId8"/>
    <p:sldId id="280" r:id="rId9"/>
    <p:sldId id="299" r:id="rId10"/>
    <p:sldId id="263" r:id="rId11"/>
    <p:sldId id="271" r:id="rId12"/>
    <p:sldId id="272" r:id="rId13"/>
    <p:sldId id="289" r:id="rId14"/>
    <p:sldId id="264" r:id="rId15"/>
    <p:sldId id="265" r:id="rId16"/>
    <p:sldId id="293" r:id="rId17"/>
    <p:sldId id="294" r:id="rId18"/>
    <p:sldId id="323" r:id="rId19"/>
    <p:sldId id="324" r:id="rId20"/>
    <p:sldId id="325" r:id="rId21"/>
    <p:sldId id="327" r:id="rId22"/>
    <p:sldId id="279" r:id="rId23"/>
    <p:sldId id="297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4780058651026785E-2"/>
          <c:y val="7.5187969924812248E-2"/>
          <c:w val="0.46774193548387094"/>
          <c:h val="0.7669172932330877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Познавательная активность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0.62000000000000255</c:v>
                </c:pt>
                <c:pt idx="1">
                  <c:v>0.75000000000000266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Общая осведомленность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0.82000000000000062</c:v>
                </c:pt>
                <c:pt idx="1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Социально-бытовая ориентация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0.55000000000000004</c:v>
                </c:pt>
                <c:pt idx="1">
                  <c:v>0.63000000000000289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Зрительный гнозис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0.88000000000000078</c:v>
                </c:pt>
                <c:pt idx="1">
                  <c:v>0.95000000000000062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Слуховой гнозис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0.85000000000000064</c:v>
                </c:pt>
                <c:pt idx="1">
                  <c:v>0.9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Тактильный гнозис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0.72000000000000064</c:v>
                </c:pt>
                <c:pt idx="1">
                  <c:v>0.8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Пространственный гнозис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0.7600000000000029</c:v>
                </c:pt>
                <c:pt idx="1">
                  <c:v>0.8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Внимание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0.85000000000000064</c:v>
                </c:pt>
                <c:pt idx="1">
                  <c:v>0.92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Мнестическая деятельность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Sheet1!$B$10:$C$10</c:f>
              <c:numCache>
                <c:formatCode>0%</c:formatCode>
                <c:ptCount val="2"/>
                <c:pt idx="0">
                  <c:v>0.75000000000000266</c:v>
                </c:pt>
                <c:pt idx="1">
                  <c:v>0.8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Мыслительная деятельность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Sheet1!$B$11:$C$11</c:f>
              <c:numCache>
                <c:formatCode>0%</c:formatCode>
                <c:ptCount val="2"/>
                <c:pt idx="0">
                  <c:v>0.70000000000000062</c:v>
                </c:pt>
                <c:pt idx="1">
                  <c:v>0.78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Речевое развитие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Sheet1!$B$12:$C$12</c:f>
              <c:numCache>
                <c:formatCode>0%</c:formatCode>
                <c:ptCount val="2"/>
                <c:pt idx="0">
                  <c:v>0.85000000000000064</c:v>
                </c:pt>
                <c:pt idx="1">
                  <c:v>0.89000000000000079</c:v>
                </c:pt>
              </c:numCache>
            </c:numRef>
          </c:val>
        </c:ser>
        <c:gapDepth val="0"/>
        <c:shape val="cone"/>
        <c:axId val="80685312"/>
        <c:axId val="80699392"/>
        <c:axId val="0"/>
      </c:bar3DChart>
      <c:catAx>
        <c:axId val="8068531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0699392"/>
        <c:crosses val="autoZero"/>
        <c:auto val="1"/>
        <c:lblAlgn val="ctr"/>
        <c:lblOffset val="100"/>
        <c:tickLblSkip val="1"/>
        <c:tickMarkSkip val="1"/>
      </c:catAx>
      <c:valAx>
        <c:axId val="8069939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0685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 rtl="0">
            <a:defRPr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7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366391184573003E-2"/>
          <c:y val="0.10810810810810811"/>
          <c:w val="0.52617079889807161"/>
          <c:h val="0.63963963963964465"/>
        </c:manualLayout>
      </c:layout>
      <c:bar3DChart>
        <c:barDir val="col"/>
        <c:grouping val="clustered"/>
        <c:ser>
          <c:idx val="4"/>
          <c:order val="4"/>
          <c:tx>
            <c:strRef>
              <c:f>Sheet1!$A$2</c:f>
            </c:strRef>
          </c:tx>
          <c:spPr>
            <a:solidFill>
              <a:srgbClr val="9999FF"/>
            </a:solidFill>
            <a:ln w="12699">
              <a:solidFill>
                <a:srgbClr val="000000"/>
              </a:solidFill>
              <a:prstDash val="solid"/>
            </a:ln>
          </c:spPr>
          <c:cat>
            <c:multiLvlStrRef>
              <c:f>Sheet1!$B$1:$C$1</c:f>
            </c:multiLvlStrRef>
          </c:cat>
          <c:val>
            <c:numRef>
              <c:f>Sheet1!$B$2:$C$2</c:f>
            </c:numRef>
          </c:val>
        </c:ser>
        <c:ser>
          <c:idx val="5"/>
          <c:order val="5"/>
          <c:tx>
            <c:strRef>
              <c:f>Sheet1!$A$3</c:f>
            </c:strRef>
          </c:tx>
          <c:spPr>
            <a:solidFill>
              <a:srgbClr val="993366"/>
            </a:solidFill>
            <a:ln w="12699">
              <a:solidFill>
                <a:srgbClr val="000000"/>
              </a:solidFill>
              <a:prstDash val="solid"/>
            </a:ln>
          </c:spPr>
          <c:cat>
            <c:multiLvlStrRef>
              <c:f>Sheet1!$B$1:$C$1</c:f>
            </c:multiLvlStrRef>
          </c:cat>
          <c:val>
            <c:numRef>
              <c:f>Sheet1!$B$3:$C$3</c:f>
            </c:numRef>
          </c:val>
        </c:ser>
        <c:ser>
          <c:idx val="6"/>
          <c:order val="6"/>
          <c:tx>
            <c:strRef>
              <c:f>Sheet1!$A$4</c:f>
            </c:strRef>
          </c:tx>
          <c:spPr>
            <a:solidFill>
              <a:srgbClr val="FFFFCC"/>
            </a:solidFill>
            <a:ln w="12699">
              <a:solidFill>
                <a:srgbClr val="000000"/>
              </a:solidFill>
              <a:prstDash val="solid"/>
            </a:ln>
          </c:spPr>
          <c:cat>
            <c:multiLvlStrRef>
              <c:f>Sheet1!$B$1:$C$1</c:f>
            </c:multiLvlStrRef>
          </c:cat>
          <c:val>
            <c:numRef>
              <c:f>Sheet1!$B$4:$C$4</c:f>
            </c:numRef>
          </c:val>
        </c:ser>
        <c:ser>
          <c:idx val="7"/>
          <c:order val="7"/>
          <c:tx>
            <c:strRef>
              <c:f>Sheet1!$A$5</c:f>
            </c:strRef>
          </c:tx>
          <c:spPr>
            <a:solidFill>
              <a:srgbClr val="CCFFFF"/>
            </a:solidFill>
            <a:ln w="12699">
              <a:solidFill>
                <a:srgbClr val="000000"/>
              </a:solidFill>
              <a:prstDash val="solid"/>
            </a:ln>
          </c:spPr>
          <c:cat>
            <c:multiLvlStrRef>
              <c:f>Sheet1!$B$1:$C$1</c:f>
            </c:multiLvlStrRef>
          </c:cat>
          <c:val>
            <c:numRef>
              <c:f>Sheet1!$B$5:$C$5</c:f>
            </c:numRef>
          </c:val>
        </c:ser>
        <c:ser>
          <c:idx val="0"/>
          <c:order val="0"/>
          <c:tx>
            <c:strRef>
              <c:f>Sheet1!$A$2</c:f>
              <c:strCache>
                <c:ptCount val="1"/>
                <c:pt idx="0">
                  <c:v>Мотивация учебной деятельности</c:v>
                </c:pt>
              </c:strCache>
            </c:strRef>
          </c:tx>
          <c:spPr>
            <a:solidFill>
              <a:srgbClr val="9999FF"/>
            </a:solidFill>
            <a:ln w="12699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0.85000000000000064</c:v>
                </c:pt>
                <c:pt idx="1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Общеучебные умения и навыки</c:v>
                </c:pt>
              </c:strCache>
            </c:strRef>
          </c:tx>
          <c:spPr>
            <a:solidFill>
              <a:srgbClr val="993366"/>
            </a:solidFill>
            <a:ln w="12699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0.65000000000000191</c:v>
                </c:pt>
                <c:pt idx="1">
                  <c:v>0.73000000000000065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Самоконтроль</c:v>
                </c:pt>
              </c:strCache>
            </c:strRef>
          </c:tx>
          <c:spPr>
            <a:solidFill>
              <a:srgbClr val="FFFFCC"/>
            </a:solidFill>
            <a:ln w="12699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0.78</c:v>
                </c:pt>
                <c:pt idx="1">
                  <c:v>0.85000000000000064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Уровень сформированности УУД</c:v>
                </c:pt>
              </c:strCache>
            </c:strRef>
          </c:tx>
          <c:spPr>
            <a:solidFill>
              <a:srgbClr val="CCFFFF"/>
            </a:solidFill>
            <a:ln w="12699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0.65000000000000191</c:v>
                </c:pt>
                <c:pt idx="1">
                  <c:v>0.78</c:v>
                </c:pt>
              </c:numCache>
            </c:numRef>
          </c:val>
        </c:ser>
        <c:gapDepth val="0"/>
        <c:shape val="cone"/>
        <c:axId val="94377856"/>
        <c:axId val="94379392"/>
        <c:axId val="0"/>
      </c:bar3DChart>
      <c:catAx>
        <c:axId val="9437785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4379392"/>
        <c:crosses val="autoZero"/>
        <c:auto val="1"/>
        <c:lblAlgn val="ctr"/>
        <c:lblOffset val="100"/>
        <c:tickLblSkip val="1"/>
        <c:tickMarkSkip val="1"/>
      </c:catAx>
      <c:valAx>
        <c:axId val="9437939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4377856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5013774104683197"/>
          <c:y val="8.1081081081081086E-2"/>
          <c:w val="0.32428067643219288"/>
          <c:h val="0.68727474640014263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46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5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2D32A-0386-432C-9357-38213D42C856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B9134-4406-4B6E-8146-4DFD6E132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B9134-4406-4B6E-8146-4DFD6E132A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3929058" y="357166"/>
            <a:ext cx="4981611" cy="4643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 средняя общеобразовательная школа п.Березовый  Солнечного муниципального района Хабаровского края             </a:t>
            </a:r>
            <a:br>
              <a:rPr lang="ru-RU" sz="20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«Использование </a:t>
            </a:r>
            <a:r>
              <a:rPr lang="ru-RU" sz="2700" b="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здоровьесберегающих</a:t>
            </a:r>
            <a:r>
              <a:rPr lang="ru-RU" sz="27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технологий на логопедических занятиях </a:t>
            </a:r>
            <a:r>
              <a:rPr lang="ru-RU" sz="2400" dirty="0" smtClean="0">
                <a:solidFill>
                  <a:schemeClr val="tx1"/>
                </a:solidFill>
              </a:rPr>
              <a:t>при использовании инклюзивного подхода </a:t>
            </a:r>
            <a:r>
              <a:rPr lang="ru-RU" sz="27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обучающихся с ОВЗ».</a:t>
            </a:r>
            <a:r>
              <a:rPr lang="ru-RU" sz="20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000" b="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925" y="5500702"/>
            <a:ext cx="3309938" cy="114300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Караванова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Викторовна</a:t>
            </a:r>
          </a:p>
        </p:txBody>
      </p:sp>
      <p:pic>
        <p:nvPicPr>
          <p:cNvPr id="6" name="Рисунок 5" descr="F:\Camera\IMG_20191216_1113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2901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ru-RU" sz="1800" dirty="0" err="1" smtClean="0">
                <a:solidFill>
                  <a:srgbClr val="7030A0"/>
                </a:solidFill>
              </a:rPr>
              <a:t>Песокотероапия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Естественная потребность ребенка </a:t>
            </a:r>
            <a:r>
              <a:rPr lang="ru-RU" sz="1600" i="1" dirty="0" smtClean="0">
                <a:solidFill>
                  <a:srgbClr val="7030A0"/>
                </a:solidFill>
              </a:rPr>
              <a:t>«возиться»</a:t>
            </a:r>
            <a:r>
              <a:rPr lang="ru-RU" sz="1600" dirty="0" smtClean="0">
                <a:solidFill>
                  <a:srgbClr val="7030A0"/>
                </a:solidFill>
              </a:rPr>
              <a:t> с песком, определяет возможности использовать песочницу в своей работе. Помимо общепринятых направлений в работе для развития речи детей логопатов.</a:t>
            </a:r>
            <a:endParaRPr lang="ru-RU" altLang="ru-RU" sz="1800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 descr="F:\Camera\Camera\IMG_20200124_1125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Camera\Camera\IMG_20200122_141255.jpg"/>
          <p:cNvPicPr/>
          <p:nvPr/>
        </p:nvPicPr>
        <p:blipFill>
          <a:blip r:embed="rId3" cstate="print"/>
          <a:srcRect l="2000" t="42029" r="12000"/>
          <a:stretch>
            <a:fillRect/>
          </a:stretch>
        </p:blipFill>
        <p:spPr bwMode="auto">
          <a:xfrm>
            <a:off x="5072066" y="2786058"/>
            <a:ext cx="30718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10604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400" dirty="0" err="1" smtClean="0">
                <a:solidFill>
                  <a:srgbClr val="7030A0"/>
                </a:solidFill>
              </a:rPr>
              <a:t>Куклотерапия</a:t>
            </a:r>
            <a:r>
              <a:rPr lang="ru-RU" sz="1400" b="0" dirty="0" smtClean="0">
                <a:solidFill>
                  <a:srgbClr val="7030A0"/>
                </a:solidFill>
              </a:rPr>
              <a:t> как средство коррекции </a:t>
            </a:r>
            <a:r>
              <a:rPr lang="ru-RU" sz="1400" b="0" dirty="0" err="1" smtClean="0">
                <a:solidFill>
                  <a:srgbClr val="7030A0"/>
                </a:solidFill>
              </a:rPr>
              <a:t>речи.Поэтому</a:t>
            </a:r>
            <a:r>
              <a:rPr lang="ru-RU" sz="1400" b="0" dirty="0" smtClean="0">
                <a:solidFill>
                  <a:srgbClr val="7030A0"/>
                </a:solidFill>
              </a:rPr>
              <a:t> разработка новых технологий интегрированного подхода к содержанию логопедических занятий весьма актуальна. Исходя из этого, я решила дополнить логопедическую работу театрализованной игрой. В результате поиска новых форм и методов обучения детей с общим недоразвитием речи и фонетико-фонематическим недоразвитием речи в мою работу вошла инновационная технология – </a:t>
            </a:r>
            <a:r>
              <a:rPr lang="ru-RU" sz="1400" b="0" dirty="0" err="1" smtClean="0">
                <a:solidFill>
                  <a:srgbClr val="7030A0"/>
                </a:solidFill>
              </a:rPr>
              <a:t>куклотерапия</a:t>
            </a:r>
            <a:r>
              <a:rPr lang="ru-RU" sz="1400" b="0" dirty="0" smtClean="0">
                <a:solidFill>
                  <a:srgbClr val="7030A0"/>
                </a:solidFill>
              </a:rPr>
              <a:t>, делающая занятия интересными и эмоционально окрашенными.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5" name="Рисунок 4" descr="F:\Camera\IMG_20191209_1342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Camera\Camera\IMG_20200120_111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29289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572528" y="6357958"/>
            <a:ext cx="114272" cy="28575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Camera\Camera\IMG_20200127_1134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3575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 smtClean="0"/>
              <a:t> 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Сказкотерапия</a:t>
            </a:r>
            <a:r>
              <a:rPr lang="ru-RU" sz="1200" b="0" dirty="0" smtClean="0">
                <a:solidFill>
                  <a:srgbClr val="7030A0"/>
                </a:solidFill>
                <a:latin typeface="Arial Narrow" pitchFamily="34" charset="0"/>
              </a:rPr>
              <a:t> способствует </a:t>
            </a:r>
            <a:r>
              <a:rPr lang="ru-RU" sz="1200" dirty="0" smtClean="0">
                <a:solidFill>
                  <a:srgbClr val="7030A0"/>
                </a:solidFill>
                <a:latin typeface="Arial Narrow" pitchFamily="34" charset="0"/>
              </a:rPr>
              <a:t>автоматизации и дифференциации звуков в связной речи</a:t>
            </a:r>
            <a:r>
              <a:rPr lang="ru-RU" sz="1200" b="0" dirty="0" smtClean="0">
                <a:solidFill>
                  <a:srgbClr val="7030A0"/>
                </a:solidFill>
                <a:latin typeface="Arial Narrow" pitchFamily="34" charset="0"/>
              </a:rPr>
              <a:t> младших школьников. </a:t>
            </a:r>
            <a:r>
              <a:rPr lang="ru-RU" sz="1200" b="0" dirty="0" smtClean="0">
                <a:solidFill>
                  <a:srgbClr val="7030A0"/>
                </a:solidFill>
              </a:rPr>
              <a:t>Кроме того, огромные возможности предоставляет </a:t>
            </a:r>
            <a:r>
              <a:rPr lang="ru-RU" sz="1200" b="0" dirty="0" err="1" smtClean="0">
                <a:solidFill>
                  <a:srgbClr val="7030A0"/>
                </a:solidFill>
              </a:rPr>
              <a:t>сказкотерапия</a:t>
            </a:r>
            <a:r>
              <a:rPr lang="ru-RU" sz="1200" b="0" dirty="0" smtClean="0">
                <a:solidFill>
                  <a:srgbClr val="7030A0"/>
                </a:solidFill>
              </a:rPr>
              <a:t> как метод в работе над </a:t>
            </a:r>
            <a:r>
              <a:rPr lang="ru-RU" sz="1200" b="0" dirty="0" err="1" smtClean="0">
                <a:solidFill>
                  <a:srgbClr val="7030A0"/>
                </a:solidFill>
              </a:rPr>
              <a:t>дисграфией</a:t>
            </a:r>
            <a:r>
              <a:rPr lang="ru-RU" sz="1200" b="0" dirty="0" smtClean="0">
                <a:solidFill>
                  <a:srgbClr val="7030A0"/>
                </a:solidFill>
              </a:rPr>
              <a:t>. </a:t>
            </a:r>
            <a:r>
              <a:rPr lang="ru-RU" sz="1200" b="0" dirty="0" smtClean="0">
                <a:solidFill>
                  <a:srgbClr val="7030A0"/>
                </a:solidFill>
                <a:latin typeface="Arial Narrow" pitchFamily="34" charset="0"/>
              </a:rPr>
              <a:t>У детей со сложными речевыми нарушениями наблюдается стойкость дефектов звукопроизношения. Для получения устойчивого результата я в работе с такими детьми делаем многочисленные повторы слов, фраз на определенные группы звуков. Все это с успехом можно отрабатывать в процессе рассказывания и драматизации сказок, так как в них очень часто используются приговорки, </a:t>
            </a:r>
            <a:r>
              <a:rPr lang="ru-RU" sz="1200" b="0" dirty="0" err="1" smtClean="0">
                <a:solidFill>
                  <a:srgbClr val="7030A0"/>
                </a:solidFill>
                <a:latin typeface="Arial Narrow" pitchFamily="34" charset="0"/>
              </a:rPr>
              <a:t>заклички</a:t>
            </a:r>
            <a:r>
              <a:rPr lang="ru-RU" sz="1200" b="0" dirty="0" smtClean="0">
                <a:solidFill>
                  <a:srgbClr val="7030A0"/>
                </a:solidFill>
                <a:latin typeface="Arial Narrow" pitchFamily="34" charset="0"/>
              </a:rPr>
              <a:t>, песенки – повторы. Дети с удовольствием запоминают небольшие по объему стихотворные формы, которые могут повторяться в процессе рассказывания сказок несколько раз. Звучание этих приговорок помогают ребенку наладить эмоциональный контакт и форму речевого общения со взрослыми и со своими сверстниками.</a:t>
            </a:r>
            <a:r>
              <a:rPr lang="ru-RU" sz="1200" b="0" dirty="0" smtClean="0">
                <a:solidFill>
                  <a:srgbClr val="7030A0"/>
                </a:solidFill>
              </a:rPr>
              <a:t> </a:t>
            </a:r>
            <a:endParaRPr lang="ru-RU" sz="1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F:\Camera\IMG_20191129_095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3116"/>
            <a:ext cx="31432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u="sng" dirty="0" smtClean="0">
                <a:solidFill>
                  <a:srgbClr val="7030A0"/>
                </a:solidFill>
              </a:rPr>
              <a:t>Работа с родителями.</a:t>
            </a:r>
            <a:br>
              <a:rPr lang="ru-RU" sz="1600" u="sng" dirty="0" smtClean="0">
                <a:solidFill>
                  <a:srgbClr val="7030A0"/>
                </a:solidFill>
              </a:rPr>
            </a:br>
            <a:r>
              <a:rPr lang="ru-RU" sz="1600" b="0" dirty="0" smtClean="0">
                <a:solidFill>
                  <a:srgbClr val="7030A0"/>
                </a:solidFill>
              </a:rPr>
              <a:t>Помогаю родителям понять, как важно правильно формировать речь детей,</a:t>
            </a:r>
            <a:br>
              <a:rPr lang="ru-RU" sz="1600" b="0" dirty="0" smtClean="0">
                <a:solidFill>
                  <a:srgbClr val="7030A0"/>
                </a:solidFill>
              </a:rPr>
            </a:br>
            <a:r>
              <a:rPr lang="ru-RU" sz="1600" b="0" dirty="0" smtClean="0">
                <a:solidFill>
                  <a:srgbClr val="7030A0"/>
                </a:solidFill>
              </a:rPr>
              <a:t>разъяснить и показать им, в чем состоит логопедическая работа, вовлечение семьи в образовательный процесс (приобретая теоретические знания, через совместную деятельность родителей, детей и логопеда.</a:t>
            </a:r>
            <a:br>
              <a:rPr lang="ru-RU" sz="1600" b="0" dirty="0" smtClean="0">
                <a:solidFill>
                  <a:srgbClr val="7030A0"/>
                </a:solidFill>
              </a:rPr>
            </a:br>
            <a:r>
              <a:rPr lang="ru-RU" sz="1600" b="0" dirty="0" smtClean="0">
                <a:solidFill>
                  <a:srgbClr val="7030A0"/>
                </a:solidFill>
              </a:rPr>
              <a:t>Подчеркнуть полезность разумных требований к ребенку, необходимость закрепления, достигнутого на занятиях.</a:t>
            </a:r>
            <a:endParaRPr lang="ru-RU" sz="1600" b="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F:\Camera\IMG_20191129_1255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Camera\Camera\IMG_20200127_1351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643182"/>
            <a:ext cx="17145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иплом логопед 2019\сертификаты 2019 год\фото кабинета\IMG_20190213_1018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000240"/>
            <a:ext cx="30718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1600" u="sng" dirty="0" smtClean="0">
                <a:solidFill>
                  <a:srgbClr val="7030A0"/>
                </a:solidFill>
              </a:rPr>
              <a:t>Взаимодействие с педагогами. </a:t>
            </a: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/>
              <a:t> </a:t>
            </a:r>
            <a:r>
              <a:rPr lang="ru-RU" sz="1600" b="0" dirty="0" smtClean="0">
                <a:solidFill>
                  <a:srgbClr val="7030A0"/>
                </a:solidFill>
                <a:cs typeface="Aparajita" pitchFamily="34" charset="0"/>
              </a:rPr>
              <a:t>В МБОУ СОШ  п. </a:t>
            </a:r>
            <a:r>
              <a:rPr lang="ru-RU" sz="1600" b="0" dirty="0" smtClean="0">
                <a:solidFill>
                  <a:srgbClr val="7030A0"/>
                </a:solidFill>
                <a:cs typeface="Aparajita" pitchFamily="34" charset="0"/>
              </a:rPr>
              <a:t>Березовый провела </a:t>
            </a:r>
            <a:r>
              <a:rPr lang="ru-RU" sz="1600" b="0" dirty="0" smtClean="0">
                <a:solidFill>
                  <a:srgbClr val="7030A0"/>
                </a:solidFill>
                <a:cs typeface="Aparajita" pitchFamily="34" charset="0"/>
              </a:rPr>
              <a:t>мастер-класс, целью которого – «Применение </a:t>
            </a:r>
            <a:r>
              <a:rPr lang="ru-RU" sz="1600" b="0" dirty="0" err="1" smtClean="0">
                <a:solidFill>
                  <a:srgbClr val="7030A0"/>
                </a:solidFill>
                <a:cs typeface="Aparajita" pitchFamily="34" charset="0"/>
              </a:rPr>
              <a:t>арт-терапии</a:t>
            </a:r>
            <a:r>
              <a:rPr lang="ru-RU" sz="1600" b="0" dirty="0" smtClean="0">
                <a:solidFill>
                  <a:srgbClr val="7030A0"/>
                </a:solidFill>
                <a:cs typeface="Aparajita" pitchFamily="34" charset="0"/>
              </a:rPr>
              <a:t> в коррекционном  воспитательно-образовательном процессе». </a:t>
            </a:r>
            <a:endParaRPr lang="ru-RU" sz="1300" b="0" dirty="0">
              <a:solidFill>
                <a:srgbClr val="7030A0"/>
              </a:solidFill>
              <a:latin typeface="Arial" pitchFamily="34" charset="0"/>
              <a:cs typeface="Aparajit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38920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3" descr="C:\Users\User\AppData\Local\Microsoft\Windows\Temporary Internet Files\Content.Word\IMG_20200130_161003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357694"/>
            <a:ext cx="1894439" cy="231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C:\Users\User\AppData\Local\Microsoft\Windows\Temporary Internet Files\Content.Word\IMG_20200130_161039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00570"/>
            <a:ext cx="264317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3" descr="C:\Users\User\AppData\Local\Microsoft\Windows\Temporary Internet Files\Content.Word\IMG_20200130_161130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143372" y="4429132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36"/>
            <a:ext cx="4362835" cy="274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AppData\Local\Microsoft\Windows\Temporary Internet Files\Content.Word\IMG_20200130_1611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3665" y="950671"/>
            <a:ext cx="1982081" cy="348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>
                <a:solidFill>
                  <a:srgbClr val="7030A0"/>
                </a:solidFill>
              </a:rPr>
              <a:t>Когда </a:t>
            </a:r>
            <a:r>
              <a:rPr lang="ru-RU" sz="2000" b="0" dirty="0">
                <a:solidFill>
                  <a:srgbClr val="7030A0"/>
                </a:solidFill>
              </a:rPr>
              <a:t>вы сочетаете в своей работе техники </a:t>
            </a:r>
            <a:r>
              <a:rPr lang="ru-RU" sz="2000" b="0" dirty="0" smtClean="0">
                <a:solidFill>
                  <a:srgbClr val="7030A0"/>
                </a:solidFill>
              </a:rPr>
              <a:t> арт-терапии</a:t>
            </a:r>
            <a:r>
              <a:rPr lang="ru-RU" sz="2000" b="0" dirty="0">
                <a:solidFill>
                  <a:srgbClr val="7030A0"/>
                </a:solidFill>
              </a:rPr>
              <a:t>, вы можете быстро добиться положительных результатов. </a:t>
            </a:r>
            <a:br>
              <a:rPr lang="ru-RU" sz="2000" b="0" dirty="0">
                <a:solidFill>
                  <a:srgbClr val="7030A0"/>
                </a:solidFill>
              </a:rPr>
            </a:br>
            <a:r>
              <a:rPr lang="ru-RU" sz="2000" b="0" dirty="0">
                <a:solidFill>
                  <a:srgbClr val="7030A0"/>
                </a:solidFill>
              </a:rPr>
              <a:t>Такая деятельность необычна, интересна и увлекательна, что </a:t>
            </a:r>
            <a:r>
              <a:rPr lang="ru-RU" sz="2000" b="0" dirty="0" smtClean="0">
                <a:solidFill>
                  <a:srgbClr val="7030A0"/>
                </a:solidFill>
              </a:rPr>
              <a:t>помогает участникам  наладить </a:t>
            </a:r>
            <a:r>
              <a:rPr lang="ru-RU" sz="2000" b="0" dirty="0">
                <a:solidFill>
                  <a:srgbClr val="7030A0"/>
                </a:solidFill>
              </a:rPr>
              <a:t>взаимодействие и достичь желаемого </a:t>
            </a:r>
            <a:r>
              <a:rPr lang="ru-RU" sz="2200" b="0" dirty="0">
                <a:solidFill>
                  <a:srgbClr val="7030A0"/>
                </a:solidFill>
              </a:rPr>
              <a:t>эффекта.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User\AppData\Local\Microsoft\Windows\Temporary Internet Files\Content.Word\IMG_20200130_161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23311" y="893513"/>
            <a:ext cx="1949299" cy="385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IMG_20200130_1611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4343608"/>
            <a:ext cx="3523307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20200130_1611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81020" y="3810429"/>
            <a:ext cx="2204863" cy="3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86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Взаимодействие с педагогами.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Принимала участие в краевом модельном семинаре «Ресурсное сопровождение инклюзивного образования обучающихся с ОВЗ и инвалидностью»г Хабаровск.(5-6 марта 2020 г)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89450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AppData\Local\Microsoft\Windows\Temporary Internet Files\Content.Word\IMG_20200306_1317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21916" y="1678754"/>
            <a:ext cx="5429263" cy="49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КГБОУ«Школа -интернат №5»,</a:t>
            </a:r>
            <a:r>
              <a:rPr lang="ru-RU" sz="2000" smtClean="0">
                <a:solidFill>
                  <a:srgbClr val="7030A0"/>
                </a:solidFill>
              </a:rPr>
              <a:t>г Хабаровск .Педагоги , </a:t>
            </a:r>
            <a:r>
              <a:rPr lang="ru-RU" sz="2000" dirty="0" smtClean="0">
                <a:solidFill>
                  <a:srgbClr val="7030A0"/>
                </a:solidFill>
              </a:rPr>
              <a:t>реализующие АООП УО(вариант 1,вариант 2)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User\AppData\Local\Microsoft\Windows\Temporary Internet Files\Content.Word\IMG_20200306_1100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00570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IMG_20200306_1048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857364"/>
            <a:ext cx="2571736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20200306_1047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2940050" cy="392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IMG_20200306_1132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500174"/>
            <a:ext cx="3071834" cy="274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09" y="642919"/>
          <a:ext cx="8043891" cy="3285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297"/>
                <a:gridCol w="2681297"/>
                <a:gridCol w="2681297"/>
              </a:tblGrid>
              <a:tr h="2926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Познавательная активность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62%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Общая осведомленность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82%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Социально-бытовая ориентация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Зрительный гнозис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Слуховой гнозис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Тактильный гнозис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Пространственный гнозис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76%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Внимание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92%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Мнестическая деятельность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Мыслительная деятельность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78%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89%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>Результативность логопедической работы.(Познавательная деятельность)</a:t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8" name="Объект 5"/>
          <p:cNvGraphicFramePr/>
          <p:nvPr/>
        </p:nvGraphicFramePr>
        <p:xfrm>
          <a:off x="642910" y="3857628"/>
          <a:ext cx="722474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7" y="1227139"/>
          <a:ext cx="6000790" cy="208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888"/>
                <a:gridCol w="1588451"/>
                <a:gridCol w="1588451"/>
              </a:tblGrid>
              <a:tr h="329405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Мотивация учебной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2017-2018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2018-2019</a:t>
                      </a:r>
                      <a:endParaRPr lang="ru-RU" sz="1200" dirty="0"/>
                    </a:p>
                  </a:txBody>
                  <a:tcPr/>
                </a:tc>
              </a:tr>
              <a:tr h="329405">
                <a:tc>
                  <a:txBody>
                    <a:bodyPr/>
                    <a:lstStyle/>
                    <a:p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Общеучебные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умения и навыки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973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Самоконтроль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65%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73%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973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78%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405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УУД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78%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973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973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Результативность логопедической  работы</a:t>
            </a:r>
            <a:br>
              <a:rPr lang="ru-RU" sz="1400" dirty="0" smtClean="0"/>
            </a:br>
            <a:r>
              <a:rPr lang="ru-RU" sz="1400" dirty="0" smtClean="0"/>
              <a:t>(Учебная  деятельность)</a:t>
            </a:r>
            <a:endParaRPr lang="ru-RU" sz="1400" dirty="0"/>
          </a:p>
        </p:txBody>
      </p:sp>
      <p:graphicFrame>
        <p:nvGraphicFramePr>
          <p:cNvPr id="5" name="Объект 6"/>
          <p:cNvGraphicFramePr/>
          <p:nvPr/>
        </p:nvGraphicFramePr>
        <p:xfrm>
          <a:off x="642910" y="2928934"/>
          <a:ext cx="578647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765175"/>
            <a:ext cx="7704138" cy="5543550"/>
          </a:xfrm>
        </p:spPr>
        <p:txBody>
          <a:bodyPr rtlCol="0">
            <a:normAutofit/>
          </a:bodyPr>
          <a:lstStyle/>
          <a:p>
            <a:pPr marL="90488" indent="-20638"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«Забота о человеческом здоровье, тем более здоровье ребенка - это, прежде всего, забота о гармонической полноте всех физических и духовных сил, и венцом этой гармонии является радость творчества».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В.А.Сухомлинский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90488" indent="-20638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indent="-20638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0488" indent="-20638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indent="-20638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0488" indent="-20638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Программы логопед и годовой 2019 г\Новая папка\Camera\IMG_20191016_1225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5429288" cy="37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07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</a:t>
            </a:r>
          </a:p>
          <a:p>
            <a:pPr>
              <a:buNone/>
            </a:pPr>
            <a:r>
              <a:rPr lang="ru-RU" sz="1200" dirty="0" smtClean="0"/>
              <a:t>Показатели результативности за 2018-2019 </a:t>
            </a:r>
            <a:r>
              <a:rPr lang="ru-RU" sz="1200" dirty="0" err="1" smtClean="0"/>
              <a:t>уч</a:t>
            </a:r>
            <a:r>
              <a:rPr lang="ru-RU" sz="1200" dirty="0" smtClean="0"/>
              <a:t>. год комплексного речевого развития детей  имеющих системное недоразвитие  речи: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668636"/>
            <a:ext cx="8229600" cy="45719"/>
          </a:xfrm>
        </p:spPr>
        <p:txBody>
          <a:bodyPr>
            <a:normAutofit fontScale="90000"/>
          </a:bodyPr>
          <a:lstStyle/>
          <a:p>
            <a:endParaRPr lang="ru-RU" sz="1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9294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3500438"/>
            <a:ext cx="6072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Показатели результативности за 2018-2019 </a:t>
            </a:r>
            <a:r>
              <a:rPr lang="ru-RU" sz="1200" dirty="0" err="1" smtClean="0"/>
              <a:t>уч</a:t>
            </a:r>
            <a:r>
              <a:rPr lang="ru-RU" sz="1200" dirty="0" smtClean="0"/>
              <a:t>. год комплексного речевого развития детей  имеющих общее недоразвитие  речи:</a:t>
            </a:r>
            <a:endParaRPr lang="ru-RU" sz="12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678661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Таким образом, запланированная коррекционная работа на школьном </a:t>
            </a:r>
            <a:r>
              <a:rPr lang="ru-RU" dirty="0" err="1" smtClean="0"/>
              <a:t>логопункте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а 2017 – 2019 </a:t>
            </a:r>
            <a:r>
              <a:rPr lang="ru-RU" dirty="0" err="1" smtClean="0"/>
              <a:t>учебноый</a:t>
            </a:r>
            <a:r>
              <a:rPr lang="ru-RU" dirty="0" smtClean="0"/>
              <a:t> год была проведена в полном объеме, что отмечается положительными результатами речевого </a:t>
            </a:r>
            <a:r>
              <a:rPr lang="ru-RU" dirty="0" smtClean="0"/>
              <a:t>развития обучающихся с ОВЗ. У </a:t>
            </a:r>
            <a:r>
              <a:rPr lang="ru-RU" dirty="0" smtClean="0"/>
              <a:t>детей, зачисленных на школьный </a:t>
            </a:r>
            <a:r>
              <a:rPr lang="ru-RU" dirty="0" err="1" smtClean="0"/>
              <a:t>логопункт</a:t>
            </a:r>
            <a:r>
              <a:rPr lang="ru-RU" dirty="0" smtClean="0"/>
              <a:t>, наблюдается положительная динамика в формировании фонетической системы языка, развитии фонематического восприятия, навыков звукового анализа и синтеза, формировании связной речи. Работа в консультативном пункте способствовала обеспечению преемственности семейного и общественного воспитания, созданию равных стартовых возможностей учащихся.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765175"/>
            <a:ext cx="7848600" cy="5616575"/>
          </a:xfrm>
        </p:spPr>
        <p:txBody>
          <a:bodyPr rtlCol="0">
            <a:normAutofit fontScale="92500" lnSpcReduction="10000"/>
          </a:bodyPr>
          <a:lstStyle/>
          <a:p>
            <a:pPr indent="-274320" algn="just">
              <a:buNone/>
              <a:defRPr/>
            </a:pP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Применение </a:t>
            </a:r>
            <a:r>
              <a:rPr lang="ru-RU" sz="1800" dirty="0" err="1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арт-терапевтических</a:t>
            </a: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 методов  воздействия на логопедических занятиях  становятся перспективным средством коррекционно-развивающей работы с детьми, имеющими нарушения речи. Эти методы принадлежат к числу эффективных средств коррекции и помогают достижению максимально возможных успехов в преодолении речевых  трудностей у детей. А </a:t>
            </a: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также использование приемов </a:t>
            </a:r>
            <a:r>
              <a:rPr lang="ru-RU" sz="1800" dirty="0" err="1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здоровьесберегающих</a:t>
            </a: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технологий </a:t>
            </a: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на логопедических занятиях при использовании инклюзивного подхода  для обучающихся с </a:t>
            </a:r>
            <a:r>
              <a:rPr lang="ru-RU" sz="16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ОВЗ </a:t>
            </a:r>
            <a:r>
              <a:rPr lang="ru-RU" sz="16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способствует: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повышению речевой активности;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повышению </a:t>
            </a:r>
            <a:r>
              <a:rPr lang="ru-RU" sz="1800" dirty="0" err="1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обучаемости</a:t>
            </a: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, улучшению внимания;               восприятия;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умению видеть, слышать;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коррекции поведения и преодолению  психологических трудностей;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7030A0"/>
                </a:solidFill>
                <a:latin typeface="+mj-lt"/>
                <a:cs typeface="Calibri" pitchFamily="34" charset="0"/>
              </a:rPr>
              <a:t>снятию эмоционального напряжения и тревожности.</a:t>
            </a:r>
          </a:p>
          <a:p>
            <a:pPr indent="-274320"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образом, все, вышеперечисленные компоненты, благоприятно влияют на развитие речи детей с ОВЗ.</a:t>
            </a:r>
          </a:p>
          <a:p>
            <a:pPr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ортфолио 2020 г учитель-логопед\Раздел 4.Приложение\грамоты\40508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1874174" cy="2649538"/>
          </a:xfrm>
          <a:prstGeom prst="rect">
            <a:avLst/>
          </a:prstGeom>
          <a:noFill/>
        </p:spPr>
      </p:pic>
      <p:pic>
        <p:nvPicPr>
          <p:cNvPr id="1027" name="Picture 3" descr="C:\Users\User\Desktop\портфолио 2020 г учитель-логопед\Раздел 4.Приложение\грамоты\3667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1819169" cy="2857496"/>
          </a:xfrm>
          <a:prstGeom prst="rect">
            <a:avLst/>
          </a:prstGeom>
          <a:noFill/>
        </p:spPr>
      </p:pic>
      <p:pic>
        <p:nvPicPr>
          <p:cNvPr id="1028" name="Picture 4" descr="C:\Users\User\Desktop\портфолио 2020 г учитель-логопед\Раздел 4.Приложение\грамоты\2646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428736"/>
            <a:ext cx="1851012" cy="2616761"/>
          </a:xfrm>
          <a:prstGeom prst="rect">
            <a:avLst/>
          </a:prstGeom>
          <a:noFill/>
        </p:spPr>
      </p:pic>
      <p:pic>
        <p:nvPicPr>
          <p:cNvPr id="1029" name="Picture 5" descr="C:\Users\User\Desktop\портфолио 2020 г учитель-логопед\Раздел 4.Приложение\грамоты\264601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71942"/>
            <a:ext cx="1920235" cy="2786058"/>
          </a:xfrm>
          <a:prstGeom prst="rect">
            <a:avLst/>
          </a:prstGeom>
          <a:noFill/>
        </p:spPr>
      </p:pic>
      <p:pic>
        <p:nvPicPr>
          <p:cNvPr id="1030" name="Picture 6" descr="C:\Users\User\Desktop\портфолио 2020 г учитель-логопед\Раздел 4.Приложение\грамоты\40421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428736"/>
            <a:ext cx="1922449" cy="2646312"/>
          </a:xfrm>
          <a:prstGeom prst="rect">
            <a:avLst/>
          </a:prstGeom>
          <a:noFill/>
        </p:spPr>
      </p:pic>
      <p:pic>
        <p:nvPicPr>
          <p:cNvPr id="10" name="Рисунок 9" descr="C:\Users\User\Desktop\портфолио 2020 г учитель-логопед\Раздел 4.Приложение\грамоты\89de2dcb60225c439b62633342909066 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428736"/>
            <a:ext cx="17145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портфолио 2020 г учитель-логопед\Раздел 4.Приложение\грамоты\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4000504"/>
            <a:ext cx="15716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Портфолио Караванова (4)\портфолио логопед\34342.jpe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4214818"/>
            <a:ext cx="164307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Портфолио Караванова (4)\портфолио логопед\дипломы и сертификаты логопед\64314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1428736"/>
            <a:ext cx="1714480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Портфолио Караванова (4)\Портфолио 20 год\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7" y="4214818"/>
            <a:ext cx="228598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Impact"/>
              </a:rPr>
              <a:t>Спасибо за внимание! </a:t>
            </a:r>
          </a:p>
          <a:p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214686"/>
            <a:ext cx="8169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Сказочного  всем  настроения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52"/>
            <a:ext cx="25923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9a22522c55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00504"/>
            <a:ext cx="20891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175625" cy="2357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гимнастика: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артикуляционной гимнастики - выработка правильных, полноценных движений и определённых положений артикуляционных органов, необходимых для правильного произношения звуков, и объединение простых движений в сложные.</a:t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7171" name="Picture 2" descr="https://im3-tub-ru.yandex.net/i?id=686048f14dc070e2a5f8bb094f8b2b4c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0"/>
            <a:ext cx="4429156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Camera\Camera\IMG_20200127_0913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04"/>
            <a:ext cx="2925767" cy="313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Фонетическая ритмика: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Фонетическая ритмика – это система двигательных упражнений, в которых различаются различные движения (корпуса, головы, рук, ног) сочетаются с произнесением определенного речевого материала (звуков, слогов, слов, фраз).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/>
          </a:p>
        </p:txBody>
      </p:sp>
      <p:pic>
        <p:nvPicPr>
          <p:cNvPr id="4" name="Содержимое 3" descr="F:\Camera\IMG_20191128_123236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4714377" cy="313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amera\IMG_20191203_112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394472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СУ-ДЖОК терапия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обладая высокой эффективностью, безопасностью и простотой, базируется на традиционной акупунктуре и является достаточно хорошей системой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самооздоровления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Сочетание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су-джок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терапии и таких упражнений, как пальчиковая гимнастика,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самомассаж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 упражнениями по коррекции звукопроизношения и формированию лексико-грамматических категорий, позволяют значительно повысить эффективность коррекционных занятий.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:\Camera\Camera\IMG_20200121_111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37147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гимнастика.Упражнения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дыхательной гимнастики направлены на закрепление навыков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диафрагмально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речевого дыхания (оно считается наиболее правильным типом дыхания). Ведётся работа над развитием силы, плавности, длительности выдоха.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/>
          </a:p>
        </p:txBody>
      </p:sp>
      <p:pic>
        <p:nvPicPr>
          <p:cNvPr id="4" name="Содержимое 3" descr="F:\Camera\IMG_20191212_1242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256"/>
            <a:ext cx="208864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Camera\IMG_20191213_1218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86256"/>
            <a:ext cx="202565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Camera\IMG_20191213_1224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736"/>
            <a:ext cx="15001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Camera\IMG_20191216_1113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85860"/>
            <a:ext cx="1718464" cy="27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Camera\IMG_20191216_1112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357298"/>
            <a:ext cx="1797047" cy="246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Camera\IMG_20191205_1305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785926"/>
            <a:ext cx="2181225" cy="163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Camera\IMG_20191016_12484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4357694"/>
            <a:ext cx="2101849" cy="17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024688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моторики:</a:t>
            </a:r>
            <a:endParaRPr lang="ru-RU" sz="3200" dirty="0" smtClean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714500"/>
            <a:ext cx="7921625" cy="2232025"/>
          </a:xfrm>
        </p:spPr>
        <p:txBody>
          <a:bodyPr>
            <a:noAutofit/>
          </a:bodyPr>
          <a:lstStyle/>
          <a:p>
            <a:pPr indent="17463">
              <a:buFont typeface="Wingdings 2" pitchFamily="18" charset="2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вид деятельности способствует речевому развитию, выработке основных элементарных умений, формированию графических навыков. </a:t>
            </a:r>
            <a:endParaRPr lang="ru-RU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indent="17463">
              <a:buFont typeface="Wingdings 2" pitchFamily="18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 descr="F:\Camera\IMG_20191122_101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26432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Новая папка (2)\лАГЕРЬ  бЕРЕЗОВЫЙ\Camera\IMG_20190508_1145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14686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921625" cy="5762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общей моторики: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642938" y="1428750"/>
            <a:ext cx="8064500" cy="1871663"/>
          </a:xfrm>
        </p:spPr>
        <p:txBody>
          <a:bodyPr>
            <a:normAutofit fontScale="85000" lnSpcReduction="20000"/>
          </a:bodyPr>
          <a:lstStyle/>
          <a:p>
            <a:pPr indent="17463">
              <a:buFont typeface="Wingdings 2" pitchFamily="18" charset="2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Оздоровительные паузы –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проводятся в игровой форме в середине занятия. Направлены на нормализацию мышечного тонуса, исправление неправильных поз, запоминание серии двигательных актов, воспитание быстроты реакции на словесные инструкции. </a:t>
            </a: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6" name="Содержимое 3" descr="F:\Camera\IMG_20191211_12431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286124"/>
            <a:ext cx="3177097" cy="26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8928100" cy="54006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 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вокалотерапия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игра на музыкальных инструментах);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изо-терапия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(нетрадиционные техники рисования);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кинезиотерапия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танцетерапия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телесно-ориетированная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терапия, 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куклотератия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креативная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(песочная терапия);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смехотерапия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ароматерапия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цветотерапия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хромотерапия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6425" cy="8032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b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Арттерапия</a:t>
            </a:r>
            <a:r>
              <a:rPr lang="ru-RU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Виды </a:t>
            </a:r>
            <a:r>
              <a:rPr lang="ru-RU" sz="28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арт-терапии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1219</TotalTime>
  <Words>647</Words>
  <PresentationFormat>Экран (4:3)</PresentationFormat>
  <Paragraphs>103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Муниципальное бюджетное общеобразовательное учреждение  средняя общеобразовательная школа п.Березовый  Солнечного муниципального района Хабаровского края                 «Использование здоровьесберегающих технологий на логопедических занятиях при использовании инклюзивного подхода  для обучающихся с ОВЗ». </vt:lpstr>
      <vt:lpstr>Слайд 2</vt:lpstr>
      <vt:lpstr>           Артикуляционная гимнастика:  Цель артикуляционной гимнастики - выработка правильных, полноценных движений и определённых положений артикуляционных органов, необходимых для правильного произношения звуков, и объединение простых движений в сложные.      </vt:lpstr>
      <vt:lpstr>  Фонетическая ритмика:  Фонетическая ритмика – это система двигательных упражнений, в которых различаются различные движения (корпуса, головы, рук, ног) сочетаются с произнесением определенного речевого материала (звуков, слогов, слов, фраз). </vt:lpstr>
      <vt:lpstr>СУ-ДЖОК терапия, обладая высокой эффективностью, безопасностью и простотой, базируется на традиционной акупунктуре и является достаточно хорошей системой самооздоровления. Сочетание су-джок терапии и таких упражнений, как пальчиковая гимнастика, самомассаж с упражнениями по коррекции звукопроизношения и формированию лексико-грамматических категорий, позволяют значительно повысить эффективность коррекционных занятий. </vt:lpstr>
      <vt:lpstr>Дыхательная гимнастика.Упражнения дыхательной гимнастики направлены на закрепление навыков диафрагмально – речевого дыхания (оно считается наиболее правильным типом дыхания). Ведётся работа над развитием силы, плавности, длительности выдоха. </vt:lpstr>
      <vt:lpstr>Развитие мелкой моторики:</vt:lpstr>
      <vt:lpstr>Развитие общей моторики:</vt:lpstr>
      <vt:lpstr> Арттерапия. Виды арт-терапии: </vt:lpstr>
      <vt:lpstr>Песокотероапия.  Естественная потребность ребенка «возиться» с песком, определяет возможности использовать песочницу в своей работе. Помимо общепринятых направлений в работе для развития речи детей логопатов.</vt:lpstr>
      <vt:lpstr>Куклотерапия как средство коррекции речи.Поэтому разработка новых технологий интегрированного подхода к содержанию логопедических занятий весьма актуальна. Исходя из этого, я решила дополнить логопедическую работу театрализованной игрой. В результате поиска новых форм и методов обучения детей с общим недоразвитием речи и фонетико-фонематическим недоразвитием речи в мою работу вошла инновационная технология – куклотерапия, делающая занятия интересными и эмоционально окрашенными.  </vt:lpstr>
      <vt:lpstr>  Сказкотерапия способствует автоматизации и дифференциации звуков в связной речи младших школьников. Кроме того, огромные возможности предоставляет сказкотерапия как метод в работе над дисграфией. У детей со сложными речевыми нарушениями наблюдается стойкость дефектов звукопроизношения. Для получения устойчивого результата я в работе с такими детьми делаем многочисленные повторы слов, фраз на определенные группы звуков. Все это с успехом можно отрабатывать в процессе рассказывания и драматизации сказок, так как в них очень часто используются приговорки, заклички, песенки – повторы. Дети с удовольствием запоминают небольшие по объему стихотворные формы, которые могут повторяться в процессе рассказывания сказок несколько раз. Звучание этих приговорок помогают ребенку наладить эмоциональный контакт и форму речевого общения со взрослыми и со своими сверстниками. </vt:lpstr>
      <vt:lpstr>Работа с родителями. Помогаю родителям понять, как важно правильно формировать речь детей, разъяснить и показать им, в чем состоит логопедическая работа, вовлечение семьи в образовательный процесс (приобретая теоретические знания, через совместную деятельность родителей, детей и логопеда. Подчеркнуть полезность разумных требований к ребенку, необходимость закрепления, достигнутого на занятиях.</vt:lpstr>
      <vt:lpstr>Взаимодействие с педагогами.   В МБОУ СОШ  п. Березовый провела мастер-класс, целью которого – «Применение арт-терапии в коррекционном  воспитательно-образовательном процессе». </vt:lpstr>
      <vt:lpstr>  Когда вы сочетаете в своей работе техники  арт-терапии, вы можете быстро добиться положительных результатов.  Такая деятельность необычна, интересна и увлекательна, что помогает участникам  наладить взаимодействие и достичь желаемого эффекта.  </vt:lpstr>
      <vt:lpstr>Взаимодействие с педагогами.  Принимала участие в краевом модельном семинаре «Ресурсное сопровождение инклюзивного образования обучающихся с ОВЗ и инвалидностью»г Хабаровск.(5-6 марта 2020 г)</vt:lpstr>
      <vt:lpstr>КГБОУ«Школа -интернат №5»,г Хабаровск .Педагоги , реализующие АООП УО(вариант 1,вариант 2)</vt:lpstr>
      <vt:lpstr>Результативность логопедической работы.(Познавательная деятельность) </vt:lpstr>
      <vt:lpstr>Результативность логопедической  работы (Учебная  деятельность)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«Использованием здоровьесберегающих технологий на логопедическихзанятии для учащихся с детьми с ОВЗ». </dc:title>
  <dc:creator>User</dc:creator>
  <cp:lastModifiedBy>User</cp:lastModifiedBy>
  <cp:revision>127</cp:revision>
  <dcterms:created xsi:type="dcterms:W3CDTF">2020-02-25T02:08:58Z</dcterms:created>
  <dcterms:modified xsi:type="dcterms:W3CDTF">2020-03-17T01:26:20Z</dcterms:modified>
</cp:coreProperties>
</file>