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7"/>
  </p:notesMasterIdLst>
  <p:sldIdLst>
    <p:sldId id="311" r:id="rId3"/>
    <p:sldId id="293" r:id="rId4"/>
    <p:sldId id="297" r:id="rId5"/>
    <p:sldId id="294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8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8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3EDB8-3BEC-4870-AF09-C3A58A1A1A5F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34BFE-72A8-4250-8834-992B51FD8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64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05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6444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880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9317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472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55229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4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22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3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5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95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17.04.2025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8830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2357430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solidFill>
                  <a:srgbClr val="002060"/>
                </a:solidFill>
              </a:rPr>
              <a:t>«Современные технологии и методы сопровождения профессионального самоопределения будущих специалистов»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57694"/>
            <a:ext cx="608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 преподаватель А. Ю.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Корчемкин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578645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Троицк, 2025 г.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357586" cy="1056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335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6143668"/>
          </a:xfrm>
        </p:spPr>
        <p:txBody>
          <a:bodyPr>
            <a:normAutofit lnSpcReduction="10000"/>
          </a:bodyPr>
          <a:lstStyle/>
          <a:p>
            <a:pPr indent="274320">
              <a:buNone/>
            </a:pPr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редставлены профессиональные пробы  на тему: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«Мастер по ремонту и обслуживанию автомобилей»,</a:t>
            </a:r>
          </a:p>
          <a:p>
            <a:pPr indent="27432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 рамках реализация  проекта «Билет в будущее».  </a:t>
            </a:r>
          </a:p>
          <a:p>
            <a:pPr indent="27432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Тип представленных </a:t>
            </a:r>
            <a:r>
              <a:rPr lang="ru-RU" sz="2400" dirty="0" err="1" smtClean="0">
                <a:solidFill>
                  <a:schemeClr val="bg1"/>
                </a:solidFill>
              </a:rPr>
              <a:t>профпроб</a:t>
            </a:r>
            <a:r>
              <a:rPr lang="ru-RU" sz="2400" dirty="0" smtClean="0">
                <a:solidFill>
                  <a:schemeClr val="bg1"/>
                </a:solidFill>
              </a:rPr>
              <a:t> - получение и совершенствование новых знаний и умений.</a:t>
            </a:r>
          </a:p>
          <a:p>
            <a:pPr indent="27432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Цель профессиональных проб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</a:p>
          <a:p>
            <a:pPr indent="27432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формирование представлений о </a:t>
            </a:r>
          </a:p>
          <a:p>
            <a:pPr indent="27432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профессии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автомеханик.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pPr indent="27432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Для достижения поставленных целей выбраны наиболее эффективные методы:</a:t>
            </a:r>
          </a:p>
          <a:p>
            <a:pPr indent="274320">
              <a:buClrTx/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психологическая подготовка;</a:t>
            </a:r>
          </a:p>
          <a:p>
            <a:pPr indent="274320">
              <a:buClrTx/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стимулирование и мотивация;</a:t>
            </a:r>
          </a:p>
          <a:p>
            <a:pPr indent="274320">
              <a:buClrTx/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словесные методы: </a:t>
            </a:r>
            <a:r>
              <a:rPr lang="ru-RU" sz="2400" dirty="0" smtClean="0">
                <a:solidFill>
                  <a:schemeClr val="bg1"/>
                </a:solidFill>
              </a:rPr>
              <a:t>эвристическая </a:t>
            </a:r>
          </a:p>
          <a:p>
            <a:pPr indent="274320">
              <a:buClr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беседа, лекция с визуализацией </a:t>
            </a:r>
          </a:p>
          <a:p>
            <a:pPr indent="274320">
              <a:buClr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дискуссия;</a:t>
            </a:r>
          </a:p>
          <a:p>
            <a:pPr indent="274320">
              <a:buClrTx/>
              <a:buNone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indent="274320">
              <a:buClrTx/>
              <a:buFont typeface="Wingdings" pitchFamily="2" charset="2"/>
              <a:buChar char="Ø"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 descr="C:\Users\Computer\AppData\Local\Temp\Rar$DIa8116.23541\3. 21.10.2022 инструктаж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1" descr="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555" y="1844824"/>
            <a:ext cx="1494857" cy="183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indent="274320">
              <a:buClrTx/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bg1"/>
                </a:solidFill>
              </a:rPr>
              <a:t>наглядно-демонстрационный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;</a:t>
            </a:r>
          </a:p>
          <a:p>
            <a:pPr indent="274320">
              <a:buClrTx/>
              <a:buFont typeface="Wingdings" pitchFamily="2" charset="2"/>
              <a:buChar char="Ø"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indent="274320">
              <a:buClrTx/>
              <a:buFont typeface="Wingdings" pitchFamily="2" charset="2"/>
              <a:buChar char="Ø"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indent="274320">
              <a:buClrTx/>
              <a:buFont typeface="Wingdings" pitchFamily="2" charset="2"/>
              <a:buChar char="Ø"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indent="274320">
              <a:buClrTx/>
              <a:buFont typeface="Wingdings" pitchFamily="2" charset="2"/>
              <a:buChar char="Ø"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indent="274320">
              <a:buClrTx/>
              <a:buFont typeface="Wingdings" pitchFamily="2" charset="2"/>
              <a:buChar char="Ø"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indent="274320">
              <a:buClrTx/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bg1"/>
                </a:solidFill>
              </a:rPr>
              <a:t>практический.</a:t>
            </a:r>
            <a:endParaRPr lang="en-US" dirty="0"/>
          </a:p>
        </p:txBody>
      </p:sp>
      <p:pic>
        <p:nvPicPr>
          <p:cNvPr id="4" name="Рисунок 3" descr="C:\Users\Computer\AppData\Local\Temp\Rar$DIa8116.25447\5. 27.10.2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3425034" cy="25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omputer\AppData\Local\Temp\Rar$DIa8116.26326\6. 31.10.2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90" y="4071942"/>
            <a:ext cx="2808312" cy="19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omputer\AppData\Local\Temp\Rar$DIa8116.27353\7. 7.11.2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21088"/>
            <a:ext cx="2786082" cy="222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uter\AppData\Local\Temp\Rar$DIa8116.28577\8. 7.11.2022г.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071546"/>
            <a:ext cx="3310658" cy="24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Computer\AppData\Local\Temp\Rar$DIa8116.24273\4. 21.10.2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736647"/>
            <a:ext cx="3034596" cy="227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143668"/>
          </a:xfrm>
        </p:spPr>
        <p:txBody>
          <a:bodyPr>
            <a:normAutofit fontScale="92500"/>
          </a:bodyPr>
          <a:lstStyle/>
          <a:p>
            <a:pPr indent="27432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Профессиональные пробы</a:t>
            </a:r>
          </a:p>
          <a:p>
            <a:pPr indent="27432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- играют важную роль в подготовке молодежи к выбору карьеры;</a:t>
            </a:r>
          </a:p>
          <a:p>
            <a:pPr indent="27432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- мероприятия  предоставляют учащимся возможность ознакомиться с различными профессиями</a:t>
            </a:r>
            <a:r>
              <a:rPr lang="ru-RU" dirty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- способствуют развитию практических навыков и пониманию собственных интересов.</a:t>
            </a:r>
          </a:p>
          <a:p>
            <a:pPr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Использование интерактивных подходов и современных технологий в процессе проведения профессиональных проб позволяет сделать обучение более увлекательным и эффективным. </a:t>
            </a:r>
            <a:endParaRPr lang="ru-RU" dirty="0">
              <a:solidFill>
                <a:schemeClr val="bg1"/>
              </a:solidFill>
            </a:endParaRPr>
          </a:p>
          <a:p>
            <a:pPr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Ш</a:t>
            </a:r>
            <a:r>
              <a:rPr lang="ru-RU" dirty="0" smtClean="0">
                <a:solidFill>
                  <a:schemeClr val="bg1"/>
                </a:solidFill>
              </a:rPr>
              <a:t>кольники получают ценные знания и уверенность в своих силах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это помогает им принимать осознанные решения о будущем профессиональном пути.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274320" algn="just">
              <a:buClr>
                <a:srgbClr val="F3A447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важный шаг </a:t>
            </a:r>
            <a:r>
              <a:rPr lang="ru-RU" sz="3200" dirty="0">
                <a:solidFill>
                  <a:prstClr val="black"/>
                </a:solidFill>
              </a:rPr>
              <a:t>к формированию квалифицированных и мотивированных специалистов, готовых к вызовам современного рынка труда.</a:t>
            </a:r>
            <a:endParaRPr lang="en-US" sz="3200" dirty="0">
              <a:solidFill>
                <a:prstClr val="black"/>
              </a:solidFill>
            </a:endParaRP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/>
            </a:r>
            <a:b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Итоги внедрения </a:t>
            </a:r>
            <a:r>
              <a:rPr lang="ru-RU" sz="3200" b="1" spc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и </a:t>
            </a:r>
            <a: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развития </a:t>
            </a:r>
            <a:b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профессиональных </a:t>
            </a:r>
            <a:r>
              <a:rPr lang="ru-RU" sz="3200" b="1" spc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проб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72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2357430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solidFill>
                  <a:srgbClr val="002060"/>
                </a:solidFill>
              </a:rPr>
              <a:t>«Современные технологии и методы сопровождения профессионального самоопределения будущих специалистов»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57694"/>
            <a:ext cx="608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 преподаватель А. Ю.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Корчемкин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578645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Троицк, 2025 г.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357586" cy="1056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329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 noGrp="1"/>
          </p:cNvGrpSpPr>
          <p:nvPr/>
        </p:nvGrpSpPr>
        <p:grpSpPr bwMode="auto">
          <a:xfrm>
            <a:off x="214282" y="428604"/>
            <a:ext cx="8229600" cy="5500726"/>
            <a:chOff x="276225" y="157163"/>
            <a:chExt cx="8577494" cy="6603234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39750" y="430214"/>
              <a:ext cx="8313969" cy="6330183"/>
              <a:chOff x="864" y="1310"/>
              <a:chExt cx="4038" cy="2362"/>
            </a:xfrm>
          </p:grpSpPr>
          <p:sp>
            <p:nvSpPr>
              <p:cNvPr id="13" name="Oval 9"/>
              <p:cNvSpPr>
                <a:spLocks noChangeArrowheads="1"/>
              </p:cNvSpPr>
              <p:nvPr/>
            </p:nvSpPr>
            <p:spPr bwMode="gray">
              <a:xfrm>
                <a:off x="1398" y="2837"/>
                <a:ext cx="3504" cy="835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F7F9F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175">
                    <a:solidFill>
                      <a:schemeClr val="tx1"/>
                    </a:solidFill>
                    <a:round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2075" tIns="46038" rIns="92075" bIns="46038" anchor="ctr"/>
              <a:lstStyle/>
              <a:p>
                <a:pPr eaLnBrk="1" hangingPunct="1"/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 rot="-998297">
                <a:off x="890" y="1482"/>
                <a:ext cx="3630" cy="1900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50000">
                    <a:srgbClr val="AEAEAE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864" y="1310"/>
                <a:ext cx="3695" cy="2114"/>
                <a:chOff x="864" y="1310"/>
                <a:chExt cx="3695" cy="2114"/>
              </a:xfrm>
            </p:grpSpPr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gray">
                <a:xfrm rot="-998297">
                  <a:off x="926" y="1380"/>
                  <a:ext cx="3504" cy="18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791BB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Arc 13"/>
                <p:cNvSpPr>
                  <a:spLocks/>
                </p:cNvSpPr>
                <p:nvPr/>
              </p:nvSpPr>
              <p:spPr bwMode="gray">
                <a:xfrm rot="-998297">
                  <a:off x="2599" y="1310"/>
                  <a:ext cx="1795" cy="1239"/>
                </a:xfrm>
                <a:custGeom>
                  <a:avLst/>
                  <a:gdLst>
                    <a:gd name="G0" fmla="+- 0 0 0"/>
                    <a:gd name="G1" fmla="+- 17105 0 0"/>
                    <a:gd name="G2" fmla="+- 21600 0 0"/>
                    <a:gd name="T0" fmla="*/ 13190 w 21600"/>
                    <a:gd name="T1" fmla="*/ 0 h 29046"/>
                    <a:gd name="T2" fmla="*/ 17999 w 21600"/>
                    <a:gd name="T3" fmla="*/ 29046 h 29046"/>
                    <a:gd name="T4" fmla="*/ 0 w 21600"/>
                    <a:gd name="T5" fmla="*/ 17105 h 29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9046" fill="none" extrusionOk="0">
                      <a:moveTo>
                        <a:pt x="13190" y="-1"/>
                      </a:moveTo>
                      <a:cubicBezTo>
                        <a:pt x="18493" y="4089"/>
                        <a:pt x="21600" y="10407"/>
                        <a:pt x="21600" y="17105"/>
                      </a:cubicBezTo>
                      <a:cubicBezTo>
                        <a:pt x="21600" y="21352"/>
                        <a:pt x="20347" y="25506"/>
                        <a:pt x="17999" y="29046"/>
                      </a:cubicBezTo>
                    </a:path>
                    <a:path w="21600" h="29046" stroke="0" extrusionOk="0">
                      <a:moveTo>
                        <a:pt x="13190" y="-1"/>
                      </a:moveTo>
                      <a:cubicBezTo>
                        <a:pt x="18493" y="4089"/>
                        <a:pt x="21600" y="10407"/>
                        <a:pt x="21600" y="17105"/>
                      </a:cubicBezTo>
                      <a:cubicBezTo>
                        <a:pt x="21600" y="21352"/>
                        <a:pt x="20347" y="25506"/>
                        <a:pt x="17999" y="29046"/>
                      </a:cubicBezTo>
                      <a:lnTo>
                        <a:pt x="0" y="1710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rc 14"/>
                <p:cNvSpPr>
                  <a:spLocks/>
                </p:cNvSpPr>
                <p:nvPr/>
              </p:nvSpPr>
              <p:spPr bwMode="gray">
                <a:xfrm rot="20601703" flipH="1">
                  <a:off x="1080" y="2491"/>
                  <a:ext cx="2067" cy="930"/>
                </a:xfrm>
                <a:custGeom>
                  <a:avLst/>
                  <a:gdLst>
                    <a:gd name="G0" fmla="+- 3659 0 0"/>
                    <a:gd name="G1" fmla="+- 0 0 0"/>
                    <a:gd name="G2" fmla="+- 21600 0 0"/>
                    <a:gd name="T0" fmla="*/ 25114 w 25114"/>
                    <a:gd name="T1" fmla="*/ 2497 h 21600"/>
                    <a:gd name="T2" fmla="*/ 0 w 25114"/>
                    <a:gd name="T3" fmla="*/ 21288 h 21600"/>
                    <a:gd name="T4" fmla="*/ 3659 w 25114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114" h="21600" fill="none" extrusionOk="0">
                      <a:moveTo>
                        <a:pt x="25114" y="2497"/>
                      </a:moveTo>
                      <a:cubicBezTo>
                        <a:pt x="23846" y="13386"/>
                        <a:pt x="14622" y="21599"/>
                        <a:pt x="3659" y="21600"/>
                      </a:cubicBezTo>
                      <a:cubicBezTo>
                        <a:pt x="2432" y="21600"/>
                        <a:pt x="1208" y="21495"/>
                        <a:pt x="0" y="21287"/>
                      </a:cubicBezTo>
                    </a:path>
                    <a:path w="25114" h="21600" stroke="0" extrusionOk="0">
                      <a:moveTo>
                        <a:pt x="25114" y="2497"/>
                      </a:moveTo>
                      <a:cubicBezTo>
                        <a:pt x="23846" y="13386"/>
                        <a:pt x="14622" y="21599"/>
                        <a:pt x="3659" y="21600"/>
                      </a:cubicBezTo>
                      <a:cubicBezTo>
                        <a:pt x="2432" y="21600"/>
                        <a:pt x="1208" y="21495"/>
                        <a:pt x="0" y="21287"/>
                      </a:cubicBezTo>
                      <a:lnTo>
                        <a:pt x="365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6980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Arc 15"/>
                <p:cNvSpPr>
                  <a:spLocks/>
                </p:cNvSpPr>
                <p:nvPr/>
              </p:nvSpPr>
              <p:spPr bwMode="gray">
                <a:xfrm rot="-998297">
                  <a:off x="1715" y="1339"/>
                  <a:ext cx="2034" cy="893"/>
                </a:xfrm>
                <a:custGeom>
                  <a:avLst/>
                  <a:gdLst>
                    <a:gd name="G0" fmla="+- 9843 0 0"/>
                    <a:gd name="G1" fmla="+- 21600 0 0"/>
                    <a:gd name="G2" fmla="+- 21600 0 0"/>
                    <a:gd name="T0" fmla="*/ 0 w 24549"/>
                    <a:gd name="T1" fmla="*/ 2373 h 21600"/>
                    <a:gd name="T2" fmla="*/ 24549 w 24549"/>
                    <a:gd name="T3" fmla="*/ 5780 h 21600"/>
                    <a:gd name="T4" fmla="*/ 9843 w 2454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49" h="21600" fill="none" extrusionOk="0">
                      <a:moveTo>
                        <a:pt x="0" y="2373"/>
                      </a:moveTo>
                      <a:cubicBezTo>
                        <a:pt x="3046" y="813"/>
                        <a:pt x="6420" y="-1"/>
                        <a:pt x="9843" y="0"/>
                      </a:cubicBezTo>
                      <a:cubicBezTo>
                        <a:pt x="15299" y="0"/>
                        <a:pt x="20553" y="2064"/>
                        <a:pt x="24549" y="5779"/>
                      </a:cubicBezTo>
                    </a:path>
                    <a:path w="24549" h="21600" stroke="0" extrusionOk="0">
                      <a:moveTo>
                        <a:pt x="0" y="2373"/>
                      </a:moveTo>
                      <a:cubicBezTo>
                        <a:pt x="3046" y="813"/>
                        <a:pt x="6420" y="-1"/>
                        <a:pt x="9843" y="0"/>
                      </a:cubicBezTo>
                      <a:cubicBezTo>
                        <a:pt x="15299" y="0"/>
                        <a:pt x="20553" y="2064"/>
                        <a:pt x="24549" y="5779"/>
                      </a:cubicBezTo>
                      <a:lnTo>
                        <a:pt x="984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2353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Arc 16"/>
                <p:cNvSpPr>
                  <a:spLocks/>
                </p:cNvSpPr>
                <p:nvPr/>
              </p:nvSpPr>
              <p:spPr bwMode="gray">
                <a:xfrm rot="20601703" flipH="1">
                  <a:off x="864" y="1713"/>
                  <a:ext cx="1796" cy="1302"/>
                </a:xfrm>
                <a:custGeom>
                  <a:avLst/>
                  <a:gdLst>
                    <a:gd name="G0" fmla="+- 0 0 0"/>
                    <a:gd name="G1" fmla="+- 19945 0 0"/>
                    <a:gd name="G2" fmla="+- 21600 0 0"/>
                    <a:gd name="T0" fmla="*/ 8292 w 21600"/>
                    <a:gd name="T1" fmla="*/ 0 h 30468"/>
                    <a:gd name="T2" fmla="*/ 18863 w 21600"/>
                    <a:gd name="T3" fmla="*/ 30468 h 30468"/>
                    <a:gd name="T4" fmla="*/ 0 w 21600"/>
                    <a:gd name="T5" fmla="*/ 19945 h 30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0468" fill="none" extrusionOk="0">
                      <a:moveTo>
                        <a:pt x="8291" y="0"/>
                      </a:moveTo>
                      <a:cubicBezTo>
                        <a:pt x="16349" y="3349"/>
                        <a:pt x="21600" y="11218"/>
                        <a:pt x="21600" y="19945"/>
                      </a:cubicBezTo>
                      <a:cubicBezTo>
                        <a:pt x="21600" y="23628"/>
                        <a:pt x="20657" y="27251"/>
                        <a:pt x="18863" y="30468"/>
                      </a:cubicBezTo>
                    </a:path>
                    <a:path w="21600" h="30468" stroke="0" extrusionOk="0">
                      <a:moveTo>
                        <a:pt x="8291" y="0"/>
                      </a:moveTo>
                      <a:cubicBezTo>
                        <a:pt x="16349" y="3349"/>
                        <a:pt x="21600" y="11218"/>
                        <a:pt x="21600" y="19945"/>
                      </a:cubicBezTo>
                      <a:cubicBezTo>
                        <a:pt x="21600" y="23628"/>
                        <a:pt x="20657" y="27251"/>
                        <a:pt x="18863" y="30468"/>
                      </a:cubicBezTo>
                      <a:lnTo>
                        <a:pt x="0" y="199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17"/>
                <p:cNvSpPr>
                  <a:spLocks/>
                </p:cNvSpPr>
                <p:nvPr/>
              </p:nvSpPr>
              <p:spPr bwMode="gray">
                <a:xfrm>
                  <a:off x="3442" y="2282"/>
                  <a:ext cx="1105" cy="1120"/>
                </a:xfrm>
                <a:custGeom>
                  <a:avLst/>
                  <a:gdLst>
                    <a:gd name="T0" fmla="*/ 9 w 1105"/>
                    <a:gd name="T1" fmla="*/ 888 h 1120"/>
                    <a:gd name="T2" fmla="*/ 1105 w 1105"/>
                    <a:gd name="T3" fmla="*/ 0 h 1120"/>
                    <a:gd name="T4" fmla="*/ 1081 w 1105"/>
                    <a:gd name="T5" fmla="*/ 256 h 1120"/>
                    <a:gd name="T6" fmla="*/ 705 w 1105"/>
                    <a:gd name="T7" fmla="*/ 704 h 1120"/>
                    <a:gd name="T8" fmla="*/ 17 w 1105"/>
                    <a:gd name="T9" fmla="*/ 1120 h 1120"/>
                    <a:gd name="T10" fmla="*/ 9 w 1105"/>
                    <a:gd name="T11" fmla="*/ 888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5" h="1120">
                      <a:moveTo>
                        <a:pt x="9" y="888"/>
                      </a:moveTo>
                      <a:lnTo>
                        <a:pt x="1105" y="0"/>
                      </a:lnTo>
                      <a:lnTo>
                        <a:pt x="1081" y="256"/>
                      </a:lnTo>
                      <a:cubicBezTo>
                        <a:pt x="1014" y="373"/>
                        <a:pt x="882" y="560"/>
                        <a:pt x="705" y="704"/>
                      </a:cubicBezTo>
                      <a:cubicBezTo>
                        <a:pt x="528" y="848"/>
                        <a:pt x="133" y="1089"/>
                        <a:pt x="17" y="1120"/>
                      </a:cubicBezTo>
                      <a:cubicBezTo>
                        <a:pt x="0" y="1038"/>
                        <a:pt x="9" y="888"/>
                        <a:pt x="9" y="88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tint val="45490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Arc 18"/>
                <p:cNvSpPr>
                  <a:spLocks/>
                </p:cNvSpPr>
                <p:nvPr/>
              </p:nvSpPr>
              <p:spPr bwMode="gray">
                <a:xfrm rot="20539205">
                  <a:off x="2840" y="1897"/>
                  <a:ext cx="1719" cy="117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8016 w 18016"/>
                    <a:gd name="T1" fmla="*/ 11915 h 21282"/>
                    <a:gd name="T2" fmla="*/ 3695 w 18016"/>
                    <a:gd name="T3" fmla="*/ 21282 h 21282"/>
                    <a:gd name="T4" fmla="*/ 0 w 18016"/>
                    <a:gd name="T5" fmla="*/ 0 h 21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016" h="21282" fill="none" extrusionOk="0">
                      <a:moveTo>
                        <a:pt x="18016" y="11915"/>
                      </a:moveTo>
                      <a:cubicBezTo>
                        <a:pt x="14735" y="16875"/>
                        <a:pt x="9554" y="20264"/>
                        <a:pt x="3694" y="21281"/>
                      </a:cubicBezTo>
                    </a:path>
                    <a:path w="18016" h="21282" stroke="0" extrusionOk="0">
                      <a:moveTo>
                        <a:pt x="18016" y="11915"/>
                      </a:moveTo>
                      <a:cubicBezTo>
                        <a:pt x="14735" y="16875"/>
                        <a:pt x="9554" y="20264"/>
                        <a:pt x="3694" y="2128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19"/>
                <p:cNvSpPr>
                  <a:spLocks/>
                </p:cNvSpPr>
                <p:nvPr/>
              </p:nvSpPr>
              <p:spPr bwMode="gray">
                <a:xfrm>
                  <a:off x="2819" y="2496"/>
                  <a:ext cx="648" cy="928"/>
                </a:xfrm>
                <a:custGeom>
                  <a:avLst/>
                  <a:gdLst>
                    <a:gd name="T0" fmla="*/ 648 w 648"/>
                    <a:gd name="T1" fmla="*/ 632 h 928"/>
                    <a:gd name="T2" fmla="*/ 648 w 648"/>
                    <a:gd name="T3" fmla="*/ 928 h 928"/>
                    <a:gd name="T4" fmla="*/ 0 w 648"/>
                    <a:gd name="T5" fmla="*/ 64 h 928"/>
                    <a:gd name="T6" fmla="*/ 96 w 648"/>
                    <a:gd name="T7" fmla="*/ 0 h 928"/>
                    <a:gd name="T8" fmla="*/ 648 w 648"/>
                    <a:gd name="T9" fmla="*/ 632 h 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928">
                      <a:moveTo>
                        <a:pt x="648" y="632"/>
                      </a:moveTo>
                      <a:lnTo>
                        <a:pt x="648" y="928"/>
                      </a:lnTo>
                      <a:lnTo>
                        <a:pt x="0" y="64"/>
                      </a:lnTo>
                      <a:lnTo>
                        <a:pt x="96" y="0"/>
                      </a:lnTo>
                      <a:lnTo>
                        <a:pt x="648" y="6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45490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gray">
                <a:xfrm rot="-998297">
                  <a:off x="1846" y="1830"/>
                  <a:ext cx="1698" cy="8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C1C1C1"/>
                    </a:gs>
                    <a:gs pos="100000">
                      <a:srgbClr val="00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Freeform 21"/>
                <p:cNvSpPr>
                  <a:spLocks/>
                </p:cNvSpPr>
                <p:nvPr/>
              </p:nvSpPr>
              <p:spPr bwMode="gray">
                <a:xfrm>
                  <a:off x="2768" y="2632"/>
                  <a:ext cx="544" cy="680"/>
                </a:xfrm>
                <a:custGeom>
                  <a:avLst/>
                  <a:gdLst>
                    <a:gd name="T0" fmla="*/ 0 w 544"/>
                    <a:gd name="T1" fmla="*/ 16 h 680"/>
                    <a:gd name="T2" fmla="*/ 256 w 544"/>
                    <a:gd name="T3" fmla="*/ 528 h 680"/>
                    <a:gd name="T4" fmla="*/ 264 w 544"/>
                    <a:gd name="T5" fmla="*/ 680 h 680"/>
                    <a:gd name="T6" fmla="*/ 448 w 544"/>
                    <a:gd name="T7" fmla="*/ 624 h 680"/>
                    <a:gd name="T8" fmla="*/ 544 w 544"/>
                    <a:gd name="T9" fmla="*/ 576 h 680"/>
                    <a:gd name="T10" fmla="*/ 112 w 544"/>
                    <a:gd name="T11" fmla="*/ 0 h 680"/>
                    <a:gd name="T12" fmla="*/ 0 w 544"/>
                    <a:gd name="T13" fmla="*/ 16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680">
                      <a:moveTo>
                        <a:pt x="0" y="16"/>
                      </a:moveTo>
                      <a:lnTo>
                        <a:pt x="256" y="528"/>
                      </a:lnTo>
                      <a:lnTo>
                        <a:pt x="264" y="680"/>
                      </a:lnTo>
                      <a:lnTo>
                        <a:pt x="448" y="624"/>
                      </a:lnTo>
                      <a:lnTo>
                        <a:pt x="544" y="576"/>
                      </a:lnTo>
                      <a:lnTo>
                        <a:pt x="11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alpha val="19000"/>
                      </a:schemeClr>
                    </a:gs>
                    <a:gs pos="100000">
                      <a:schemeClr val="hlink">
                        <a:gamma/>
                        <a:tint val="6666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Oval 22"/>
                <p:cNvSpPr>
                  <a:spLocks noChangeArrowheads="1"/>
                </p:cNvSpPr>
                <p:nvPr/>
              </p:nvSpPr>
              <p:spPr bwMode="gray">
                <a:xfrm rot="-998297">
                  <a:off x="1910" y="1989"/>
                  <a:ext cx="1629" cy="6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272321" y="1075732"/>
              <a:ext cx="6469149" cy="5457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8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</a:t>
              </a:r>
              <a:r>
                <a:rPr lang="ru-RU" altLang="ru-RU" sz="4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профессии – выбор будущего»</a:t>
              </a:r>
            </a:p>
          </p:txBody>
        </p:sp>
        <p:pic>
          <p:nvPicPr>
            <p:cNvPr id="7" name="Picture 8" descr="http://galerey-room.ru/images/084350_141939983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913" y="3725863"/>
              <a:ext cx="1277937" cy="27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COMEDI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" y="157163"/>
              <a:ext cx="1427163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http://adalin.mospsy.ru/img2/z_0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8" y="176213"/>
              <a:ext cx="131445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sait-crtdu.ru/images/10785184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8" y="3989388"/>
              <a:ext cx="1454150" cy="259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"/>
            <p:cNvSpPr>
              <a:spLocks noChangeArrowheads="1"/>
            </p:cNvSpPr>
            <p:nvPr/>
          </p:nvSpPr>
          <p:spPr bwMode="auto">
            <a:xfrm>
              <a:off x="5178714" y="5329459"/>
              <a:ext cx="2963628" cy="58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altLang="ru-RU" sz="20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2" name="Picture 6" descr="http://s1.iconbird.com/ico/2013/6/382/w512h5121372594106ManDBrow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7" b="8"/>
            <a:stretch>
              <a:fillRect/>
            </a:stretch>
          </p:blipFill>
          <p:spPr bwMode="auto">
            <a:xfrm>
              <a:off x="3617646" y="2207447"/>
              <a:ext cx="1296988" cy="177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ds04.infourok.ru/uploads/ex/05d2/00110949-8538a6a2/img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496112" cy="55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Современные технологии и методы поддержки профессионального самоопределения будущих специалистов включают в себя профессиональные пробы для школьников. </a:t>
            </a:r>
            <a:endParaRPr lang="ru-RU" sz="2800" dirty="0">
              <a:solidFill>
                <a:schemeClr val="bg1"/>
              </a:solidFill>
            </a:endParaRPr>
          </a:p>
          <a:p>
            <a:pPr indent="27432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Мероприятия помогают учащимся ознакомиться с различными профессиями, развивать навыки и определять свои интересы, что способствует более осознанному выбору будущей карьеры.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endParaRPr lang="en-US" dirty="0"/>
          </a:p>
        </p:txBody>
      </p:sp>
      <p:pic>
        <p:nvPicPr>
          <p:cNvPr id="44" name="Picture 10" descr="https://pixy.org/src/14/1431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292" y="4500570"/>
            <a:ext cx="1762507" cy="222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http://galerey-room.ru/images/084350_14193998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214818"/>
            <a:ext cx="1144510" cy="24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75" descr="2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214818"/>
            <a:ext cx="2498725" cy="227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Профессиональные пробы для школьников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–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 это мероприятия, направленные на ознакомление учащихся с различными профессиями и развитие их профессиональных навыков. Они помогают подросткам лучше понять свои интересы и склонности, а также сделать осознанный выбор будущей  профессии.</a:t>
            </a:r>
            <a:r>
              <a:rPr sz="2400" b="1" i="1" dirty="0" smtClean="0">
                <a:solidFill>
                  <a:schemeClr val="bg1"/>
                </a:solidFill>
                <a:effectLst/>
              </a:rPr>
              <a:t/>
            </a:r>
            <a:br>
              <a:rPr sz="2400" b="1" i="1" dirty="0" smtClean="0">
                <a:solidFill>
                  <a:schemeClr val="bg1"/>
                </a:solidFill>
                <a:effectLst/>
              </a:rPr>
            </a:br>
            <a:endParaRPr lang="en-US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4" name="Содержимое 3"/>
          <p:cNvGrpSpPr>
            <a:grpSpLocks noGrp="1"/>
          </p:cNvGrpSpPr>
          <p:nvPr/>
        </p:nvGrpSpPr>
        <p:grpSpPr bwMode="auto">
          <a:xfrm>
            <a:off x="2071670" y="2571744"/>
            <a:ext cx="6316754" cy="3953600"/>
            <a:chOff x="0" y="-381471"/>
            <a:chExt cx="8754061" cy="6847361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2853751" y="-381471"/>
              <a:ext cx="3285918" cy="2770472"/>
            </a:xfrm>
            <a:prstGeom prst="ellipse">
              <a:avLst/>
            </a:prstGeom>
            <a:gradFill rotWithShape="1">
              <a:gsLst>
                <a:gs pos="0">
                  <a:srgbClr val="99FF33"/>
                </a:gs>
                <a:gs pos="100000">
                  <a:srgbClr val="47761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endParaRPr lang="ru-RU" altLang="ru-RU" sz="2000">
                <a:solidFill>
                  <a:srgbClr val="000000"/>
                </a:solidFill>
              </a:endParaRP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0" y="1831312"/>
              <a:ext cx="3285919" cy="2770472"/>
            </a:xfrm>
            <a:prstGeom prst="ellipse">
              <a:avLst/>
            </a:prstGeom>
            <a:gradFill rotWithShape="1">
              <a:gsLst>
                <a:gs pos="0">
                  <a:srgbClr val="99FF33"/>
                </a:gs>
                <a:gs pos="100000">
                  <a:srgbClr val="47761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endParaRPr lang="ru-RU" altLang="ru-RU" sz="2000">
                <a:solidFill>
                  <a:srgbClr val="000000"/>
                </a:solidFill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430226" y="1971567"/>
              <a:ext cx="4246772" cy="267177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endParaRPr lang="ru-RU" altLang="ru-RU" sz="2000">
                <a:solidFill>
                  <a:srgbClr val="000000"/>
                </a:solidFill>
              </a:endParaRPr>
            </a:p>
          </p:txBody>
        </p:sp>
        <p:sp>
          <p:nvSpPr>
            <p:cNvPr id="8" name="Arc 9"/>
            <p:cNvSpPr>
              <a:spLocks/>
            </p:cNvSpPr>
            <p:nvPr/>
          </p:nvSpPr>
          <p:spPr bwMode="auto">
            <a:xfrm>
              <a:off x="1449205" y="1029607"/>
              <a:ext cx="6095011" cy="4413708"/>
            </a:xfrm>
            <a:custGeom>
              <a:avLst/>
              <a:gdLst>
                <a:gd name="T0" fmla="*/ 2147483646 w 43200"/>
                <a:gd name="T1" fmla="*/ 2147483646 h 43200"/>
                <a:gd name="T2" fmla="*/ 2147483646 w 43200"/>
                <a:gd name="T3" fmla="*/ 2147483646 h 43200"/>
                <a:gd name="T4" fmla="*/ 2147483646 w 43200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18773" y="43014"/>
                  </a:moveTo>
                  <a:cubicBezTo>
                    <a:pt x="8030" y="41596"/>
                    <a:pt x="0" y="324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206" y="43200"/>
                    <a:pt x="20812" y="43189"/>
                    <a:pt x="20420" y="43167"/>
                  </a:cubicBezTo>
                </a:path>
                <a:path w="43200" h="43200" stroke="0" extrusionOk="0">
                  <a:moveTo>
                    <a:pt x="18773" y="43014"/>
                  </a:moveTo>
                  <a:cubicBezTo>
                    <a:pt x="8030" y="41596"/>
                    <a:pt x="0" y="324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206" y="43200"/>
                    <a:pt x="20812" y="43189"/>
                    <a:pt x="20420" y="43167"/>
                  </a:cubicBezTo>
                  <a:lnTo>
                    <a:pt x="21600" y="21600"/>
                  </a:lnTo>
                  <a:lnTo>
                    <a:pt x="18773" y="43014"/>
                  </a:lnTo>
                  <a:close/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sm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619191" y="3254642"/>
              <a:ext cx="593222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553612" y="1765514"/>
              <a:ext cx="0" cy="293496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337779" y="2359433"/>
              <a:ext cx="2555554" cy="1890847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239821" y="2551635"/>
              <a:ext cx="2771638" cy="1463155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770449" y="2317876"/>
              <a:ext cx="4792745" cy="16034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3285919" y="1265097"/>
              <a:ext cx="2461918" cy="397562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893835" y="1992345"/>
              <a:ext cx="1325316" cy="252112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6416256" y="1561709"/>
              <a:ext cx="2337805" cy="2373430"/>
            </a:xfrm>
            <a:prstGeom prst="ellipse">
              <a:avLst/>
            </a:prstGeom>
            <a:gradFill rotWithShape="0">
              <a:gsLst>
                <a:gs pos="0">
                  <a:srgbClr val="33CCFF"/>
                </a:gs>
                <a:gs pos="100000">
                  <a:srgbClr val="0D3542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endParaRPr lang="en-US" altLang="ru-RU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Чем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занимается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человек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определенной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профессии?</a:t>
              </a:r>
            </a:p>
            <a:p>
              <a:pPr algn="ctr" eaLnBrk="1" hangingPunct="1"/>
              <a:endParaRPr lang="en-US" altLang="ru-RU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algn="ctr" eaLnBrk="1" latinLnBrk="1" hangingPunct="1"/>
              <a:endParaRPr kumimoji="1" lang="en-US" altLang="ko-KR" b="1" dirty="0">
                <a:solidFill>
                  <a:srgbClr val="FFFFFF"/>
                </a:solidFill>
                <a:ea typeface="HY각헤드라인M" pitchFamily="18" charset="-127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3324327" y="4476480"/>
              <a:ext cx="2402672" cy="1989410"/>
            </a:xfrm>
            <a:prstGeom prst="ellipse">
              <a:avLst/>
            </a:prstGeom>
            <a:gradFill rotWithShape="0">
              <a:gsLst>
                <a:gs pos="0">
                  <a:srgbClr val="33CCFF"/>
                </a:gs>
                <a:gs pos="100000">
                  <a:srgbClr val="0D3542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ru-RU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Где можно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получить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интересующую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школьника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профессию?</a:t>
              </a:r>
            </a:p>
            <a:p>
              <a:pPr algn="ctr" eaLnBrk="1" latinLnBrk="1" hangingPunct="1"/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HY각헤드라인M" pitchFamily="18" charset="-127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3275218" y="-381471"/>
              <a:ext cx="2597760" cy="2221020"/>
            </a:xfrm>
            <a:prstGeom prst="ellipse">
              <a:avLst/>
            </a:prstGeom>
            <a:gradFill rotWithShape="0">
              <a:gsLst>
                <a:gs pos="0">
                  <a:srgbClr val="33CCFF"/>
                </a:gs>
                <a:gs pos="100000">
                  <a:srgbClr val="0D3542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Какие профессии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нужны </a:t>
              </a:r>
              <a:endParaRPr lang="en-US" altLang="ru-RU" sz="16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сегодня</a:t>
              </a:r>
              <a:endParaRPr lang="en-US" altLang="ru-RU" sz="16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стране</a:t>
              </a:r>
              <a:r>
                <a:rPr lang="ru-RU" altLang="ru-RU" sz="1600" b="1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2995236" y="2015721"/>
              <a:ext cx="3071275" cy="2434552"/>
            </a:xfrm>
            <a:prstGeom prst="ellipse">
              <a:avLst/>
            </a:prstGeom>
            <a:gradFill rotWithShape="1">
              <a:gsLst>
                <a:gs pos="0">
                  <a:srgbClr val="996633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296236" y="2129136"/>
              <a:ext cx="2472522" cy="2727182"/>
              <a:chOff x="26" y="1797"/>
              <a:chExt cx="1493" cy="1575"/>
            </a:xfrm>
          </p:grpSpPr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249" y="1797"/>
                <a:ext cx="1270" cy="1088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0D3542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kumimoji="1" lang="en-US" altLang="ko-KR" b="1">
                  <a:solidFill>
                    <a:srgbClr val="FFFFFF"/>
                  </a:solidFill>
                  <a:ea typeface="HY각헤드라인M" pitchFamily="18" charset="-127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26" y="1848"/>
                <a:ext cx="1403" cy="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Какие профессии существуют?</a:t>
                </a:r>
              </a:p>
              <a:p>
                <a:pPr eaLnBrk="1" hangingPunct="1"/>
                <a:endParaRPr kumimoji="1" lang="en-US" altLang="ko-KR" sz="1800" b="1" dirty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ru-RU" altLang="ru-RU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7" b="5"/>
            <a:stretch>
              <a:fillRect/>
            </a:stretch>
          </p:blipFill>
          <p:spPr bwMode="auto">
            <a:xfrm>
              <a:off x="3814606" y="2095914"/>
              <a:ext cx="1483776" cy="234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ознакомление с профессиями;</a:t>
            </a:r>
            <a:endParaRPr lang="en-US" b="1" i="1" dirty="0" smtClean="0">
              <a:solidFill>
                <a:schemeClr val="bg1"/>
              </a:solidFill>
            </a:endParaRPr>
          </a:p>
          <a:p>
            <a:pPr lvl="0">
              <a:buClrTx/>
              <a:buSzPct val="88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развитие навыков;</a:t>
            </a:r>
            <a:endParaRPr lang="en-US" b="1" i="1" dirty="0" smtClean="0">
              <a:solidFill>
                <a:schemeClr val="bg1"/>
              </a:solidFill>
            </a:endParaRPr>
          </a:p>
          <a:p>
            <a:pPr lvl="0">
              <a:buClrTx/>
              <a:buSzPct val="88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определение интересов;</a:t>
            </a:r>
            <a:endParaRPr lang="en-US" b="1" i="1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получение опыта;</a:t>
            </a:r>
            <a:endParaRPr lang="en-US" b="1" i="1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подготовка к выбору профессии.</a:t>
            </a:r>
            <a:endParaRPr lang="en-US" b="1" i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Основные цели профессиональных проб:</a:t>
            </a:r>
            <a:r>
              <a:rPr sz="3100" b="1" i="1" dirty="0" smtClean="0">
                <a:solidFill>
                  <a:srgbClr val="002060"/>
                </a:solidFill>
              </a:rPr>
              <a:t/>
            </a:r>
            <a:br>
              <a:rPr sz="3100" b="1" i="1" dirty="0" smtClean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Профессиональные пробы - «IT-куб» Калинингр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14686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/>
          <a:lstStyle/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даются базовые сведения о конкретных видах профессиональной деятельности;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моделируются основные элементы разных видов профессиональной деятельности;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определяется уровень их готовности к выполнению проб и дальнейшей профессиональной деятельности;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обеспечиваются условия для позитивного восприятия какой-либо профессиональной деятельности.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371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ходе проведения профессиональных проб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для школьников: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572560" cy="4833958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sz="2600" dirty="0" smtClean="0">
                <a:solidFill>
                  <a:schemeClr val="bg1"/>
                </a:solidFill>
              </a:rPr>
              <a:t>Диагностический характер пробы.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2. Результатом каждого этапа и итога профессиональной пробы является получение завершенного продукта.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3. Процесс выполнения пробы направлен на формирование у школьников целостного представления о конкретной профессии, группе родственных профессий, сферы, их включающей.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4. Развивающий характер профессиональной пробы, направленный на интересы, склонности, способности, ПВК личности школьника.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5. Профессиональная проба выступает как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</a:t>
            </a:r>
            <a:r>
              <a:rPr lang="ru-RU" dirty="0" err="1" smtClean="0">
                <a:solidFill>
                  <a:schemeClr val="bg1"/>
                </a:solidFill>
              </a:rPr>
              <a:t>системообразующий</a:t>
            </a:r>
            <a:r>
              <a:rPr lang="ru-RU" dirty="0" smtClean="0">
                <a:solidFill>
                  <a:schemeClr val="bg1"/>
                </a:solidFill>
              </a:rPr>
              <a:t>  формирования готовности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 школьников к выбору профессии.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Особенностями профессиональной пробы являются: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.trashed-1744569316-IMG_20250206_14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3214710" cy="24204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Решая вопросы самоопределения на базе нашего техникума, ежегодно реализуется  проект «Билет в будущее».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этом учебном году через проект «Билет в будущее» прошли более 560 абитуриентов города Троицка и Троицкого района.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:\фото\.trashed-1744569316-IMG_20250206_1418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.trashed-1744569316-IMG_20250206_1417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143380"/>
            <a:ext cx="3000375" cy="22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1026</TotalTime>
  <Words>463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Бумажная</vt:lpstr>
      <vt:lpstr>1_Бумажная</vt:lpstr>
      <vt:lpstr>Слайд 1</vt:lpstr>
      <vt:lpstr>Слайд 2</vt:lpstr>
      <vt:lpstr>Слайд 3</vt:lpstr>
      <vt:lpstr>Слайд 4</vt:lpstr>
      <vt:lpstr>   Профессиональные пробы для школьников –  это мероприятия, направленные на ознакомление учащихся с различными профессиями и развитие их профессиональных навыков. Они помогают подросткам лучше понять свои интересы и склонности, а также сделать осознанный выбор будущей  профессии. </vt:lpstr>
      <vt:lpstr>   Основные цели профессиональных проб: </vt:lpstr>
      <vt:lpstr>  В ходе проведения профессиональных проб  для школьников:</vt:lpstr>
      <vt:lpstr> Особенностями профессиональной пробы являются:</vt:lpstr>
      <vt:lpstr>      Решая вопросы самоопределения на базе нашего техникума, ежегодно реализуется  проект «Билет в будущее».  В этом учебном году через проект «Билет в будущее» прошли более 560 абитуриентов города Троицка и Троицкого района. </vt:lpstr>
      <vt:lpstr>Слайд 10</vt:lpstr>
      <vt:lpstr>Слайд 11</vt:lpstr>
      <vt:lpstr>Слайд 12</vt:lpstr>
      <vt:lpstr> Итоги внедрения и развития  профессиональных проб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Разметка металла</dc:title>
  <dc:creator>User</dc:creator>
  <cp:lastModifiedBy>Computer</cp:lastModifiedBy>
  <cp:revision>104</cp:revision>
  <dcterms:created xsi:type="dcterms:W3CDTF">2017-09-15T17:25:31Z</dcterms:created>
  <dcterms:modified xsi:type="dcterms:W3CDTF">2025-04-17T15:35:36Z</dcterms:modified>
</cp:coreProperties>
</file>