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3" r:id="rId4"/>
    <p:sldId id="262" r:id="rId5"/>
    <p:sldId id="261" r:id="rId6"/>
    <p:sldId id="257" r:id="rId7"/>
    <p:sldId id="260" r:id="rId8"/>
    <p:sldId id="259" r:id="rId9"/>
    <p:sldId id="264" r:id="rId10"/>
    <p:sldId id="267" r:id="rId11"/>
    <p:sldId id="266" r:id="rId12"/>
    <p:sldId id="265" r:id="rId13"/>
    <p:sldId id="269" r:id="rId14"/>
    <p:sldId id="268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E2B8E-D3FA-4C39-BAA9-1ECFF4D12AB5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A7567-E280-48E3-A27C-CB6D55CF7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97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E19C-B94D-46C2-9A2B-77ECF5D5C97B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5DDB-7B7B-4D58-84FF-E1F8767B7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85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E19C-B94D-46C2-9A2B-77ECF5D5C97B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5DDB-7B7B-4D58-84FF-E1F8767B7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7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E19C-B94D-46C2-9A2B-77ECF5D5C97B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5DDB-7B7B-4D58-84FF-E1F8767B7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87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E19C-B94D-46C2-9A2B-77ECF5D5C97B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5DDB-7B7B-4D58-84FF-E1F8767B7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34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E19C-B94D-46C2-9A2B-77ECF5D5C97B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5DDB-7B7B-4D58-84FF-E1F8767B7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27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E19C-B94D-46C2-9A2B-77ECF5D5C97B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5DDB-7B7B-4D58-84FF-E1F8767B7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516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E19C-B94D-46C2-9A2B-77ECF5D5C97B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5DDB-7B7B-4D58-84FF-E1F8767B7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595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E19C-B94D-46C2-9A2B-77ECF5D5C97B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5DDB-7B7B-4D58-84FF-E1F8767B7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23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E19C-B94D-46C2-9A2B-77ECF5D5C97B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5DDB-7B7B-4D58-84FF-E1F8767B7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49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E19C-B94D-46C2-9A2B-77ECF5D5C97B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5DDB-7B7B-4D58-84FF-E1F8767B7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9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2E19C-B94D-46C2-9A2B-77ECF5D5C97B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5DDB-7B7B-4D58-84FF-E1F8767B7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06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2E19C-B94D-46C2-9A2B-77ECF5D5C97B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C5DDB-7B7B-4D58-84FF-E1F8767B7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0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2" y="-111967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6687" y="981941"/>
            <a:ext cx="8854091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Презентация: </a:t>
            </a:r>
          </a:p>
          <a:p>
            <a:pPr algn="ctr">
              <a:lnSpc>
                <a:spcPct val="150000"/>
              </a:lnSpc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самостоятельности </a:t>
            </a:r>
          </a:p>
          <a:p>
            <a:pPr algn="ctr">
              <a:lnSpc>
                <a:spcPct val="150000"/>
              </a:lnSpc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музыкального мышления учащихся </a:t>
            </a:r>
          </a:p>
          <a:p>
            <a:pPr algn="ctr">
              <a:lnSpc>
                <a:spcPct val="150000"/>
              </a:lnSpc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младших и средних классов фортепиано»</a:t>
            </a:r>
          </a:p>
        </p:txBody>
      </p:sp>
    </p:spTree>
    <p:extLst>
      <p:ext uri="{BB962C8B-B14F-4D97-AF65-F5344CB8AC3E}">
        <p14:creationId xmlns:p14="http://schemas.microsoft.com/office/powerpoint/2010/main" val="209829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7463" r="1853"/>
          <a:stretch/>
        </p:blipFill>
        <p:spPr>
          <a:xfrm>
            <a:off x="5339009" y="704852"/>
            <a:ext cx="6603609" cy="5448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9487" y="242024"/>
            <a:ext cx="523952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возможные пассажи могут быть сведены к нескольким основным формулам; все сочетания, все последования сводятся к известному количеству основных пассажей, являющихся ключом ко всему: «отсюда следует, что «владея ключами», «набив руку» в вариантах основных формул, пианист не встречает больше никаких трудностей, они побеждены заранее», - писал Ф. Лист</a:t>
            </a:r>
          </a:p>
        </p:txBody>
      </p:sp>
    </p:spTree>
    <p:extLst>
      <p:ext uri="{BB962C8B-B14F-4D97-AF65-F5344CB8AC3E}">
        <p14:creationId xmlns:p14="http://schemas.microsoft.com/office/powerpoint/2010/main" val="529323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00" y="108757"/>
            <a:ext cx="8658398" cy="34380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219201" y="3632720"/>
            <a:ext cx="101138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примеры можно использовать из следующих сборников: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1.Е.Туркина «Котёнок на клавишах» в трёх частях. Изд-во «Композитор. Санкт-Петербург» 1998 год.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2.С.Ляховицкая «Задания для развития самостоятельных навыков при обучении фортепианной игре» в младших классах ДМШ. Изд-во «Ленинград. Музыка» 1979 год.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3.«Фортепианная тетрадь юного музыканта»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1, сост.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М.Глушенко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Изд-во «Ленинград. Музыка» 1988 год.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4.В.Шульгина,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Н.Маркевич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«Юным пианистам». Изд-во «Киев. Муз. Украина» 1985 год.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5.Т.Камаева,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А.Камаев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«Чтение с листа на уроках фортепиано». Игровой курс. Изд-во «Москва. Классика – XXI век» 2007 год.</a:t>
            </a:r>
          </a:p>
        </p:txBody>
      </p:sp>
    </p:spTree>
    <p:extLst>
      <p:ext uri="{BB962C8B-B14F-4D97-AF65-F5344CB8AC3E}">
        <p14:creationId xmlns:p14="http://schemas.microsoft.com/office/powerpoint/2010/main" val="2155448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09454" y="210327"/>
            <a:ext cx="77446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Е.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Гнесиной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«Фортепианная азбука» учит точной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пальцовке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штрихам, длительностям, знакомит с интервалами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1" y="1410656"/>
            <a:ext cx="4807528" cy="3006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24" y="1410656"/>
            <a:ext cx="4897583" cy="308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989" y="3470492"/>
            <a:ext cx="4330585" cy="3285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7899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3" y="1551605"/>
            <a:ext cx="4741720" cy="50191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1673" y="368843"/>
            <a:ext cx="5652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Сборники «Фортепианная техника в удовольствие» в 7 частях, редактор-составитель О.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Катаргина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133" y="1665942"/>
            <a:ext cx="3387560" cy="47904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6000" y="36884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Сборнике «Чтение с листа на уроках фортепиано».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Т.Камаева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А.Камаев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84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9" y="631915"/>
            <a:ext cx="6866844" cy="5594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1188736"/>
            <a:ext cx="4702629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750"/>
              </a:spcAft>
            </a:pPr>
            <a: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Серия сборников Т. </a:t>
            </a:r>
            <a:r>
              <a:rPr lang="ru-RU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Юдовиной</a:t>
            </a:r>
            <a: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Гальпериной</a:t>
            </a:r>
          </a:p>
          <a:p>
            <a:pPr indent="449580" algn="ctr">
              <a:lnSpc>
                <a:spcPct val="115000"/>
              </a:lnSpc>
              <a:spcAft>
                <a:spcPts val="750"/>
              </a:spcAft>
            </a:pPr>
            <a: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«Большая музыка – маленькому музыканту». </a:t>
            </a:r>
          </a:p>
          <a:p>
            <a:pPr indent="449580" algn="ctr">
              <a:lnSpc>
                <a:spcPct val="115000"/>
              </a:lnSpc>
              <a:spcAft>
                <a:spcPts val="750"/>
              </a:spcAft>
            </a:pPr>
            <a:r>
              <a:rPr 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Лёгкие переложения для фортепиано. </a:t>
            </a:r>
          </a:p>
          <a:p>
            <a:pPr indent="449580" algn="ctr">
              <a:lnSpc>
                <a:spcPct val="115000"/>
              </a:lnSpc>
              <a:spcAft>
                <a:spcPts val="750"/>
              </a:spcAft>
            </a:pPr>
            <a:r>
              <a:rPr lang="ru-RU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Издательство «Композитор. </a:t>
            </a:r>
          </a:p>
          <a:p>
            <a:pPr indent="449580" algn="ctr">
              <a:lnSpc>
                <a:spcPct val="115000"/>
              </a:lnSpc>
              <a:spcAft>
                <a:spcPts val="750"/>
              </a:spcAft>
            </a:pPr>
            <a:r>
              <a:rPr lang="ru-RU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Санкт-Петербург» 2006 год</a:t>
            </a:r>
          </a:p>
          <a:p>
            <a:pPr indent="449580" algn="ctr">
              <a:lnSpc>
                <a:spcPct val="115000"/>
              </a:lnSpc>
              <a:spcAft>
                <a:spcPts val="750"/>
              </a:spcAft>
            </a:pPr>
            <a:r>
              <a:rPr lang="ru-RU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 редакцией О. </a:t>
            </a:r>
            <a:r>
              <a:rPr lang="ru-RU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Геталовой</a:t>
            </a:r>
            <a:r>
              <a:rPr lang="ru-RU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49580" algn="ctr">
              <a:lnSpc>
                <a:spcPct val="115000"/>
              </a:lnSpc>
              <a:spcAft>
                <a:spcPts val="750"/>
              </a:spcAft>
            </a:pPr>
            <a:r>
              <a:rPr lang="ru-RU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пяти альбомах по классам.</a:t>
            </a:r>
            <a:endParaRPr lang="ru-RU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464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04" y="300444"/>
            <a:ext cx="3648990" cy="56045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693279" y="1964244"/>
            <a:ext cx="421392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373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бы ни была</a:t>
            </a:r>
          </a:p>
          <a:p>
            <a:pPr algn="ctr"/>
            <a:r>
              <a:rPr lang="ru-RU" sz="3200" b="1" dirty="0">
                <a:solidFill>
                  <a:srgbClr val="373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трудна работа, </a:t>
            </a:r>
          </a:p>
          <a:p>
            <a:pPr algn="ctr"/>
            <a:r>
              <a:rPr lang="ru-RU" sz="3200" b="1" dirty="0">
                <a:solidFill>
                  <a:srgbClr val="373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без неё </a:t>
            </a:r>
          </a:p>
          <a:p>
            <a:pPr algn="ctr"/>
            <a:r>
              <a:rPr lang="ru-RU" sz="3200" b="1" dirty="0">
                <a:solidFill>
                  <a:srgbClr val="373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труднее!»</a:t>
            </a:r>
          </a:p>
          <a:p>
            <a:pPr algn="r"/>
            <a:r>
              <a:rPr lang="ru-RU" sz="2800" b="1" dirty="0">
                <a:solidFill>
                  <a:srgbClr val="373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 </a:t>
            </a:r>
            <a:r>
              <a:rPr lang="ru-RU" sz="2800" b="1" i="1" dirty="0">
                <a:solidFill>
                  <a:srgbClr val="373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Коган Г. М.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8" y="300445"/>
            <a:ext cx="4076047" cy="560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4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04862" y="1228397"/>
            <a:ext cx="44958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Важно, чтобы ребёнок сам открывал для себя прекрасный язык музыки, пусть даже в простой форме.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64" y="1416161"/>
            <a:ext cx="6302755" cy="4498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2004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57" r="56408" b="21275"/>
          <a:stretch/>
        </p:blipFill>
        <p:spPr>
          <a:xfrm>
            <a:off x="7381165" y="285749"/>
            <a:ext cx="4048836" cy="4572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32" t="8544" r="28449" b="7137"/>
          <a:stretch/>
        </p:blipFill>
        <p:spPr>
          <a:xfrm>
            <a:off x="41564" y="1620982"/>
            <a:ext cx="3158836" cy="51400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5455" y="1537854"/>
            <a:ext cx="775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05200" y="1438164"/>
            <a:ext cx="32696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Редкий ученик способен сам, </a:t>
            </a:r>
          </a:p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помощи учителя </a:t>
            </a:r>
          </a:p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разобрать произведение</a:t>
            </a:r>
          </a:p>
        </p:txBody>
      </p:sp>
    </p:spTree>
    <p:extLst>
      <p:ext uri="{BB962C8B-B14F-4D97-AF65-F5344CB8AC3E}">
        <p14:creationId xmlns:p14="http://schemas.microsoft.com/office/powerpoint/2010/main" val="2355249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5" r="11647" b="1768"/>
          <a:stretch/>
        </p:blipFill>
        <p:spPr>
          <a:xfrm>
            <a:off x="0" y="406004"/>
            <a:ext cx="6809335" cy="604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913766" y="335843"/>
            <a:ext cx="462707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Ещё 100 лет назад чтение с листа было нормой домашнего музицирования, излюбленным времяпровождением людей из разных слоёв общества. Не будучи профессионалами, они обладали высоким уровнем знаний в области искусства. Эти просвещённые любители составляли основу русской интеллигенции.</a:t>
            </a:r>
          </a:p>
        </p:txBody>
      </p:sp>
    </p:spTree>
    <p:extLst>
      <p:ext uri="{BB962C8B-B14F-4D97-AF65-F5344CB8AC3E}">
        <p14:creationId xmlns:p14="http://schemas.microsoft.com/office/powerpoint/2010/main" val="1638269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68435" y="642843"/>
            <a:ext cx="4170218" cy="518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должен руководить творческой деятельностью своих учеников: детское творчество опирается на знания и навыки, полученные в процессе обучения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054" b="92006" l="23655" r="747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15972" r="18909"/>
          <a:stretch/>
        </p:blipFill>
        <p:spPr>
          <a:xfrm>
            <a:off x="7217760" y="173975"/>
            <a:ext cx="4974240" cy="4912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75" y="2835783"/>
            <a:ext cx="3657143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38" y="2011680"/>
            <a:ext cx="5939246" cy="4454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9032"/>
            <a:ext cx="5812971" cy="4359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66801" y="288929"/>
            <a:ext cx="10058396" cy="1481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 важно понять художественную цель задания</a:t>
            </a:r>
          </a:p>
          <a:p>
            <a:pPr algn="ctr">
              <a:lnSpc>
                <a:spcPct val="150000"/>
              </a:lnSpc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передачи этого образа собственными силами </a:t>
            </a:r>
          </a:p>
        </p:txBody>
      </p:sp>
    </p:spTree>
    <p:extLst>
      <p:ext uri="{BB962C8B-B14F-4D97-AF65-F5344CB8AC3E}">
        <p14:creationId xmlns:p14="http://schemas.microsoft.com/office/powerpoint/2010/main" val="3357061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45674" y="1101904"/>
            <a:ext cx="50569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свободно читать ноты откроет перед тобой море интересной музыки, которую ты сможешь сыграть самостоятельно и с удовольствием!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219" y="1183162"/>
            <a:ext cx="4682836" cy="5570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858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688" y="1454334"/>
            <a:ext cx="8819149" cy="5182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2160" y="155837"/>
            <a:ext cx="86076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ноты и показывать их расположение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клавиатуре сразу в двух ключах</a:t>
            </a:r>
          </a:p>
        </p:txBody>
      </p:sp>
    </p:spTree>
    <p:extLst>
      <p:ext uri="{BB962C8B-B14F-4D97-AF65-F5344CB8AC3E}">
        <p14:creationId xmlns:p14="http://schemas.microsoft.com/office/powerpoint/2010/main" val="366278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6" b="19798"/>
          <a:stretch/>
        </p:blipFill>
        <p:spPr>
          <a:xfrm>
            <a:off x="226869" y="1903142"/>
            <a:ext cx="4860750" cy="4255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349116" y="249381"/>
            <a:ext cx="80201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пособия, дидактические материалы,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также сборники нот для закрепления знаний.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76782" y="1203488"/>
            <a:ext cx="678872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1.«Фортепианная тетрадь юного музыканта»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 для 1-2 года обучения, составитель М. Глушенко. Изд-во «Ленинград. Музыка» 1988 г.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2.А.Артоболевская «Первая встреча с музыкой». Учебное пособие. Изд-во «Композитор. Санкт-Петербург» 2005 год.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3.О.Геталова,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И.Визная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 музыку с радостью». Изд-во «Композитор. Санкт-Петербург» 2005 год.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4.Е.Туркина «Котёнок на клавишах» ч.1, ч.2, ч.3. Изд-во «Композитор. Санкт-Петербург» 1999 год.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5.Э.Ш.Тургенева «Музыкальная поляна». Пособие для начинающих играть на фортепиано ч.1 и ч.2. Изд-во «Москва.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Владос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2002 год.</a:t>
            </a:r>
          </a:p>
        </p:txBody>
      </p:sp>
    </p:spTree>
    <p:extLst>
      <p:ext uri="{BB962C8B-B14F-4D97-AF65-F5344CB8AC3E}">
        <p14:creationId xmlns:p14="http://schemas.microsoft.com/office/powerpoint/2010/main" val="392999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954</TotalTime>
  <Words>633</Words>
  <Application>Microsoft Office PowerPoint</Application>
  <PresentationFormat>Широкоэкранный</PresentationFormat>
  <Paragraphs>47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</dc:creator>
  <cp:lastModifiedBy>Пользователь</cp:lastModifiedBy>
  <cp:revision>23</cp:revision>
  <dcterms:created xsi:type="dcterms:W3CDTF">2024-01-15T02:02:37Z</dcterms:created>
  <dcterms:modified xsi:type="dcterms:W3CDTF">2025-10-09T07:25:24Z</dcterms:modified>
</cp:coreProperties>
</file>