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175D-4FB7-4712-9AA1-16B4ABFC09D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51D-83FF-4A8C-AC64-87F02D9066E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175D-4FB7-4712-9AA1-16B4ABFC09D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51D-83FF-4A8C-AC64-87F02D906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175D-4FB7-4712-9AA1-16B4ABFC09D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51D-83FF-4A8C-AC64-87F02D906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175D-4FB7-4712-9AA1-16B4ABFC09D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51D-83FF-4A8C-AC64-87F02D906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175D-4FB7-4712-9AA1-16B4ABFC09D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217251D-83FF-4A8C-AC64-87F02D9066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175D-4FB7-4712-9AA1-16B4ABFC09D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51D-83FF-4A8C-AC64-87F02D906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175D-4FB7-4712-9AA1-16B4ABFC09D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51D-83FF-4A8C-AC64-87F02D906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175D-4FB7-4712-9AA1-16B4ABFC09D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51D-83FF-4A8C-AC64-87F02D906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175D-4FB7-4712-9AA1-16B4ABFC09D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51D-83FF-4A8C-AC64-87F02D906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175D-4FB7-4712-9AA1-16B4ABFC09D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51D-83FF-4A8C-AC64-87F02D906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175D-4FB7-4712-9AA1-16B4ABFC09D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51D-83FF-4A8C-AC64-87F02D906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4A175D-4FB7-4712-9AA1-16B4ABFC09D8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17251D-83FF-4A8C-AC64-87F02D9066E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Решаем задачи разными способами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3 класс</a:t>
            </a:r>
            <a:endParaRPr lang="ru-RU" sz="660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05064"/>
            <a:ext cx="2592288" cy="2592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9" y="2708920"/>
            <a:ext cx="2504977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29600" cy="182880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48680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Нам цифры в жизни помогают,</a:t>
            </a:r>
            <a:br>
              <a:rPr lang="ru-RU" sz="2400" b="1" dirty="0" smtClean="0"/>
            </a:br>
            <a:r>
              <a:rPr lang="ru-RU" sz="2400" b="1" dirty="0" smtClean="0"/>
              <a:t>Много задач они разных решают,</a:t>
            </a:r>
            <a:br>
              <a:rPr lang="ru-RU" sz="2400" b="1" dirty="0" smtClean="0"/>
            </a:br>
            <a:r>
              <a:rPr lang="ru-RU" sz="2400" b="1" dirty="0" smtClean="0"/>
              <a:t>Без математики просто никак,</a:t>
            </a:r>
            <a:br>
              <a:rPr lang="ru-RU" sz="2400" b="1" dirty="0" smtClean="0"/>
            </a:br>
            <a:r>
              <a:rPr lang="ru-RU" sz="2400" b="1" dirty="0" smtClean="0"/>
              <a:t>Без математики всюду бардак.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Ответы верные чтоб были,</a:t>
            </a:r>
            <a:br>
              <a:rPr lang="ru-RU" sz="2400" b="1" dirty="0" smtClean="0"/>
            </a:br>
            <a:r>
              <a:rPr lang="ru-RU" sz="2400" b="1" dirty="0" smtClean="0"/>
              <a:t>Чтоб их легко Вы находили,</a:t>
            </a:r>
            <a:br>
              <a:rPr lang="ru-RU" sz="2400" b="1" dirty="0" smtClean="0"/>
            </a:br>
            <a:r>
              <a:rPr lang="ru-RU" sz="2400" b="1" dirty="0" smtClean="0"/>
              <a:t>Четко искать все-все решения,</a:t>
            </a:r>
            <a:br>
              <a:rPr lang="ru-RU" sz="2400" b="1" dirty="0" smtClean="0"/>
            </a:br>
            <a:r>
              <a:rPr lang="ru-RU" sz="2400" b="1" dirty="0" smtClean="0"/>
              <a:t>И не ведать Вам сомнения.</a:t>
            </a:r>
            <a:endParaRPr lang="ru-RU" sz="2400" b="1" dirty="0"/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593947" cy="2989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4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29600" cy="182880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Для 6 девочек сшили одинаковые костюмы. На каждую юбку пошло 3м ткани, а на кофточку 4 м. Сколько всего ткани пошло на эти костюмы?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4683" y1="31327" x2="84683" y2="31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9" t="23794" r="13969" b="20466"/>
          <a:stretch/>
        </p:blipFill>
        <p:spPr bwMode="auto">
          <a:xfrm>
            <a:off x="417452" y="3815292"/>
            <a:ext cx="1679911" cy="10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8000" y1="16917" x2="78000" y2="16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16" b="21838"/>
          <a:stretch/>
        </p:blipFill>
        <p:spPr bwMode="auto">
          <a:xfrm>
            <a:off x="1257407" y="2816129"/>
            <a:ext cx="1458162" cy="11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4683" y1="31327" x2="84683" y2="31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9" t="23794" r="13969" b="20466"/>
          <a:stretch/>
        </p:blipFill>
        <p:spPr bwMode="auto">
          <a:xfrm>
            <a:off x="1257407" y="4826674"/>
            <a:ext cx="1679911" cy="10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4683" y1="31327" x2="84683" y2="31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9" t="23794" r="13969" b="20466"/>
          <a:stretch/>
        </p:blipFill>
        <p:spPr bwMode="auto">
          <a:xfrm>
            <a:off x="1811555" y="5846617"/>
            <a:ext cx="1679911" cy="10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4683" y1="31327" x2="84683" y2="31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9" t="23794" r="13969" b="20466"/>
          <a:stretch/>
        </p:blipFill>
        <p:spPr bwMode="auto">
          <a:xfrm>
            <a:off x="4339063" y="4321371"/>
            <a:ext cx="1679911" cy="10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4683" y1="31327" x2="84683" y2="31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9" t="23794" r="13969" b="20466"/>
          <a:stretch/>
        </p:blipFill>
        <p:spPr bwMode="auto">
          <a:xfrm>
            <a:off x="5628393" y="4088400"/>
            <a:ext cx="1679911" cy="10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4683" y1="31327" x2="84683" y2="31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9" t="23794" r="13969" b="20466"/>
          <a:stretch/>
        </p:blipFill>
        <p:spPr bwMode="auto">
          <a:xfrm>
            <a:off x="6924537" y="3815291"/>
            <a:ext cx="1679911" cy="10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8000" y1="16917" x2="78000" y2="16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16" b="21838"/>
          <a:stretch/>
        </p:blipFill>
        <p:spPr bwMode="auto">
          <a:xfrm>
            <a:off x="2152897" y="3795998"/>
            <a:ext cx="1458162" cy="11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8000" y1="16917" x2="78000" y2="16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16" b="21838"/>
          <a:stretch/>
        </p:blipFill>
        <p:spPr bwMode="auto">
          <a:xfrm>
            <a:off x="2690180" y="5003514"/>
            <a:ext cx="1458162" cy="11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8000" y1="16917" x2="78000" y2="16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16" b="21838"/>
          <a:stretch/>
        </p:blipFill>
        <p:spPr bwMode="auto">
          <a:xfrm>
            <a:off x="4566581" y="3166149"/>
            <a:ext cx="1458162" cy="11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8000" y1="16917" x2="78000" y2="16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16" b="21838"/>
          <a:stretch/>
        </p:blipFill>
        <p:spPr bwMode="auto">
          <a:xfrm>
            <a:off x="5880727" y="2783128"/>
            <a:ext cx="1458162" cy="11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8000" y1="16917" x2="78000" y2="16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16" b="21838"/>
          <a:stretch/>
        </p:blipFill>
        <p:spPr bwMode="auto">
          <a:xfrm>
            <a:off x="7308304" y="2646070"/>
            <a:ext cx="1458162" cy="11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перфолента 4"/>
          <p:cNvSpPr/>
          <p:nvPr/>
        </p:nvSpPr>
        <p:spPr>
          <a:xfrm>
            <a:off x="7531108" y="4727345"/>
            <a:ext cx="1242138" cy="851133"/>
          </a:xfrm>
          <a:prstGeom prst="flowChartPunchedTap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 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2651510" y="2711989"/>
            <a:ext cx="1242138" cy="851133"/>
          </a:xfrm>
          <a:prstGeom prst="flowChartPunchedTap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4</a:t>
            </a:r>
            <a:r>
              <a:rPr lang="ru-RU" sz="3200" b="1" dirty="0" smtClean="0">
                <a:solidFill>
                  <a:schemeClr val="bg1"/>
                </a:solidFill>
              </a:rPr>
              <a:t> м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I</a:t>
            </a:r>
            <a:r>
              <a:rPr lang="ru-RU" sz="3600" dirty="0" smtClean="0">
                <a:solidFill>
                  <a:schemeClr val="tx1"/>
                </a:solidFill>
              </a:rPr>
              <a:t> способ: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5300" dirty="0" smtClean="0">
                <a:solidFill>
                  <a:schemeClr val="tx1"/>
                </a:solidFill>
              </a:rPr>
              <a:t>4 </a:t>
            </a:r>
            <a:r>
              <a:rPr lang="ru-RU" sz="5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⸱ </a:t>
            </a:r>
            <a:r>
              <a:rPr lang="ru-RU" sz="5300" dirty="0" smtClean="0">
                <a:solidFill>
                  <a:schemeClr val="tx1"/>
                </a:solidFill>
              </a:rPr>
              <a:t>6 + 3</a:t>
            </a:r>
            <a:r>
              <a:rPr lang="ru-RU" sz="5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⸱ 6</a:t>
            </a:r>
            <a:br>
              <a:rPr lang="ru-RU" sz="53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3600" dirty="0">
                <a:solidFill>
                  <a:schemeClr val="tx1"/>
                </a:solidFill>
              </a:rPr>
              <a:t>I</a:t>
            </a:r>
            <a:r>
              <a:rPr lang="ru-RU" sz="3600" dirty="0">
                <a:solidFill>
                  <a:schemeClr val="tx1"/>
                </a:solidFill>
              </a:rPr>
              <a:t> способ</a:t>
            </a:r>
            <a:r>
              <a:rPr lang="ru-RU" sz="3600" dirty="0" smtClean="0">
                <a:solidFill>
                  <a:schemeClr val="tx1"/>
                </a:solidFill>
              </a:rPr>
              <a:t>: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5300" dirty="0" smtClean="0">
                <a:solidFill>
                  <a:schemeClr val="tx1"/>
                </a:solidFill>
              </a:rPr>
              <a:t>( 3 + 4 )</a:t>
            </a:r>
            <a:r>
              <a:rPr lang="ru-RU" sz="5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⸱ 6</a:t>
            </a:r>
            <a:r>
              <a:rPr lang="ru-RU" sz="5300" dirty="0">
                <a:solidFill>
                  <a:schemeClr val="tx1"/>
                </a:solidFill>
              </a:rPr>
              <a:t/>
            </a:r>
            <a:br>
              <a:rPr lang="ru-RU" sz="5300" dirty="0">
                <a:solidFill>
                  <a:schemeClr val="tx1"/>
                </a:solidFill>
              </a:rPr>
            </a:br>
            <a:endParaRPr lang="ru-RU" sz="53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9432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29600" cy="182880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0688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 </a:t>
            </a:r>
            <a:r>
              <a:rPr lang="ru-RU" sz="3200" b="1" dirty="0"/>
              <a:t>Для детского сада купили 5 пакетов гречневой крупы и 3 пакета пшена по 4 кг каждый пакет. Сколько всего кг крупы купили для детского сада?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2620" y1="26143" x2="12620" y2="26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185" y="2682791"/>
            <a:ext cx="1975505" cy="162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80990" y1="15199" x2="80990" y2="15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87" y="4487326"/>
            <a:ext cx="1944216" cy="17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2620" y1="26143" x2="12620" y2="26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32" y="2682791"/>
            <a:ext cx="1975505" cy="162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2620" y1="26143" x2="12620" y2="26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59" y="2685945"/>
            <a:ext cx="1975505" cy="162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2620" y1="26143" x2="12620" y2="26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85945"/>
            <a:ext cx="1975505" cy="162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2620" y1="26143" x2="12620" y2="26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51" y="2682791"/>
            <a:ext cx="1975505" cy="162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80990" y1="15199" x2="80990" y2="15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34" y="4467925"/>
            <a:ext cx="1944216" cy="17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80990" y1="15199" x2="80990" y2="15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56" y="4487326"/>
            <a:ext cx="1944216" cy="17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468220" y="4164514"/>
            <a:ext cx="987752" cy="104930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4кг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I</a:t>
            </a:r>
            <a:r>
              <a:rPr lang="ru-RU" sz="3200" dirty="0">
                <a:solidFill>
                  <a:schemeClr val="tx1"/>
                </a:solidFill>
              </a:rPr>
              <a:t> способ: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⸱ </a:t>
            </a:r>
            <a:r>
              <a:rPr lang="ru-RU" dirty="0" smtClean="0">
                <a:solidFill>
                  <a:schemeClr val="tx1"/>
                </a:solidFill>
              </a:rPr>
              <a:t>4 </a:t>
            </a:r>
            <a:r>
              <a:rPr lang="ru-RU" dirty="0">
                <a:solidFill>
                  <a:schemeClr val="tx1"/>
                </a:solidFill>
              </a:rPr>
              <a:t>+ 3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 ⸱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3200" dirty="0">
                <a:solidFill>
                  <a:schemeClr val="tx1"/>
                </a:solidFill>
              </a:rPr>
              <a:t>I</a:t>
            </a:r>
            <a:r>
              <a:rPr lang="ru-RU" sz="3200" dirty="0">
                <a:solidFill>
                  <a:schemeClr val="tx1"/>
                </a:solidFill>
              </a:rPr>
              <a:t> способ: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( 3 + </a:t>
            </a:r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ru-RU" dirty="0">
                <a:solidFill>
                  <a:schemeClr val="tx1"/>
                </a:solidFill>
              </a:rPr>
              <a:t>)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 ⸱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0647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29600" cy="18288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84887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У хозяйки было 18 кг огурцов и 12 кг помидоров. Она разложила их для засолки в банки, по 3 кг в каждую. Сколько банок ей потребовалось?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364" r="95091">
                        <a14:foregroundMark x1="92909" y1="12591" x2="92909" y2="12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28900"/>
            <a:ext cx="3500147" cy="262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5" y="2852936"/>
            <a:ext cx="2304256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108" r="87027">
                        <a14:foregroundMark x1="84054" y1="10405" x2="84054" y2="10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7" r="12500"/>
          <a:stretch/>
        </p:blipFill>
        <p:spPr bwMode="auto">
          <a:xfrm>
            <a:off x="7092280" y="4221088"/>
            <a:ext cx="171326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10473" y="5071718"/>
            <a:ext cx="876881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3 кг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5157193"/>
            <a:ext cx="10801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18 кг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49315" y="5107722"/>
            <a:ext cx="11881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12 кг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29600" cy="182880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908720"/>
            <a:ext cx="52565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I</a:t>
            </a:r>
            <a:r>
              <a:rPr lang="ru-RU" sz="5400" b="1" dirty="0" smtClean="0">
                <a:solidFill>
                  <a:schemeClr val="tx1"/>
                </a:solidFill>
              </a:rPr>
              <a:t> способ: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18: 3+ </a:t>
            </a:r>
            <a:r>
              <a:rPr lang="ru-RU" sz="5400" b="1" dirty="0" smtClean="0"/>
              <a:t>12 :</a:t>
            </a:r>
            <a:r>
              <a:rPr lang="ru-RU" sz="5400" b="1" dirty="0" smtClean="0">
                <a:cs typeface="Times New Roman"/>
              </a:rPr>
              <a:t> 3</a:t>
            </a:r>
            <a:r>
              <a:rPr lang="ru-RU" sz="5400" b="1" dirty="0">
                <a:cs typeface="Times New Roman"/>
              </a:rPr>
              <a:t/>
            </a:r>
            <a:br>
              <a:rPr lang="ru-RU" sz="5400" b="1" dirty="0">
                <a:cs typeface="Times New Roman"/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>I</a:t>
            </a:r>
            <a:r>
              <a:rPr lang="ru-RU" sz="5400" b="1" dirty="0" smtClean="0">
                <a:solidFill>
                  <a:schemeClr val="tx1"/>
                </a:solidFill>
              </a:rPr>
              <a:t> способ: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( 18 + 12 )</a:t>
            </a:r>
            <a:r>
              <a:rPr lang="ru-RU" sz="5400" b="1" dirty="0">
                <a:cs typeface="Times New Roman"/>
              </a:rPr>
              <a:t> </a:t>
            </a:r>
            <a:r>
              <a:rPr lang="ru-RU" sz="5400" b="1" dirty="0" smtClean="0">
                <a:cs typeface="Times New Roman"/>
              </a:rPr>
              <a:t>: 3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3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29600" cy="18288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effectLst/>
              </a:rPr>
              <a:t>С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</a:rPr>
              <a:t>одной яблони собрали 36 кг яблок,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а </a:t>
            </a:r>
            <a:r>
              <a:rPr lang="ru-RU" sz="2800" dirty="0">
                <a:solidFill>
                  <a:schemeClr val="tx1"/>
                </a:solidFill>
                <a:effectLst/>
              </a:rPr>
              <a:t>с другой 24 кг. Все эти яблоки разложили в ящики, по 6 кг в каждый. Сколько ящиков потребовалось?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6600" dirty="0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8" b="100000" l="3105" r="97386">
                        <a14:foregroundMark x1="88562" y1="14572" x2="88562" y2="14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3" y="2529429"/>
            <a:ext cx="2608224" cy="233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86102" y1="23040" x2="86102" y2="230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88" y="4437112"/>
            <a:ext cx="2808312" cy="280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755576" y="5085184"/>
            <a:ext cx="2016224" cy="75384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36  кг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6473227" y="5118945"/>
            <a:ext cx="1584176" cy="7200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24 кг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5936" y="6021288"/>
            <a:ext cx="8640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6 кг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29600" cy="182880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34888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I</a:t>
            </a:r>
            <a:r>
              <a:rPr lang="ru-RU" sz="4800" b="1" dirty="0" smtClean="0">
                <a:solidFill>
                  <a:schemeClr val="tx1"/>
                </a:solidFill>
              </a:rPr>
              <a:t> способ: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36 : </a:t>
            </a:r>
            <a:r>
              <a:rPr lang="ru-RU" sz="4800" b="1" dirty="0"/>
              <a:t>6</a:t>
            </a:r>
            <a:r>
              <a:rPr lang="ru-RU" sz="4800" b="1" dirty="0" smtClean="0">
                <a:solidFill>
                  <a:schemeClr val="tx1"/>
                </a:solidFill>
              </a:rPr>
              <a:t>+ </a:t>
            </a:r>
            <a:r>
              <a:rPr lang="ru-RU" sz="4800" b="1" dirty="0" smtClean="0"/>
              <a:t>24 </a:t>
            </a:r>
            <a:r>
              <a:rPr lang="ru-RU" sz="4800" b="1" dirty="0" smtClean="0"/>
              <a:t>:</a:t>
            </a:r>
            <a:r>
              <a:rPr lang="ru-RU" sz="4800" b="1" dirty="0" smtClean="0">
                <a:cs typeface="Times New Roman"/>
              </a:rPr>
              <a:t> 6</a:t>
            </a:r>
            <a:br>
              <a:rPr lang="ru-RU" sz="4800" b="1" dirty="0" smtClean="0">
                <a:cs typeface="Times New Roman"/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I</a:t>
            </a:r>
            <a:r>
              <a:rPr lang="ru-RU" sz="4800" b="1" dirty="0" smtClean="0">
                <a:solidFill>
                  <a:schemeClr val="tx1"/>
                </a:solidFill>
              </a:rPr>
              <a:t> способ: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( 36 + 24 )</a:t>
            </a:r>
            <a:r>
              <a:rPr lang="ru-RU" sz="4800" b="1" dirty="0" smtClean="0">
                <a:cs typeface="Times New Roman"/>
              </a:rPr>
              <a:t> : 6</a:t>
            </a:r>
            <a:r>
              <a:rPr lang="ru-RU" sz="4800" b="1" dirty="0" smtClean="0">
                <a:solidFill>
                  <a:schemeClr val="tx1"/>
                </a:solidFill>
              </a:rPr>
              <a:t/>
            </a:r>
            <a:br>
              <a:rPr lang="ru-RU" sz="4800" b="1" dirty="0" smtClean="0">
                <a:solidFill>
                  <a:schemeClr val="tx1"/>
                </a:solidFill>
              </a:rPr>
            </a:b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30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130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Решаем задачи разными способами</vt:lpstr>
      <vt:lpstr>Презентация PowerPoint</vt:lpstr>
      <vt:lpstr>I способ: 4 ⸱ 6 + 3 ⸱ 6 I способ: ( 3 + 4 ) ⸱ 6 </vt:lpstr>
      <vt:lpstr>Презентация PowerPoint</vt:lpstr>
      <vt:lpstr>I способ: 5 ⸱ 4 + 3 ⸱ 4 I способ: ( 3 + 5 ) ⸱ 4 </vt:lpstr>
      <vt:lpstr>Презентация PowerPoint</vt:lpstr>
      <vt:lpstr>Презентация PowerPoint</vt:lpstr>
      <vt:lpstr>С одной яблони собрали 36 кг яблок, а с другой 24 кг. Все эти яблоки разложили в ящики, по 6 кг в каждый. Сколько ящиков потребовалось?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Решаем задачи разными способами</dc:title>
  <dc:creator>Владелец</dc:creator>
  <cp:lastModifiedBy>Владелец</cp:lastModifiedBy>
  <cp:revision>7</cp:revision>
  <dcterms:created xsi:type="dcterms:W3CDTF">2026-02-11T12:12:03Z</dcterms:created>
  <dcterms:modified xsi:type="dcterms:W3CDTF">2026-02-11T13:10:23Z</dcterms:modified>
</cp:coreProperties>
</file>