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76" r:id="rId6"/>
    <p:sldId id="261" r:id="rId7"/>
    <p:sldId id="279" r:id="rId8"/>
    <p:sldId id="286" r:id="rId9"/>
    <p:sldId id="287" r:id="rId10"/>
    <p:sldId id="277" r:id="rId11"/>
    <p:sldId id="280" r:id="rId12"/>
    <p:sldId id="283" r:id="rId13"/>
    <p:sldId id="281" r:id="rId14"/>
    <p:sldId id="284" r:id="rId15"/>
    <p:sldId id="285" r:id="rId16"/>
  </p:sldIdLst>
  <p:sldSz cx="9144000" cy="5143500" type="screen16x9"/>
  <p:notesSz cx="6858000" cy="9144000"/>
  <p:embeddedFontLst>
    <p:embeddedFont>
      <p:font typeface="Maven Pro" panose="020B0604020202020204" charset="0"/>
      <p:regular r:id="rId18"/>
      <p:bold r:id="rId19"/>
    </p:embeddedFont>
    <p:embeddedFont>
      <p:font typeface="Nunito" panose="020B0604020202020204" charset="-52"/>
      <p:regular r:id="rId20"/>
      <p:bold r:id="rId21"/>
      <p:italic r:id="rId22"/>
      <p:boldItalic r:id="rId23"/>
    </p:embeddedFont>
    <p:embeddedFont>
      <p:font typeface="Proxima Nova" panose="020B060402020202020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043809E-4278-4584-8C84-5ABF2A35E0A0}">
          <p14:sldIdLst>
            <p14:sldId id="256"/>
            <p14:sldId id="257"/>
            <p14:sldId id="259"/>
            <p14:sldId id="258"/>
            <p14:sldId id="276"/>
            <p14:sldId id="261"/>
            <p14:sldId id="279"/>
            <p14:sldId id="286"/>
            <p14:sldId id="287"/>
            <p14:sldId id="277"/>
            <p14:sldId id="280"/>
            <p14:sldId id="283"/>
            <p14:sldId id="281"/>
            <p14:sldId id="284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786" y="-29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14764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4531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910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2205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61810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8550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5520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100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143453b833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1143453b833_1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005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125ce038144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125ce038144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4432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125ce03814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125ce03814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5399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125ce03814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125ce03814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4496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7076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4687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7678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5ce03814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5ce03814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9473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льзовательский макет">
  <p:cSld name="AUTOLAYOUT">
    <p:bg>
      <p:bgPr>
        <a:solidFill>
          <a:srgbClr val="FFFFFF"/>
        </a:solidFill>
        <a:effectLst/>
      </p:bgPr>
    </p:bg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3"/>
          <p:cNvSpPr/>
          <p:nvPr/>
        </p:nvSpPr>
        <p:spPr>
          <a:xfrm>
            <a:off x="0" y="25"/>
            <a:ext cx="4011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3"/>
          <p:cNvSpPr txBox="1">
            <a:spLocks noGrp="1"/>
          </p:cNvSpPr>
          <p:nvPr>
            <p:ph type="ctrTitle"/>
          </p:nvPr>
        </p:nvSpPr>
        <p:spPr>
          <a:xfrm>
            <a:off x="315175" y="318675"/>
            <a:ext cx="3224400" cy="302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7" name="Google Shape;27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1pPr>
            <a:lvl2pPr lvl="1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2pPr>
            <a:lvl3pPr lvl="2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3pPr>
            <a:lvl4pPr lvl="3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4pPr>
            <a:lvl5pPr lvl="4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5pPr>
            <a:lvl6pPr lvl="5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6pPr>
            <a:lvl7pPr lvl="6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7pPr>
            <a:lvl8pPr lvl="7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8pPr>
            <a:lvl9pPr lvl="8" algn="r" rtl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accent3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Google Shape;28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322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4"/>
          <p:cNvSpPr txBox="1">
            <a:spLocks noGrp="1"/>
          </p:cNvSpPr>
          <p:nvPr>
            <p:ph type="ctrTitle"/>
          </p:nvPr>
        </p:nvSpPr>
        <p:spPr>
          <a:xfrm>
            <a:off x="11749" y="-154582"/>
            <a:ext cx="8984766" cy="36548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-RU" sz="2500" b="1" dirty="0" smtClean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  <a:t/>
            </a:r>
            <a:br>
              <a:rPr lang="ru-RU" sz="2500" b="1" dirty="0" smtClean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ru-RU" sz="2500" dirty="0" smtClean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  <a:t/>
            </a:r>
            <a:br>
              <a:rPr lang="ru-RU" sz="2500" dirty="0" smtClean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ru-RU" sz="2500" dirty="0" smtClean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  <a:t/>
            </a:r>
            <a:br>
              <a:rPr lang="ru-RU" sz="2500" dirty="0" smtClean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ru-RU" sz="2500" dirty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  <a:t/>
            </a:r>
            <a:br>
              <a:rPr lang="ru-RU" sz="2500" dirty="0">
                <a:solidFill>
                  <a:srgbClr val="990000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ru-RU" sz="3200" b="1" dirty="0" smtClean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Основные подходы к практической подготовке. Документационное обеспечение практической подготовки.</a:t>
            </a:r>
            <a:br>
              <a:rPr lang="ru-RU" sz="3200" b="1" dirty="0" smtClean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</a:br>
            <a:r>
              <a:rPr lang="ru-RU" sz="3200" dirty="0" smtClean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Задачи на 2022-2023 уч. год.</a:t>
            </a:r>
            <a:endParaRPr sz="3200" b="1" dirty="0">
              <a:solidFill>
                <a:srgbClr val="990000"/>
              </a:solidFill>
              <a:latin typeface="Times New Roman" panose="02020603050405020304" pitchFamily="18" charset="0"/>
              <a:ea typeface="Proxima Nova"/>
              <a:cs typeface="Times New Roman" panose="02020603050405020304" pitchFamily="18" charset="0"/>
              <a:sym typeface="Proxima Nova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" y="0"/>
            <a:ext cx="3488534" cy="75708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749" y="4775465"/>
            <a:ext cx="1189749" cy="320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85216" y="598576"/>
            <a:ext cx="8105242" cy="6011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2000" b="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Обязательные для всех ПОО документы</a:t>
            </a:r>
            <a:endParaRPr sz="2000"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7/10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511325" y="-1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r>
              <a:rPr lang="ru-RU" sz="1075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885139" y="1060704"/>
            <a:ext cx="7929677" cy="421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 Положение о практической подготовке.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 Порядок обеспечение обучающихся проездом к месту организации   практической подготовки и обратно, а также проживанием их вне места</a:t>
            </a:r>
          </a:p>
          <a:p>
            <a:pPr marL="216000" lvl="0">
              <a:buClr>
                <a:srgbClr val="312778"/>
              </a:buClr>
              <a:buSzPts val="1800"/>
            </a:pPr>
            <a:r>
              <a:rPr lang="ru-RU" sz="1600" dirty="0" smtClean="0"/>
              <a:t>жительства (места пребывания в период освоения образовательной</a:t>
            </a:r>
            <a:br>
              <a:rPr lang="ru-RU" sz="1600" dirty="0" smtClean="0"/>
            </a:br>
            <a:r>
              <a:rPr lang="ru-RU" sz="1600" dirty="0" smtClean="0"/>
              <a:t>программы).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 РП практики и </a:t>
            </a:r>
            <a:r>
              <a:rPr lang="ru-RU" sz="1600" dirty="0" err="1" smtClean="0"/>
              <a:t>ФОСы</a:t>
            </a:r>
            <a:r>
              <a:rPr lang="ru-RU" sz="1600" dirty="0" smtClean="0"/>
              <a:t> по практике, согласованные с работодателем.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 Форма договора и приложений к договору о практической подготовке.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 Приказы о выходе на практику, назначение руководителя от ПОО. </a:t>
            </a:r>
            <a:br>
              <a:rPr lang="ru-RU" sz="1600" dirty="0" smtClean="0"/>
            </a:b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</a:pPr>
            <a:r>
              <a:rPr lang="ru-RU" sz="1600" b="1" dirty="0" smtClean="0"/>
              <a:t>Для всех пункты в документах</a:t>
            </a:r>
            <a:br>
              <a:rPr lang="ru-RU" sz="1600" b="1" dirty="0" smtClean="0"/>
            </a:br>
            <a:r>
              <a:rPr lang="ru-RU" sz="1600" dirty="0" smtClean="0"/>
              <a:t>• Безопасные условия обучения, в том числе при проведении практической подготовки обучающихся.</a:t>
            </a:r>
            <a:br>
              <a:rPr lang="ru-RU" sz="1600" dirty="0" smtClean="0"/>
            </a:br>
            <a:r>
              <a:rPr lang="ru-RU" sz="1600" dirty="0" smtClean="0"/>
              <a:t>• Порядок промежуточной аттестации практики, в том числе ликвидация академической задолженности</a:t>
            </a:r>
            <a:r>
              <a:rPr lang="ru-RU" sz="1800" dirty="0"/>
              <a:t>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" y="-149"/>
            <a:ext cx="2792386" cy="67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85216" y="598576"/>
            <a:ext cx="8105242" cy="6011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endParaRPr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9/10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885139" y="1060704"/>
            <a:ext cx="7929677" cy="1231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>
              <a:solidFill>
                <a:srgbClr val="312778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826273"/>
              </p:ext>
            </p:extLst>
          </p:nvPr>
        </p:nvGraphicFramePr>
        <p:xfrm>
          <a:off x="585216" y="789175"/>
          <a:ext cx="8135997" cy="348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5997"/>
              </a:tblGrid>
              <a:tr h="4983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Оптимальный УМК</a:t>
                      </a:r>
                    </a:p>
                    <a:p>
                      <a:pPr algn="ctr"/>
                      <a:r>
                        <a:rPr lang="ru-RU" dirty="0" smtClean="0"/>
                        <a:t>педагогов и мастеров п/о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25502"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Рабочая</a:t>
                      </a:r>
                      <a:b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</a:br>
                      <a: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программа</a:t>
                      </a:r>
                      <a:r>
                        <a:rPr lang="ru-RU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98348"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Оценочные</a:t>
                      </a:r>
                      <a:b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</a:br>
                      <a: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материалы (ФОС)</a:t>
                      </a:r>
                      <a:r>
                        <a:rPr lang="ru-RU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br>
                        <a:rPr lang="ru-RU" dirty="0" smtClean="0">
                          <a:solidFill>
                            <a:schemeClr val="bg2"/>
                          </a:solidFill>
                        </a:rPr>
                      </a:b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719329"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Методические материалы</a:t>
                      </a:r>
                      <a:b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</a:br>
                      <a:r>
                        <a:rPr lang="ru-RU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(МР и/или МУ)</a:t>
                      </a:r>
                      <a:r>
                        <a:rPr lang="ru-RU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983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/>
                          </a:solidFill>
                        </a:rPr>
                        <a:t>Планы/карты занятий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983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/>
                          </a:solidFill>
                        </a:rPr>
                        <a:t>Литература и сайты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" y="11051"/>
            <a:ext cx="3077521" cy="5875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2390506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19379" y="556754"/>
            <a:ext cx="8105242" cy="12017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/>
            </a:r>
            <a:b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</a:br>
            <a: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>ПЕРЕЧЕНЬ                                                                                                                                                                                                                                                                                  предприятий – партнеров для организации практической подготовки обучающихся </a:t>
            </a:r>
            <a:b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</a:br>
            <a: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>кировских областных государственных профессиональных образовательных организаций в 2022-2023 учебном году </a:t>
            </a:r>
            <a:endParaRPr sz="1600"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10/10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410841" y="-97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885139" y="1060704"/>
            <a:ext cx="7929677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2800" dirty="0" smtClean="0"/>
          </a:p>
          <a:p>
            <a:pPr marL="216000" lvl="0">
              <a:buClr>
                <a:srgbClr val="312778"/>
              </a:buClr>
              <a:buSzPts val="1800"/>
            </a:pP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 АО «</a:t>
            </a:r>
            <a:r>
              <a:rPr lang="ru-RU" sz="1600" dirty="0" err="1"/>
              <a:t>Вятавтодор</a:t>
            </a:r>
            <a:r>
              <a:rPr lang="ru-RU" sz="1600" dirty="0"/>
              <a:t>» Нововятское дорожное управление № 6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 АО «Нововятский лесоперерабатывающий комбинат»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 АО «НОВО-ВЯТКА»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 Ателье «Северянка»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</a:pPr>
            <a:endParaRPr lang="ru-RU" sz="1600" dirty="0" smtClean="0"/>
          </a:p>
          <a:p>
            <a:pPr marL="216000" lvl="0" algn="ctr">
              <a:buClr>
                <a:srgbClr val="312778"/>
              </a:buClr>
              <a:buSzPts val="1800"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7" y="11050"/>
            <a:ext cx="3008140" cy="54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40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2390506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1600" b="0" dirty="0" smtClean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/>
            </a:r>
            <a:br>
              <a:rPr lang="ru-RU" sz="1600" b="0" dirty="0" smtClean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</a:br>
            <a:r>
              <a:rPr lang="ru-RU" sz="1600" b="0" dirty="0" smtClean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>ПЕРЕЧЕНЬ                                                                                                                                                                             </a:t>
            </a:r>
            <a: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>базовых предприятий для организации практической подготовки обучающихся кировских областных государственных профессиональных образовательных организаций в 2022 – 2023 учебном году</a:t>
            </a:r>
            <a:endParaRPr sz="1600"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10/10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410841" y="-97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885139" y="1060704"/>
            <a:ext cx="7929677" cy="437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</a:pPr>
            <a:endParaRPr lang="ru-RU" sz="28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ООО </a:t>
            </a:r>
            <a:r>
              <a:rPr lang="ru-RU" sz="1600" dirty="0"/>
              <a:t>«</a:t>
            </a:r>
            <a:r>
              <a:rPr lang="ru-RU" sz="1600" dirty="0" err="1"/>
              <a:t>Пеллет</a:t>
            </a:r>
            <a:r>
              <a:rPr lang="ru-RU" sz="1600" dirty="0"/>
              <a:t> Парк</a:t>
            </a:r>
            <a:r>
              <a:rPr lang="ru-RU" sz="1600" dirty="0" smtClean="0"/>
              <a:t>»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ООО «</a:t>
            </a:r>
            <a:r>
              <a:rPr lang="ru-RU" sz="1600" dirty="0" err="1"/>
              <a:t>Эйс</a:t>
            </a:r>
            <a:r>
              <a:rPr lang="ru-RU" sz="1600" dirty="0" smtClean="0"/>
              <a:t>»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АО </a:t>
            </a:r>
            <a:r>
              <a:rPr lang="ru-RU" sz="1600" dirty="0"/>
              <a:t>«Нововятское управление механизации»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АО «Кировский сельский строительный комбинат</a:t>
            </a:r>
            <a:r>
              <a:rPr lang="ru-RU" sz="1600" dirty="0" smtClean="0"/>
              <a:t>»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ООО «ФИТ Автосервис</a:t>
            </a:r>
            <a:r>
              <a:rPr lang="ru-RU" sz="1600" dirty="0" smtClean="0"/>
              <a:t>»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АО «</a:t>
            </a:r>
            <a:r>
              <a:rPr lang="ru-RU" sz="1600" dirty="0" err="1"/>
              <a:t>ЭнергоремонТ</a:t>
            </a:r>
            <a:r>
              <a:rPr lang="ru-RU" sz="1600" dirty="0"/>
              <a:t> Плюс</a:t>
            </a:r>
            <a:r>
              <a:rPr lang="ru-RU" sz="1600" dirty="0" smtClean="0"/>
              <a:t>»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Кластер легкой промышленности Кировской </a:t>
            </a:r>
            <a:r>
              <a:rPr lang="ru-RU" sz="1600" dirty="0" smtClean="0"/>
              <a:t>области</a:t>
            </a:r>
          </a:p>
          <a:p>
            <a:pPr marL="216000" lvl="0" algn="ctr">
              <a:buClr>
                <a:srgbClr val="312778"/>
              </a:buClr>
              <a:buSzPts val="1800"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64321" cy="6685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203406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19379" y="556754"/>
            <a:ext cx="8105242" cy="12017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/>
            </a:r>
            <a:b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</a:br>
            <a:r>
              <a:rPr lang="ru-RU" sz="1600" b="0" dirty="0" smtClean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> </a:t>
            </a:r>
            <a:endParaRPr sz="1600"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10/10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410841" y="-97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885673" y="921754"/>
            <a:ext cx="7929677" cy="510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 algn="ctr">
              <a:buClr>
                <a:srgbClr val="312778"/>
              </a:buClr>
              <a:buSzPts val="1800"/>
            </a:pPr>
            <a:r>
              <a:rPr lang="ru-RU" sz="2800" dirty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Задачи на 2022-2023 </a:t>
            </a:r>
            <a:r>
              <a:rPr lang="ru-RU" sz="2800" dirty="0" smtClean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учебный год</a:t>
            </a:r>
            <a:r>
              <a:rPr lang="ru-RU" sz="2800" dirty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.</a:t>
            </a:r>
            <a:endParaRPr lang="ru-RU" sz="2800" dirty="0" smtClean="0"/>
          </a:p>
          <a:p>
            <a:pPr marL="216000" lvl="0">
              <a:buClr>
                <a:srgbClr val="312778"/>
              </a:buClr>
              <a:buSzPts val="1800"/>
            </a:pP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 smtClean="0"/>
              <a:t> Планирование </a:t>
            </a:r>
            <a:r>
              <a:rPr lang="ru-RU" sz="1600" dirty="0"/>
              <a:t>и организация учебно-практической работы техникума в соответствии с требованиями ФГОС СПО и профессиональными стандартами. </a:t>
            </a:r>
            <a:endParaRPr lang="ru-RU" sz="1600" dirty="0" smtClean="0"/>
          </a:p>
          <a:p>
            <a:pPr marL="216000">
              <a:buClr>
                <a:srgbClr val="312778"/>
              </a:buClr>
              <a:buSzPts val="1800"/>
              <a:buFont typeface="Arial"/>
              <a:buChar char="●"/>
            </a:pPr>
            <a:r>
              <a:rPr lang="ru-RU" sz="1600" dirty="0"/>
              <a:t> </a:t>
            </a:r>
            <a:r>
              <a:rPr lang="ru-RU" sz="1600" dirty="0" smtClean="0"/>
              <a:t>Актуализация </a:t>
            </a:r>
            <a:r>
              <a:rPr lang="ru-RU" sz="1600" dirty="0"/>
              <a:t>методического обеспечения учебно- практического   процесса в соответствии с обновляющейся нормативно-правовой базой, требованиями современного </a:t>
            </a:r>
            <a:r>
              <a:rPr lang="ru-RU" sz="1600" dirty="0" smtClean="0"/>
              <a:t>производства и </a:t>
            </a:r>
            <a:r>
              <a:rPr lang="ru-RU" sz="1600" i="1" dirty="0" smtClean="0"/>
              <a:t>стандартами </a:t>
            </a:r>
            <a:r>
              <a:rPr lang="ru-RU" sz="1600" i="1" dirty="0"/>
              <a:t>компетенций Регионального </a:t>
            </a:r>
            <a:r>
              <a:rPr lang="ru-RU" sz="1600" i="1"/>
              <a:t>чемпионата </a:t>
            </a:r>
            <a:r>
              <a:rPr lang="ru-RU" sz="1600" i="1" smtClean="0"/>
              <a:t>ПМ «Профессионалы</a:t>
            </a:r>
            <a:r>
              <a:rPr lang="ru-RU" sz="1600" i="1" dirty="0" smtClean="0"/>
              <a:t>».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 </a:t>
            </a:r>
            <a:r>
              <a:rPr lang="ru-RU" sz="1600" dirty="0" smtClean="0"/>
              <a:t>Совершенствование </a:t>
            </a:r>
            <a:r>
              <a:rPr lang="ru-RU" sz="1600" dirty="0"/>
              <a:t>материально-технической базы  учебно-практического  процесса, а также безопасной производственной среды. 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1600" dirty="0"/>
              <a:t> </a:t>
            </a:r>
            <a:r>
              <a:rPr lang="ru-RU" sz="1600" dirty="0" smtClean="0"/>
              <a:t>Содействие </a:t>
            </a:r>
            <a:r>
              <a:rPr lang="ru-RU" sz="1600" dirty="0"/>
              <a:t>трудоустройству выпускников в рамках организации производственных практик. </a:t>
            </a:r>
          </a:p>
          <a:p>
            <a:pPr marL="216000" lvl="0" algn="ctr">
              <a:buClr>
                <a:srgbClr val="312778"/>
              </a:buClr>
              <a:buSzPts val="1800"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7" y="11050"/>
            <a:ext cx="3008140" cy="54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3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2390506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19379" y="556754"/>
            <a:ext cx="8105242" cy="12017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/>
            </a:r>
            <a:br>
              <a:rPr lang="ru-RU" sz="1600" b="0" dirty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</a:br>
            <a:r>
              <a:rPr lang="ru-RU" sz="1600" b="0" dirty="0" smtClean="0">
                <a:solidFill>
                  <a:srgbClr val="C00000"/>
                </a:solidFill>
                <a:latin typeface="+mn-lt"/>
                <a:ea typeface="Proxima Nova"/>
                <a:cs typeface="Times New Roman" pitchFamily="18" charset="0"/>
                <a:sym typeface="Proxima Nova"/>
              </a:rPr>
              <a:t> </a:t>
            </a:r>
            <a:endParaRPr sz="1600"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10/10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410841" y="-97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519379" y="2401556"/>
            <a:ext cx="7929677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 algn="ctr">
              <a:buClr>
                <a:srgbClr val="312778"/>
              </a:buClr>
              <a:buSzPts val="1800"/>
            </a:pPr>
            <a:r>
              <a:rPr lang="ru-RU" sz="2800" dirty="0" smtClean="0">
                <a:solidFill>
                  <a:srgbClr val="99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 СПАСИБО ЗА ВНИМАНИЕ.</a:t>
            </a: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 smtClean="0"/>
          </a:p>
          <a:p>
            <a:pPr marL="216000" lvl="0">
              <a:buClr>
                <a:srgbClr val="312778"/>
              </a:buClr>
              <a:buSzPts val="1800"/>
              <a:buChar char="●"/>
            </a:pPr>
            <a:endParaRPr lang="ru-RU" sz="1600" dirty="0"/>
          </a:p>
          <a:p>
            <a:pPr marL="216000" lvl="0">
              <a:buClr>
                <a:srgbClr val="312778"/>
              </a:buClr>
              <a:buSzPts val="1800"/>
            </a:pPr>
            <a:endParaRPr lang="ru-RU" sz="1600" dirty="0" smtClean="0"/>
          </a:p>
          <a:p>
            <a:pPr marL="216000" lvl="0" algn="ctr">
              <a:buClr>
                <a:srgbClr val="312778"/>
              </a:buClr>
              <a:buSzPts val="1800"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7" y="11050"/>
            <a:ext cx="3008140" cy="54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45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3/10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95" name="Google Shape;295;p15"/>
          <p:cNvSpPr txBox="1"/>
          <p:nvPr/>
        </p:nvSpPr>
        <p:spPr>
          <a:xfrm>
            <a:off x="359400" y="440325"/>
            <a:ext cx="8374949" cy="276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ПРАКТИЧЕСКАЯ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ПОДГОТОВКА (ст.2 ФЗ № 273-ФЗ)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форма организации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 при освоении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в условиях выполнения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определенных видов работ, связанных с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будущей профессиональной деятельностью и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на формирование, закрепление, развитие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 навыков и компетенции по профилю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соответствующей образовательной программы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900" b="1" dirty="0">
              <a:solidFill>
                <a:srgbClr val="980000"/>
              </a:solidFill>
              <a:latin typeface="Times New Roman" panose="02020603050405020304" pitchFamily="18" charset="0"/>
              <a:ea typeface="Proxima Nova"/>
              <a:cs typeface="Times New Roman" panose="02020603050405020304" pitchFamily="18" charset="0"/>
              <a:sym typeface="Proxima Nova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08545" y="3251359"/>
            <a:ext cx="1638604" cy="156503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Учебная практика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167482" y="3286965"/>
            <a:ext cx="2472538" cy="16532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Производственная практика по профилю   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233652" y="3251359"/>
            <a:ext cx="2493823" cy="160934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Производственная преддипломная практика</a:t>
            </a:r>
            <a:endParaRPr lang="ru-RU" dirty="0">
              <a:solidFill>
                <a:schemeClr val="bg2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1995948" y="2773493"/>
            <a:ext cx="322971" cy="4594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4235502" y="2977594"/>
            <a:ext cx="387702" cy="512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233652" y="2773493"/>
            <a:ext cx="580103" cy="35009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-25" y="4793774"/>
            <a:ext cx="1189749" cy="320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2" y="1"/>
            <a:ext cx="2731448" cy="558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" name="Google Shape;32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80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17"/>
          <p:cNvSpPr txBox="1">
            <a:spLocks noGrp="1"/>
          </p:cNvSpPr>
          <p:nvPr>
            <p:ph type="title"/>
          </p:nvPr>
        </p:nvSpPr>
        <p:spPr>
          <a:xfrm>
            <a:off x="1246300" y="492113"/>
            <a:ext cx="7030500" cy="5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dirty="0" smtClean="0">
                <a:solidFill>
                  <a:srgbClr val="980000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  <a:sym typeface="Proxima Nova"/>
              </a:rPr>
              <a:t>Практическая подготовка в ПОО</a:t>
            </a:r>
            <a:endParaRPr sz="2400" b="1" dirty="0">
              <a:solidFill>
                <a:srgbClr val="980000"/>
              </a:solidFill>
              <a:latin typeface="Times New Roman" panose="02020603050405020304" pitchFamily="18" charset="0"/>
              <a:ea typeface="Proxima Nova"/>
              <a:cs typeface="Times New Roman" panose="02020603050405020304" pitchFamily="18" charset="0"/>
              <a:sym typeface="Proxima Nova"/>
            </a:endParaRPr>
          </a:p>
        </p:txBody>
      </p:sp>
      <p:sp>
        <p:nvSpPr>
          <p:cNvPr id="322" name="Google Shape;322;p17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2/10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27" name="Google Shape;327;p17"/>
          <p:cNvSpPr txBox="1"/>
          <p:nvPr/>
        </p:nvSpPr>
        <p:spPr>
          <a:xfrm>
            <a:off x="575100" y="1198275"/>
            <a:ext cx="8156700" cy="639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12778"/>
              </a:buClr>
              <a:buSzPts val="1700"/>
            </a:pPr>
            <a:endParaRPr sz="1700">
              <a:solidFill>
                <a:srgbClr val="312778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0587" y="987553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база: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273-ФЗ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464/762,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885/390,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291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СанПиНы 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32253" y="1015593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учебной и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производственной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</a:t>
            </a: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67610" y="2945587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Паспорта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кабинетов и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требования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СанПиНов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726326" y="1049731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 и ФОС практики</a:t>
            </a:r>
            <a:r>
              <a:rPr lang="ru-RU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632960" y="1048512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(УП, КУГ)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9120" y="2912668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Отчетная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648810" y="2973629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в РП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предметов,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дисциплин,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модулей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61684" y="3001671"/>
            <a:ext cx="1762963" cy="1550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и</a:t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</a:t>
            </a:r>
            <a:r>
              <a:rPr lang="ru-RU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</a:t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практике </a:t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 flipH="1" flipV="1">
            <a:off x="4797" y="4676145"/>
            <a:ext cx="2256081" cy="318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2" y="0"/>
            <a:ext cx="2829772" cy="61411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-43807" y="4801755"/>
            <a:ext cx="1189749" cy="340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Google Shape;30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202476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6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5/10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11" name="Google Shape;311;p16"/>
          <p:cNvSpPr txBox="1"/>
          <p:nvPr/>
        </p:nvSpPr>
        <p:spPr>
          <a:xfrm>
            <a:off x="817500" y="218394"/>
            <a:ext cx="75090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ru-RU" sz="1800" dirty="0" smtClean="0">
                <a:solidFill>
                  <a:srgbClr val="C00000"/>
                </a:solidFill>
              </a:rPr>
              <a:t>Приказ Министерства просвещения РФ от 24.08.2022 № 762 «Об утверждении Порядка организации и осуществления образовательной деятельности по образовательным программам среднего профессионального образования» (вступает в силу с 1 марта 2023 года и действует до 1 марта 2029 года) </a:t>
            </a:r>
            <a:endParaRPr sz="1800" dirty="0">
              <a:solidFill>
                <a:srgbClr val="C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12" name="Google Shape;312;p16"/>
          <p:cNvSpPr txBox="1"/>
          <p:nvPr/>
        </p:nvSpPr>
        <p:spPr>
          <a:xfrm>
            <a:off x="621792" y="1887320"/>
            <a:ext cx="8229600" cy="3016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endParaRPr lang="ru-RU" sz="1600" dirty="0" smtClean="0"/>
          </a:p>
          <a:p>
            <a:r>
              <a:rPr lang="ru-RU" dirty="0" smtClean="0"/>
              <a:t>П.16. Освоение образовательной программы среднего профессионального образования предусматривает проведение практики обучающихся. Образовательная деятельность при освоении образовательных программ среднего профессионального образования или отдельных компонентов этих программ организуется </a:t>
            </a:r>
            <a:r>
              <a:rPr lang="ru-RU" dirty="0" smtClean="0">
                <a:solidFill>
                  <a:srgbClr val="FF0000"/>
                </a:solidFill>
              </a:rPr>
              <a:t>в форме практической подготовки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П.29.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Численность обучающихся в учебной группе определяется образовательной организацией с учетом требований санитарных правил и норм к площадям помещений</a:t>
            </a:r>
            <a:r>
              <a:rPr lang="ru-RU" dirty="0" smtClean="0"/>
              <a:t>, используемых при осуществлении образовательной деятельности</a:t>
            </a:r>
            <a:r>
              <a:rPr lang="ru-RU" baseline="30000" dirty="0" smtClean="0"/>
              <a:t> </a:t>
            </a:r>
            <a:r>
              <a:rPr lang="ru-RU" dirty="0" smtClean="0"/>
              <a:t>. Исходя из специфики образовательной организации учебные занятия и практика могут проводиться образовательной организацией с группами обучающихся различной численности и отдельными обучающимися, а также с разделением группы на подгруппы. Образовательная организация вправе объединять группы обучающихся при проведении учебных занятий в виде лекций.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4882942"/>
            <a:ext cx="1245854" cy="340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dirty="0"/>
              <a:t>www.</a:t>
            </a:r>
            <a:r>
              <a:rPr lang="ru-RU" dirty="0" err="1"/>
              <a:t>кгат.рф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52" y="0"/>
            <a:ext cx="2627725" cy="570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Google Shape;30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21824"/>
            <a:ext cx="9144000" cy="5202476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6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4/10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11" name="Google Shape;311;p16"/>
          <p:cNvSpPr txBox="1"/>
          <p:nvPr/>
        </p:nvSpPr>
        <p:spPr>
          <a:xfrm>
            <a:off x="172062" y="499577"/>
            <a:ext cx="8799871" cy="1446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ru-RU" sz="1800" dirty="0"/>
              <a:t>Приказ Министерства образования и науки РФ от 29 января 2016 г. N 50</a:t>
            </a:r>
            <a:br>
              <a:rPr lang="ru-RU" sz="1800" dirty="0"/>
            </a:br>
            <a:r>
              <a:rPr lang="ru-RU" sz="1800" dirty="0"/>
              <a:t>"Об утверждении федерального государственного образовательного стандарта среднего профессионального образования по профессии 15.01.05 Сварщик (ручной и частично механизированной сварки (наплавки)"</a:t>
            </a:r>
            <a:endParaRPr lang="ru-RU" sz="1800" dirty="0">
              <a:solidFill>
                <a:srgbClr val="C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12" name="Google Shape;312;p16"/>
          <p:cNvSpPr txBox="1"/>
          <p:nvPr/>
        </p:nvSpPr>
        <p:spPr>
          <a:xfrm>
            <a:off x="460856" y="1565286"/>
            <a:ext cx="8222285" cy="2154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П.7.12. Практика входит в профессиональный цикл и имеет следующие виды - </a:t>
            </a:r>
            <a:r>
              <a:rPr lang="ru-RU" sz="1600" dirty="0" smtClean="0">
                <a:solidFill>
                  <a:srgbClr val="C00000"/>
                </a:solidFill>
              </a:rPr>
              <a:t>учебная практика и производственная практика</a:t>
            </a:r>
            <a:r>
              <a:rPr lang="ru-RU" sz="1600" dirty="0" smtClean="0"/>
              <a:t>, которые реализуются в форме практической подготовки. Учебная и производственная (преддипломная)практики реализуются как в несколько периодов, так и рассредоточение, чередуясь с учебными занятиями. </a:t>
            </a:r>
            <a:r>
              <a:rPr lang="ru-RU" sz="1600" dirty="0" smtClean="0">
                <a:solidFill>
                  <a:srgbClr val="7030A0"/>
                </a:solidFill>
                <a:hlinkClick r:id="rId4" action="ppaction://hlinksldjump"/>
              </a:rPr>
              <a:t>Типы</a:t>
            </a:r>
            <a:r>
              <a:rPr lang="ru-RU" sz="1600" dirty="0" smtClean="0">
                <a:solidFill>
                  <a:srgbClr val="7030A0"/>
                </a:solidFill>
              </a:rPr>
              <a:t> практики </a:t>
            </a:r>
            <a:r>
              <a:rPr lang="ru-RU" sz="1600" dirty="0" smtClean="0"/>
              <a:t>устанавливаются образовательной организацией самостоятельно с учетом ПООП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15" name="Google Shape;315;p16"/>
          <p:cNvSpPr txBox="1"/>
          <p:nvPr/>
        </p:nvSpPr>
        <p:spPr>
          <a:xfrm>
            <a:off x="5211377" y="-21824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r>
              <a:rPr lang="ru-RU" sz="1075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1" y="0"/>
            <a:ext cx="2523858" cy="5252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05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70586" y="598575"/>
            <a:ext cx="8119872" cy="10107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sz="2000" b="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СП 1.2.3685 – 21 «</a:t>
            </a:r>
            <a:r>
              <a:rPr lang="ru-RU" sz="2000" b="0" dirty="0" smtClean="0">
                <a:solidFill>
                  <a:srgbClr val="C00000"/>
                </a:solidFill>
                <a:latin typeface="+mn-lt"/>
                <a:cs typeface="Times New Roman" pitchFamily="18" charset="0"/>
                <a:hlinkClick r:id="rId4" action="ppaction://hlinksldjump"/>
              </a:rPr>
              <a:t>Гигиенические нормативы </a:t>
            </a:r>
            <a:r>
              <a:rPr lang="ru-RU" sz="2000" b="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и требования к обеспечению безопасности и (или) безвредности для человека факторов среды обитания»</a:t>
            </a:r>
            <a:endParaRPr sz="2000" b="0" dirty="0">
              <a:solidFill>
                <a:srgbClr val="C00000"/>
              </a:solidFill>
              <a:latin typeface="+mn-lt"/>
              <a:ea typeface="Proxima Nova"/>
              <a:cs typeface="Times New Roman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6/10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511325" y="-1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r>
              <a:rPr lang="ru-RU" sz="1075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1482000" y="1597875"/>
            <a:ext cx="5824200" cy="2876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12778"/>
              </a:buClr>
              <a:buSzPts val="1800"/>
              <a:buChar char="●"/>
            </a:pPr>
            <a:r>
              <a:rPr lang="ru-RU" sz="1800" dirty="0" smtClean="0">
                <a:solidFill>
                  <a:schemeClr val="bg2"/>
                </a:solidFill>
              </a:rPr>
              <a:t>Слесарная мастерская (ПОО) на 15 человек – 5,4 кв.м на человека</a:t>
            </a:r>
          </a:p>
          <a:p>
            <a:pPr marL="457200" lvl="0" indent="-342900">
              <a:lnSpc>
                <a:spcPct val="115000"/>
              </a:lnSpc>
              <a:spcBef>
                <a:spcPts val="1200"/>
              </a:spcBef>
              <a:buClr>
                <a:srgbClr val="312778"/>
              </a:buClr>
              <a:buSzPts val="1800"/>
              <a:buChar char="●"/>
            </a:pPr>
            <a:r>
              <a:rPr lang="ru-RU" sz="1800" dirty="0" smtClean="0">
                <a:solidFill>
                  <a:schemeClr val="bg2"/>
                </a:solidFill>
              </a:rPr>
              <a:t>Электрогазосварочная мастерская (ПОО) на 15 человек – 12 кв.м на человека</a:t>
            </a:r>
          </a:p>
          <a:p>
            <a:pPr marL="457200" lvl="0" indent="-342900">
              <a:lnSpc>
                <a:spcPct val="115000"/>
              </a:lnSpc>
              <a:spcBef>
                <a:spcPts val="1200"/>
              </a:spcBef>
              <a:buClr>
                <a:srgbClr val="312778"/>
              </a:buClr>
              <a:buSzPts val="1800"/>
              <a:buChar char="●"/>
            </a:pPr>
            <a:r>
              <a:rPr lang="ru-RU" sz="1800" dirty="0" smtClean="0">
                <a:solidFill>
                  <a:schemeClr val="bg2"/>
                </a:solidFill>
              </a:rPr>
              <a:t>Электросварочная мастерская (ПОО) на 15 человек – 9 кв.м на </a:t>
            </a:r>
            <a:r>
              <a:rPr lang="ru-RU" sz="1800" dirty="0" smtClean="0">
                <a:solidFill>
                  <a:schemeClr val="bg2"/>
                </a:solidFill>
              </a:rPr>
              <a:t>человека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4786311"/>
            <a:ext cx="12458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www.</a:t>
            </a:r>
            <a:r>
              <a:rPr lang="ru-RU" dirty="0" err="1"/>
              <a:t>кгат.рф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04"/>
            <a:ext cx="2627725" cy="570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354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673706" y="366449"/>
            <a:ext cx="8016752" cy="8332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Отчетность по практике</a:t>
            </a:r>
            <a:endParaRPr b="0" dirty="0">
              <a:solidFill>
                <a:srgbClr val="C00000"/>
              </a:solidFill>
              <a:latin typeface="Times New Roman" panose="02020603050405020304" pitchFamily="18" charset="0"/>
              <a:ea typeface="Proxima Nova"/>
              <a:cs typeface="Times New Roman" panose="02020603050405020304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8/10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511325" y="-1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r>
              <a:rPr lang="ru-RU" sz="1075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621792" y="741049"/>
            <a:ext cx="7900416" cy="486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Дневник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Отзыв о прохождении практики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Наряд на пробную квалификационную работу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Отчет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Производственная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арактеристика</a:t>
            </a:r>
          </a:p>
          <a:p>
            <a:pPr marL="216000" lvl="0">
              <a:buClr>
                <a:srgbClr val="312778"/>
              </a:buClr>
              <a:buSzPts val="1800"/>
              <a:buChar char="●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Аттестационный лист</a:t>
            </a:r>
          </a:p>
          <a:p>
            <a:pPr marL="673200" lvl="0" indent="-457200">
              <a:buClr>
                <a:srgbClr val="312778"/>
              </a:buClr>
              <a:buSzPts val="1800"/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Ведомость промежуточной аттестации</a:t>
            </a:r>
          </a:p>
          <a:p>
            <a:pPr marL="673200" lvl="0" indent="-457200">
              <a:buClr>
                <a:srgbClr val="312778"/>
              </a:buClr>
              <a:buSzPts val="1800"/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Зачетные книжки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" y="-7009"/>
            <a:ext cx="2743225" cy="6055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354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474748" y="-101013"/>
            <a:ext cx="8016752" cy="5875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аттестации УП</a:t>
            </a:r>
            <a:endParaRPr sz="2000" b="0" dirty="0">
              <a:solidFill>
                <a:srgbClr val="C00000"/>
              </a:solidFill>
              <a:latin typeface="Times New Roman" panose="02020603050405020304" pitchFamily="18" charset="0"/>
              <a:ea typeface="Proxima Nova"/>
              <a:cs typeface="Times New Roman" panose="02020603050405020304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8/10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511325" y="-1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r>
              <a:rPr lang="ru-RU" sz="1075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621792" y="741049"/>
            <a:ext cx="7900416" cy="1231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" y="-7009"/>
            <a:ext cx="2743225" cy="60558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847602"/>
              </p:ext>
            </p:extLst>
          </p:nvPr>
        </p:nvGraphicFramePr>
        <p:xfrm>
          <a:off x="1508646" y="558486"/>
          <a:ext cx="6096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человек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сдачи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М-1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С-1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АМ-21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АМ-22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ТО-2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 04.03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ТО-2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04.01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М-33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02.03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М-33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01.04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С-37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02.01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Т-31</a:t>
                      </a:r>
                      <a:r>
                        <a:rPr lang="ru-RU" sz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01.02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Т-32 </a:t>
                      </a:r>
                      <a:r>
                        <a:rPr lang="en-US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 01.02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3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354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 txBox="1">
            <a:spLocks noGrp="1"/>
          </p:cNvSpPr>
          <p:nvPr>
            <p:ph type="title"/>
          </p:nvPr>
        </p:nvSpPr>
        <p:spPr>
          <a:xfrm>
            <a:off x="548270" y="444012"/>
            <a:ext cx="8016752" cy="8332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ru-RU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Итоги аттестации ПП</a:t>
            </a:r>
            <a:endParaRPr b="0" dirty="0">
              <a:solidFill>
                <a:srgbClr val="C00000"/>
              </a:solidFill>
              <a:latin typeface="Times New Roman" panose="02020603050405020304" pitchFamily="18" charset="0"/>
              <a:ea typeface="Proxima Nova"/>
              <a:cs typeface="Times New Roman" panose="02020603050405020304" pitchFamily="18" charset="0"/>
              <a:sym typeface="Proxima Nova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8491500" y="4755550"/>
            <a:ext cx="64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latin typeface="Proxima Nova"/>
                <a:ea typeface="Proxima Nova"/>
                <a:cs typeface="Proxima Nova"/>
                <a:sym typeface="Proxima Nova"/>
              </a:rPr>
              <a:t>8/10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0" y="4763200"/>
            <a:ext cx="14820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кгат.рф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Google Shape;349;p19"/>
          <p:cNvSpPr txBox="1"/>
          <p:nvPr/>
        </p:nvSpPr>
        <p:spPr>
          <a:xfrm>
            <a:off x="5511325" y="-150"/>
            <a:ext cx="3632700" cy="3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>
              <a:lnSpc>
                <a:spcPct val="80000"/>
              </a:lnSpc>
              <a:buSzPts val="852"/>
            </a:pPr>
            <a:r>
              <a:rPr lang="ru-RU" sz="1075" dirty="0" smtClean="0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 lang="ru-RU" sz="1075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0" name="Google Shape;350;p19"/>
          <p:cNvSpPr txBox="1"/>
          <p:nvPr/>
        </p:nvSpPr>
        <p:spPr>
          <a:xfrm>
            <a:off x="621792" y="741049"/>
            <a:ext cx="7900416" cy="1231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16000" lvl="0">
              <a:buClr>
                <a:srgbClr val="312778"/>
              </a:buClr>
              <a:buSzPts val="1800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sz="1800" dirty="0">
              <a:solidFill>
                <a:srgbClr val="312778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" y="-7009"/>
            <a:ext cx="2743225" cy="60558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724734"/>
              </p:ext>
            </p:extLst>
          </p:nvPr>
        </p:nvGraphicFramePr>
        <p:xfrm>
          <a:off x="1482000" y="1361941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</a:t>
                      </a:r>
                      <a:r>
                        <a:rPr lang="en-US" dirty="0" smtClean="0"/>
                        <a:t>/</a:t>
                      </a:r>
                      <a:r>
                        <a:rPr lang="ru-RU" dirty="0" smtClean="0"/>
                        <a:t>Модуль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Кол-во человек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 сдачи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М-2 </a:t>
                      </a:r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ПП 01.01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27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41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С-2 </a:t>
                      </a:r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ПП 01.01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59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М-33 </a:t>
                      </a:r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ПП 01.01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41</a:t>
                      </a:r>
                      <a:endParaRPr lang="ru-RU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65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649</Words>
  <Application>Microsoft Office PowerPoint</Application>
  <PresentationFormat>Экран (16:9)</PresentationFormat>
  <Paragraphs>186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Times New Roman</vt:lpstr>
      <vt:lpstr>Maven Pro</vt:lpstr>
      <vt:lpstr>Arial</vt:lpstr>
      <vt:lpstr>Wingdings</vt:lpstr>
      <vt:lpstr>Nunito</vt:lpstr>
      <vt:lpstr>Proxima Nova</vt:lpstr>
      <vt:lpstr>Momentum</vt:lpstr>
      <vt:lpstr>    Основные подходы к практической подготовке. Документационное обеспечение практической подготовки. Задачи на 2022-2023 уч. год.</vt:lpstr>
      <vt:lpstr>Презентация PowerPoint</vt:lpstr>
      <vt:lpstr>Практическая подготовка в ПОО</vt:lpstr>
      <vt:lpstr>Презентация PowerPoint</vt:lpstr>
      <vt:lpstr>Презентация PowerPoint</vt:lpstr>
      <vt:lpstr>СП 1.2.3685 – 21 «Гигиенические нормативы и требования к обеспечению безопасности и (или) безвредности для человека факторов среды обитания»</vt:lpstr>
      <vt:lpstr>Отчетность по практике</vt:lpstr>
      <vt:lpstr> Итоги аттестации УП</vt:lpstr>
      <vt:lpstr> Итоги аттестации ПП</vt:lpstr>
      <vt:lpstr>Обязательные для всех ПОО документы</vt:lpstr>
      <vt:lpstr>Презентация PowerPoint</vt:lpstr>
      <vt:lpstr> ПЕРЕЧЕНЬ                                                                                                                                                                                                                                                                                  предприятий – партнеров для организации практической подготовки обучающихся  кировских областных государственных профессиональных образовательных организаций в 2022-2023 учебном году </vt:lpstr>
      <vt:lpstr> ПЕРЕЧЕНЬ                                                                                                                                                                             базовых предприятий для организации практической подготовки обучающихся кировских областных государственных профессиональных образовательных организаций в 2022 – 2023 учебном году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Модернизация профессионального образования  посредством внедрения практико-ориентированной модели подготовки квалифицированных рабочих по  профессиям машиностроительного профиля</dc:title>
  <dc:creator>Olga</dc:creator>
  <cp:lastModifiedBy>masterskie</cp:lastModifiedBy>
  <cp:revision>125</cp:revision>
  <dcterms:modified xsi:type="dcterms:W3CDTF">2023-01-20T08:27:41Z</dcterms:modified>
</cp:coreProperties>
</file>