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57" r:id="rId4"/>
    <p:sldId id="286" r:id="rId5"/>
    <p:sldId id="289" r:id="rId6"/>
    <p:sldId id="287" r:id="rId7"/>
    <p:sldId id="262" r:id="rId8"/>
    <p:sldId id="292" r:id="rId9"/>
    <p:sldId id="277" r:id="rId10"/>
    <p:sldId id="258" r:id="rId11"/>
    <p:sldId id="285" r:id="rId12"/>
    <p:sldId id="259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6" r:id="rId24"/>
    <p:sldId id="291" r:id="rId25"/>
    <p:sldId id="281" r:id="rId26"/>
    <p:sldId id="279" r:id="rId27"/>
    <p:sldId id="284" r:id="rId28"/>
    <p:sldId id="293" r:id="rId29"/>
    <p:sldId id="294" r:id="rId30"/>
    <p:sldId id="295" r:id="rId31"/>
    <p:sldId id="296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024" y="750627"/>
            <a:ext cx="11327642" cy="4981433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Соблюдение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синтаксических и пунктуационных норм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как показатель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профессиональной компетенции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педагога ДОУ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09615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 письме вводные слова и предложения чаще всего отделяются запятыми, однако в некоторых случаях возможно использование тире или скобок.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831442" cy="3880773"/>
          </a:xfrm>
        </p:spPr>
        <p:txBody>
          <a:bodyPr>
            <a:normAutofit/>
          </a:bodyPr>
          <a:lstStyle/>
          <a:p>
            <a:r>
              <a:rPr lang="ru-RU" sz="2400" i="1" u="sng" dirty="0" smtClean="0"/>
              <a:t>Должно </a:t>
            </a:r>
            <a:r>
              <a:rPr lang="ru-RU" sz="2400" i="1" u="sng" dirty="0"/>
              <a:t>быть</a:t>
            </a:r>
            <a:r>
              <a:rPr lang="ru-RU" sz="2400" i="1" dirty="0"/>
              <a:t>, во время чтения книги я задремал, потому что, когда я открыл глаза, за окном было уже темно.</a:t>
            </a:r>
            <a:endParaRPr lang="ru-RU" sz="2400" dirty="0"/>
          </a:p>
          <a:p>
            <a:r>
              <a:rPr lang="ru-RU" sz="2400" i="1" dirty="0"/>
              <a:t>Твой доклад, </a:t>
            </a:r>
            <a:r>
              <a:rPr lang="ru-RU" sz="2400" i="1" u="sng" dirty="0"/>
              <a:t>бесспорно</a:t>
            </a:r>
            <a:r>
              <a:rPr lang="ru-RU" sz="2400" i="1" dirty="0"/>
              <a:t>, был лучшим выступлением на конференции.</a:t>
            </a:r>
            <a:endParaRPr lang="ru-RU" sz="2400" dirty="0"/>
          </a:p>
          <a:p>
            <a:r>
              <a:rPr lang="ru-RU" sz="2400" i="1" dirty="0"/>
              <a:t>Подготовка домашнего задания</a:t>
            </a:r>
            <a:r>
              <a:rPr lang="ru-RU" sz="2400" i="1" u="sng" dirty="0"/>
              <a:t> - как часто выражался наш классный руководитель - </a:t>
            </a:r>
            <a:r>
              <a:rPr lang="ru-RU" sz="2400" i="1" dirty="0"/>
              <a:t>это ответственность ученика, а не родителя.</a:t>
            </a:r>
            <a:endParaRPr lang="ru-RU" sz="2400" dirty="0"/>
          </a:p>
          <a:p>
            <a:r>
              <a:rPr lang="ru-RU" sz="2400" i="1" dirty="0"/>
              <a:t>На тот фестиваль </a:t>
            </a:r>
            <a:r>
              <a:rPr lang="ru-RU" sz="2400" i="1" u="sng" dirty="0"/>
              <a:t>(к счастью)</a:t>
            </a:r>
            <a:r>
              <a:rPr lang="ru-RU" sz="2400" i="1" dirty="0"/>
              <a:t> мы так и не попали, потому что в тот день непрерывно шёл проливной дождь.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7" y="286604"/>
            <a:ext cx="11750722" cy="13647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Обращение, как особая часть предложения, не является его членом, но является частью предложения. Оно называет того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к кому обращена речь, и обособляется на письме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72955" y="1930401"/>
          <a:ext cx="11682484" cy="4634172"/>
        </p:xfrm>
        <a:graphic>
          <a:graphicData uri="http://schemas.openxmlformats.org/drawingml/2006/table">
            <a:tbl>
              <a:tblPr/>
              <a:tblGrid>
                <a:gridCol w="5841242"/>
                <a:gridCol w="5841242"/>
              </a:tblGrid>
              <a:tr h="2008141">
                <a:tc>
                  <a:txBody>
                    <a:bodyPr/>
                    <a:lstStyle/>
                    <a:p>
                      <a:r>
                        <a:rPr lang="ru-RU" sz="2000" dirty="0"/>
                        <a:t>Обращение, стоящее в начале предложения, отделяется от основной его части или запятой, или восклицательным знаком, в зависимости от контекста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70C0"/>
                          </a:solidFill>
                        </a:rPr>
                        <a:t>Коля, подай мне ножницы.</a:t>
                      </a:r>
                    </a:p>
                    <a:p>
                      <a:r>
                        <a:rPr lang="ru-RU" sz="2000" b="1" i="1" dirty="0">
                          <a:solidFill>
                            <a:srgbClr val="0070C0"/>
                          </a:solidFill>
                        </a:rPr>
                        <a:t>Вася! Срочно домой!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1307">
                <a:tc>
                  <a:txBody>
                    <a:bodyPr/>
                    <a:lstStyle/>
                    <a:p>
                      <a:r>
                        <a:rPr lang="ru-RU" sz="2000"/>
                        <a:t>Обращение, стоящее в середине предложения, выделяется запятыми с двух сторон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70C0"/>
                          </a:solidFill>
                        </a:rPr>
                        <a:t>Вам, Алексей Петрович, срочно нужен отпуск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724">
                <a:tc>
                  <a:txBody>
                    <a:bodyPr/>
                    <a:lstStyle/>
                    <a:p>
                      <a:r>
                        <a:rPr lang="ru-RU" sz="2000"/>
                        <a:t>Обращение, стоящее в конце предложения, отделяется от него запятой, которая ставится перед обращением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70C0"/>
                          </a:solidFill>
                        </a:rPr>
                        <a:t>Идите-ка вы домой, голубчик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9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59490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Причастный оборот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>-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это согласованное распространённое определение, выраженное причастием и зависимыми от него словами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1182570" cy="3880773"/>
          </a:xfrm>
        </p:spPr>
        <p:txBody>
          <a:bodyPr/>
          <a:lstStyle/>
          <a:p>
            <a:r>
              <a:rPr lang="ru-RU" sz="2400" dirty="0" smtClean="0"/>
              <a:t>Причастие </a:t>
            </a:r>
            <a:r>
              <a:rPr lang="ru-RU" sz="2400" dirty="0"/>
              <a:t>(одиночное или в составе оборота) имеет </a:t>
            </a:r>
            <a:r>
              <a:rPr lang="ru-RU" sz="2400" b="1" dirty="0"/>
              <a:t>следующие признаки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отвечает на вопросы “что сделавший?”, “что делающий?”, “какой?”, от причастия же, в свою очередь, можно задать вопросы к зависимым словам;</a:t>
            </a:r>
          </a:p>
          <a:p>
            <a:pPr lvl="0"/>
            <a:r>
              <a:rPr lang="ru-RU" sz="2400" dirty="0"/>
              <a:t>всегда определяет (отсюда термин “определяемое”) главное слово, которое выражено существительным или местоимением;</a:t>
            </a:r>
          </a:p>
          <a:p>
            <a:pPr lvl="0"/>
            <a:r>
              <a:rPr lang="ru-RU" sz="2400" dirty="0"/>
              <a:t>согласуется с определяемым словом в числе, падеже и 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0559" cy="1320800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528" y="609600"/>
            <a:ext cx="9831442" cy="61187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Если причастный оборот стоит после определяемого слова, то он всегда выделяется запятыми.</a:t>
            </a:r>
          </a:p>
          <a:p>
            <a:r>
              <a:rPr lang="ru-RU" sz="2400" i="1" dirty="0"/>
              <a:t>Девочка </a:t>
            </a:r>
            <a:r>
              <a:rPr lang="ru-RU" sz="2400" dirty="0"/>
              <a:t>(какая? что делавшая?)</a:t>
            </a:r>
            <a:r>
              <a:rPr lang="ru-RU" sz="2400" i="1" u="sng" dirty="0"/>
              <a:t>, перебегавшая дорогу на красный свет,</a:t>
            </a:r>
            <a:r>
              <a:rPr lang="ru-RU" sz="2400" i="1" dirty="0"/>
              <a:t> еле успела проскочить перед машиной.</a:t>
            </a:r>
            <a:endParaRPr lang="ru-RU" sz="2400" dirty="0"/>
          </a:p>
          <a:p>
            <a:r>
              <a:rPr lang="ru-RU" sz="2400" i="1" dirty="0"/>
              <a:t>Чай</a:t>
            </a:r>
            <a:r>
              <a:rPr lang="ru-RU" sz="2400" dirty="0"/>
              <a:t> (какой?)</a:t>
            </a:r>
            <a:r>
              <a:rPr lang="ru-RU" sz="2400" i="1" u="sng" dirty="0"/>
              <a:t>, налитый для меня,</a:t>
            </a:r>
            <a:r>
              <a:rPr lang="ru-RU" sz="2400" i="1" dirty="0"/>
              <a:t> уже успел остыть к тому времени, как я пришёл завтракать.</a:t>
            </a:r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Если определяемое слово стоит после причастного оборота, то запятые, как правило, не ставятся.</a:t>
            </a:r>
          </a:p>
          <a:p>
            <a:r>
              <a:rPr lang="ru-RU" sz="2400" i="1" u="sng" dirty="0"/>
              <a:t>Перебегавшая дорогу на красный свет</a:t>
            </a:r>
            <a:r>
              <a:rPr lang="ru-RU" sz="2400" i="1" dirty="0"/>
              <a:t> девочка еле успела проскочить перед машиной.</a:t>
            </a:r>
            <a:endParaRPr lang="ru-RU" sz="2400" dirty="0"/>
          </a:p>
          <a:p>
            <a:r>
              <a:rPr lang="ru-RU" sz="2400" i="1" u="sng" dirty="0"/>
              <a:t>Налитый для меня</a:t>
            </a:r>
            <a:r>
              <a:rPr lang="ru-RU" sz="2400" i="1" dirty="0"/>
              <a:t> чай уже успел остыть к тому времени, как я пришёл завтракать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99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0559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Деепричастный оборот</a:t>
            </a:r>
            <a:r>
              <a:rPr lang="ru-RU" sz="2800" dirty="0">
                <a:solidFill>
                  <a:srgbClr val="FF0000"/>
                </a:solidFill>
              </a:rPr>
              <a:t> - это единая конструкция, состоящая из деепричастия с зависимыми словами.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528" y="2187884"/>
            <a:ext cx="9831442" cy="45404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Деепричастный </a:t>
            </a:r>
            <a:r>
              <a:rPr lang="ru-RU" sz="2800" dirty="0"/>
              <a:t>оборот </a:t>
            </a:r>
            <a:r>
              <a:rPr lang="ru-RU" sz="2800" b="1" dirty="0"/>
              <a:t>обладает такими признаками</a:t>
            </a:r>
            <a:r>
              <a:rPr lang="ru-RU" sz="2800" dirty="0"/>
              <a:t>:</a:t>
            </a:r>
          </a:p>
          <a:p>
            <a:pPr lvl="0"/>
            <a:r>
              <a:rPr lang="ru-RU" sz="2800" dirty="0"/>
              <a:t>в предложении выполняет роль обстоятельства и обозначает дополнительное действие;</a:t>
            </a:r>
          </a:p>
          <a:p>
            <a:pPr lvl="0"/>
            <a:r>
              <a:rPr lang="ru-RU" sz="2800" dirty="0"/>
              <a:t>всегда относится к сказуемому как определяемому слову;</a:t>
            </a:r>
          </a:p>
          <a:p>
            <a:pPr lvl="0"/>
            <a:r>
              <a:rPr lang="ru-RU" sz="2800" dirty="0"/>
              <a:t>отвечает на вопросы “что делая?”, “что сделав?”, иногда “как?”.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7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0559" cy="1320800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527" y="609600"/>
            <a:ext cx="10377353" cy="61187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 письме в подавляющем большинстве случаев деепричастие и деепричастный оборот отделяются запятыми.</a:t>
            </a:r>
          </a:p>
          <a:p>
            <a:r>
              <a:rPr lang="ru-RU" sz="2400" i="1" dirty="0"/>
              <a:t>Сначала сын выбрал машинку, но затем</a:t>
            </a:r>
            <a:r>
              <a:rPr lang="ru-RU" sz="2400" i="1" u="sng" dirty="0"/>
              <a:t>, подумав,</a:t>
            </a:r>
            <a:r>
              <a:rPr lang="ru-RU" sz="2400" i="1" dirty="0"/>
              <a:t> поменял её на конструктор.</a:t>
            </a:r>
            <a:endParaRPr lang="ru-RU" sz="2400" dirty="0"/>
          </a:p>
          <a:p>
            <a:r>
              <a:rPr lang="ru-RU" sz="2400" i="1" dirty="0"/>
              <a:t>Котёнок</a:t>
            </a:r>
            <a:r>
              <a:rPr lang="ru-RU" sz="2400" i="1" u="sng" dirty="0"/>
              <a:t>, почуяв запах еды,</a:t>
            </a:r>
            <a:r>
              <a:rPr lang="ru-RU" sz="2400" i="1" dirty="0"/>
              <a:t> с любопытством выглянул из своего убежища.</a:t>
            </a:r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Деепричастие, тесно связанное по смыслу со сказуемым, запятыми не отделяется. В этом случае оно отвечает на вопрос “как?” и является обстоятельством образа действия.</a:t>
            </a:r>
          </a:p>
          <a:p>
            <a:r>
              <a:rPr lang="ru-RU" sz="2400" i="1" dirty="0"/>
              <a:t>Несмотря на дождь, мужчина шёл по улице </a:t>
            </a:r>
            <a:r>
              <a:rPr lang="ru-RU" sz="2400" dirty="0"/>
              <a:t>(как?)</a:t>
            </a:r>
            <a:r>
              <a:rPr lang="ru-RU" sz="2400" i="1" dirty="0"/>
              <a:t> </a:t>
            </a:r>
            <a:r>
              <a:rPr lang="ru-RU" sz="2400" i="1" u="sng" dirty="0"/>
              <a:t>не торопясь.</a:t>
            </a:r>
            <a:endParaRPr lang="ru-RU" sz="2400" dirty="0"/>
          </a:p>
          <a:p>
            <a:r>
              <a:rPr lang="ru-RU" sz="2400" i="1" dirty="0"/>
              <a:t>Выбирать профессию следует </a:t>
            </a:r>
            <a:r>
              <a:rPr lang="ru-RU" sz="2400" dirty="0"/>
              <a:t>(как?)</a:t>
            </a:r>
            <a:r>
              <a:rPr lang="ru-RU" sz="2400" i="1" dirty="0"/>
              <a:t> </a:t>
            </a:r>
            <a:r>
              <a:rPr lang="ru-RU" sz="2400" i="1" u="sng" dirty="0"/>
              <a:t>исходя из своих способностей и устремлений.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82571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Однородные члены предложения</a:t>
            </a:r>
            <a:r>
              <a:rPr lang="ru-RU" sz="2800" dirty="0">
                <a:solidFill>
                  <a:srgbClr val="FF0000"/>
                </a:solidFill>
              </a:rPr>
              <a:t> - это члены предложения, выполняющие одну и ту же синтаксическую функцию и связанные друг с другом сочинительной связью.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2511188"/>
            <a:ext cx="11163867" cy="42171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Однородные </a:t>
            </a:r>
            <a:r>
              <a:rPr lang="ru-RU" sz="2400" dirty="0"/>
              <a:t>члены предложения </a:t>
            </a:r>
            <a:r>
              <a:rPr lang="ru-RU" sz="2400" b="1" dirty="0"/>
              <a:t>объединяются следующими признаками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они являются одинаковыми членами предложения;</a:t>
            </a:r>
          </a:p>
          <a:p>
            <a:pPr lvl="0"/>
            <a:r>
              <a:rPr lang="ru-RU" sz="2400" dirty="0"/>
              <a:t>относятся к одному и тому же слову и отвечают на один и тот же вопрос;</a:t>
            </a:r>
          </a:p>
          <a:p>
            <a:pPr lvl="0"/>
            <a:r>
              <a:rPr lang="ru-RU" sz="2400" dirty="0"/>
              <a:t>чаще всего относятся к одной и той же части речи;</a:t>
            </a:r>
          </a:p>
          <a:p>
            <a:pPr lvl="0"/>
            <a:r>
              <a:rPr lang="ru-RU" sz="2400" dirty="0"/>
              <a:t>выражают синонимичные либо, наоборот, противоположные понятия, при этом усиливая смысл описываемого или же подчёркивая противопоставление.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43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245660"/>
            <a:ext cx="11341289" cy="16847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Часто однородные члены относятся к одному слову в предложении, которое называется обобщающим. От взаимного расположения однородных членов и этого слова зависит расстановка знаков препинания в предложении: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" y="2187884"/>
            <a:ext cx="11382233" cy="45404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</a:t>
            </a:r>
            <a:r>
              <a:rPr lang="ru-RU" sz="2000" dirty="0"/>
              <a:t>. Если однородные члены идут после обобщающего слова, то после него ставится двоеточие.</a:t>
            </a:r>
          </a:p>
          <a:p>
            <a:r>
              <a:rPr lang="ru-RU" sz="2000" i="1" dirty="0"/>
              <a:t>Чтобы украсить праздник, мы купили </a:t>
            </a:r>
            <a:r>
              <a:rPr lang="ru-RU" sz="2000" i="1" u="sng" dirty="0"/>
              <a:t>множество разноцветных шаров:</a:t>
            </a:r>
            <a:r>
              <a:rPr lang="ru-RU" sz="2000" i="1" dirty="0"/>
              <a:t> </a:t>
            </a:r>
            <a:r>
              <a:rPr lang="ru-RU" sz="2000" i="1" u="sng" dirty="0"/>
              <a:t>красных, синих, жёлтых, фиолетовых и зелёных.</a:t>
            </a:r>
            <a:endParaRPr lang="ru-RU" sz="2000" dirty="0"/>
          </a:p>
          <a:p>
            <a:r>
              <a:rPr lang="ru-RU" sz="2000" dirty="0"/>
              <a:t>2. В предложениях, где </a:t>
            </a:r>
            <a:r>
              <a:rPr lang="ru-RU" sz="2000" b="1" dirty="0"/>
              <a:t>обобщающее слово стоит после однородных членов</a:t>
            </a:r>
            <a:r>
              <a:rPr lang="ru-RU" sz="2000" dirty="0"/>
              <a:t>, оно отделяется тире.</a:t>
            </a:r>
          </a:p>
          <a:p>
            <a:r>
              <a:rPr lang="ru-RU" sz="2000" i="1" u="sng" dirty="0"/>
              <a:t>Красные, синие, жёлтые, фиолетовые и зелёные</a:t>
            </a:r>
            <a:r>
              <a:rPr lang="ru-RU" sz="2000" i="1" dirty="0"/>
              <a:t> - </a:t>
            </a:r>
            <a:r>
              <a:rPr lang="ru-RU" sz="2000" i="1" u="sng" dirty="0"/>
              <a:t>такие шары</a:t>
            </a:r>
            <a:r>
              <a:rPr lang="ru-RU" sz="2000" i="1" dirty="0"/>
              <a:t> мы купили, чтобы украсить праздник.</a:t>
            </a:r>
            <a:endParaRPr lang="ru-RU" sz="2000" dirty="0"/>
          </a:p>
          <a:p>
            <a:r>
              <a:rPr lang="ru-RU" sz="2000" dirty="0"/>
              <a:t>3. Если же </a:t>
            </a:r>
            <a:r>
              <a:rPr lang="ru-RU" sz="2000" b="1" dirty="0"/>
              <a:t>однородные члены стоят в середине предложения</a:t>
            </a:r>
            <a:r>
              <a:rPr lang="ru-RU" sz="2000" dirty="0"/>
              <a:t>, то перед ними ставится двоеточие, а после них - тире.</a:t>
            </a:r>
          </a:p>
          <a:p>
            <a:r>
              <a:rPr lang="ru-RU" sz="2000" i="1" u="sng" dirty="0"/>
              <a:t>Множество разноцветных шаров</a:t>
            </a:r>
            <a:r>
              <a:rPr lang="ru-RU" sz="2000" i="1" dirty="0"/>
              <a:t>: </a:t>
            </a:r>
            <a:r>
              <a:rPr lang="ru-RU" sz="2000" i="1" u="sng" dirty="0"/>
              <a:t>красных, синих, жёлтых, фиолетовых и зелёных</a:t>
            </a:r>
            <a:r>
              <a:rPr lang="ru-RU" sz="2000" i="1" dirty="0"/>
              <a:t> - купили мы, чтобы украсить праздник.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1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45660"/>
            <a:ext cx="10950559" cy="140571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Сложносочинённое предложение (ССП) - это предложение, содержащее в себе две и более грамматические основы, соединённые между собой сочинительной связью.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651379"/>
            <a:ext cx="11532358" cy="5076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ССП обладает </a:t>
            </a:r>
            <a:r>
              <a:rPr lang="ru-RU" sz="2800" b="1" dirty="0"/>
              <a:t>следующими признаками:</a:t>
            </a:r>
            <a:endParaRPr lang="ru-RU" sz="2800" dirty="0"/>
          </a:p>
          <a:p>
            <a:pPr lvl="0"/>
            <a:r>
              <a:rPr lang="ru-RU" sz="2800" dirty="0"/>
              <a:t>его части можно при желании сделать отдельными предложениями, разделив их точкой;</a:t>
            </a:r>
          </a:p>
          <a:p>
            <a:pPr lvl="0"/>
            <a:r>
              <a:rPr lang="ru-RU" sz="2800" dirty="0"/>
              <a:t>его грамматические основы соединены посредством сочинительных союзов (“и”, “но”, “а”, “однако”, “также”, “да” и т.д.) либо бессоюзной связи</a:t>
            </a:r>
            <a:r>
              <a:rPr lang="ru-RU" sz="2800" dirty="0" smtClean="0"/>
              <a:t>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Подсказка: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прежде </a:t>
            </a:r>
            <a:r>
              <a:rPr lang="ru-RU" sz="2800" b="1" i="1" dirty="0">
                <a:solidFill>
                  <a:srgbClr val="C00000"/>
                </a:solidFill>
              </a:rPr>
              <a:t>чем поставить запятую перед «и», надо взглянуть направо. (Проверяем — перед нами сложное предложение или однородные члены предложения.)</a:t>
            </a:r>
          </a:p>
          <a:p>
            <a:pPr lvl="0"/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16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0559" cy="1320800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609600"/>
            <a:ext cx="11163868" cy="61187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Если грамматические основы в ССП не осложнены причастными, деепричастными и уточняющими оборотами, вводными словами и другими конструкциями, требующими обособления, то между ними ставится запятая.</a:t>
            </a:r>
          </a:p>
          <a:p>
            <a:r>
              <a:rPr lang="ru-RU" sz="2400" i="1" u="sng" dirty="0"/>
              <a:t>Я</a:t>
            </a:r>
            <a:r>
              <a:rPr lang="ru-RU" sz="2400" i="1" dirty="0"/>
              <a:t> уже </a:t>
            </a:r>
            <a:r>
              <a:rPr lang="ru-RU" sz="2400" i="1" u="sng" dirty="0"/>
              <a:t>собирался выйти</a:t>
            </a:r>
            <a:r>
              <a:rPr lang="ru-RU" sz="2400" i="1" dirty="0"/>
              <a:t> из дома, но меня </a:t>
            </a:r>
            <a:r>
              <a:rPr lang="ru-RU" sz="2400" i="1" u="sng" dirty="0"/>
              <a:t>остановил</a:t>
            </a:r>
            <a:r>
              <a:rPr lang="ru-RU" sz="2400" i="1" dirty="0"/>
              <a:t> телефонный </a:t>
            </a:r>
            <a:r>
              <a:rPr lang="ru-RU" sz="2400" i="1" u="sng" dirty="0"/>
              <a:t>звонок</a:t>
            </a:r>
            <a:r>
              <a:rPr lang="ru-RU" sz="2400" i="1" dirty="0"/>
              <a:t>.</a:t>
            </a:r>
            <a:endParaRPr lang="ru-RU" sz="2400" dirty="0"/>
          </a:p>
          <a:p>
            <a:r>
              <a:rPr lang="ru-RU" sz="2400" b="1" dirty="0">
                <a:solidFill>
                  <a:srgbClr val="FF0000"/>
                </a:solidFill>
              </a:rPr>
              <a:t>В предложениях с распространёнными частями, где присутствует несколько знаков препинания, может стоять точка с запятой.</a:t>
            </a:r>
          </a:p>
          <a:p>
            <a:r>
              <a:rPr lang="ru-RU" sz="2400" i="1" u="sng" dirty="0"/>
              <a:t>Я мчался</a:t>
            </a:r>
            <a:r>
              <a:rPr lang="ru-RU" sz="2400" i="1" dirty="0"/>
              <a:t> со всех ног за автобусом, поминутно спотыкаясь, </a:t>
            </a:r>
            <a:r>
              <a:rPr lang="ru-RU" sz="2400" i="1" u="sng" dirty="0"/>
              <a:t>кричал</a:t>
            </a:r>
            <a:r>
              <a:rPr lang="ru-RU" sz="2400" i="1" dirty="0"/>
              <a:t> и </a:t>
            </a:r>
            <a:r>
              <a:rPr lang="ru-RU" sz="2400" i="1" u="sng" dirty="0"/>
              <a:t>махал</a:t>
            </a:r>
            <a:r>
              <a:rPr lang="ru-RU" sz="2400" i="1" dirty="0"/>
              <a:t> руками в надежде, что водитель меня заметит; но </a:t>
            </a:r>
            <a:r>
              <a:rPr lang="ru-RU" sz="2400" i="1" u="sng" dirty="0"/>
              <a:t>автобус</a:t>
            </a:r>
            <a:r>
              <a:rPr lang="ru-RU" sz="2400" i="1" dirty="0"/>
              <a:t> всё </a:t>
            </a:r>
            <a:r>
              <a:rPr lang="ru-RU" sz="2400" i="1" u="sng" dirty="0"/>
              <a:t>удалялся</a:t>
            </a:r>
            <a:r>
              <a:rPr lang="ru-RU" sz="2400" i="1" dirty="0"/>
              <a:t>, увозя с собой мой портфель с документами.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2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0559" cy="1320800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609600"/>
            <a:ext cx="6509982" cy="55182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800" b="1" dirty="0" err="1" smtClean="0">
                <a:solidFill>
                  <a:srgbClr val="C00000"/>
                </a:solidFill>
              </a:rPr>
              <a:t>Си́нтаксис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— </a:t>
            </a:r>
            <a:r>
              <a:rPr lang="ru-RU" sz="3600" dirty="0">
                <a:solidFill>
                  <a:srgbClr val="C00000"/>
                </a:solidFill>
              </a:rPr>
              <a:t>раздел лингвистики, изучающий строение и функциональное взаимодействие различных частей речи в </a:t>
            </a:r>
            <a:r>
              <a:rPr lang="ru-RU" sz="3600" dirty="0" smtClean="0">
                <a:solidFill>
                  <a:srgbClr val="C00000"/>
                </a:solidFill>
              </a:rPr>
              <a:t>предложениях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и  словосочетаниях.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Animated Punctuation Marks Clipart | Free Images at Clker.com - vector clip  art online, royalty free &amp;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87" y="609600"/>
            <a:ext cx="4544704" cy="4849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8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62" y="163773"/>
            <a:ext cx="11837663" cy="96899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 более редких случаях между грамматическими </a:t>
            </a:r>
            <a:r>
              <a:rPr lang="ru-RU" sz="2800" b="1" dirty="0" smtClean="0">
                <a:solidFill>
                  <a:srgbClr val="C00000"/>
                </a:solidFill>
              </a:rPr>
              <a:t>основами ССП </a:t>
            </a:r>
            <a:r>
              <a:rPr lang="ru-RU" sz="2800" b="1" dirty="0">
                <a:solidFill>
                  <a:srgbClr val="C00000"/>
                </a:solidFill>
              </a:rPr>
              <a:t>может стоять двоеточие, </a:t>
            </a:r>
            <a:r>
              <a:rPr lang="ru-RU" sz="2800" b="1" dirty="0" smtClean="0">
                <a:solidFill>
                  <a:srgbClr val="C00000"/>
                </a:solidFill>
              </a:rPr>
              <a:t>тире.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3" y="1132764"/>
            <a:ext cx="11586948" cy="5595582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Если </a:t>
            </a:r>
            <a:r>
              <a:rPr lang="ru-RU" sz="2400" b="1" dirty="0">
                <a:solidFill>
                  <a:srgbClr val="FF0000"/>
                </a:solidFill>
              </a:rPr>
              <a:t>вторая часть поясняет, раскрывает содержание первой части, указывает на причину того, о чем говорилось выше, необходимо двоеточие.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Если</a:t>
            </a:r>
            <a:r>
              <a:rPr lang="ru-RU" sz="2400" b="1" dirty="0">
                <a:solidFill>
                  <a:srgbClr val="FF0000"/>
                </a:solidFill>
              </a:rPr>
              <a:t> же вторая часть, наоборот, содержит следствие, результат, вывод из того, о чем говорилось в первой части, мы поставим тире.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sz="2400" dirty="0" smtClean="0"/>
              <a:t>Сравните:</a:t>
            </a:r>
          </a:p>
          <a:p>
            <a:pPr lvl="0"/>
            <a:r>
              <a:rPr lang="ru-RU" sz="2400" dirty="0"/>
              <a:t> </a:t>
            </a:r>
            <a:r>
              <a:rPr lang="ru-RU" sz="2400" i="1" dirty="0"/>
              <a:t>Она вышла за него замуж, он стал больше зарабатывать</a:t>
            </a:r>
            <a:r>
              <a:rPr lang="ru-RU" sz="2400" dirty="0"/>
              <a:t> (простое перечисление событий</a:t>
            </a:r>
            <a:r>
              <a:rPr lang="ru-RU" sz="2400" dirty="0" smtClean="0"/>
              <a:t>).</a:t>
            </a:r>
          </a:p>
          <a:p>
            <a:pPr lvl="0"/>
            <a:r>
              <a:rPr lang="ru-RU" sz="2400" dirty="0"/>
              <a:t> </a:t>
            </a:r>
            <a:r>
              <a:rPr lang="ru-RU" sz="2400" i="1" dirty="0"/>
              <a:t>Она вышла за него замуж: он стал больше зарабатывать</a:t>
            </a:r>
            <a:r>
              <a:rPr lang="ru-RU" sz="2400" dirty="0"/>
              <a:t> (она решила стать его женой, потому что он стал больше зарабатывать</a:t>
            </a:r>
            <a:r>
              <a:rPr lang="ru-RU" sz="2400" dirty="0" smtClean="0"/>
              <a:t>).</a:t>
            </a:r>
          </a:p>
          <a:p>
            <a:pPr lvl="0"/>
            <a:r>
              <a:rPr lang="ru-RU" sz="2400" dirty="0"/>
              <a:t> </a:t>
            </a:r>
            <a:r>
              <a:rPr lang="ru-RU" sz="2400" i="1" dirty="0"/>
              <a:t>Она вышла за него замуж — он стал больше зарабатывать</a:t>
            </a:r>
            <a:r>
              <a:rPr lang="ru-RU" sz="2400" dirty="0"/>
              <a:t> (рост его доходов стал следствием женитьбы).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5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150125"/>
            <a:ext cx="11791665" cy="113276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Сложноподчинённое предложение (СПП)</a:t>
            </a:r>
            <a:r>
              <a:rPr lang="ru-RU" sz="2400" dirty="0">
                <a:solidFill>
                  <a:srgbClr val="FF0000"/>
                </a:solidFill>
              </a:rPr>
              <a:t> - это сложное предложение, в котором есть одна главная часть и одна или несколько придаточных, которые соединены при помощи подчинительных союзов или союзных слов.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5" y="1460310"/>
            <a:ext cx="11791665" cy="5268036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sz="1900" b="1" dirty="0" smtClean="0">
                <a:solidFill>
                  <a:srgbClr val="C00000"/>
                </a:solidFill>
              </a:rPr>
              <a:t>Союзы</a:t>
            </a:r>
            <a:r>
              <a:rPr lang="ru-RU" sz="1900" b="1" dirty="0">
                <a:solidFill>
                  <a:srgbClr val="C00000"/>
                </a:solidFill>
              </a:rPr>
              <a:t>:</a:t>
            </a:r>
          </a:p>
          <a:p>
            <a:pPr lvl="0" algn="ctr"/>
            <a:r>
              <a:rPr lang="ru-RU" sz="1900" b="1" dirty="0"/>
              <a:t>“чтобы”, </a:t>
            </a:r>
          </a:p>
          <a:p>
            <a:pPr lvl="0" algn="ctr"/>
            <a:r>
              <a:rPr lang="ru-RU" sz="1900" b="1" dirty="0"/>
              <a:t>“когда»</a:t>
            </a:r>
          </a:p>
          <a:p>
            <a:pPr lvl="0" algn="ctr"/>
            <a:r>
              <a:rPr lang="ru-RU" sz="1900" b="1" dirty="0"/>
              <a:t>“если”,</a:t>
            </a:r>
          </a:p>
          <a:p>
            <a:pPr lvl="0" algn="ctr"/>
            <a:r>
              <a:rPr lang="ru-RU" sz="1900" b="1" dirty="0"/>
              <a:t>“пока”,</a:t>
            </a:r>
          </a:p>
          <a:p>
            <a:pPr lvl="0" algn="ctr"/>
            <a:r>
              <a:rPr lang="ru-RU" sz="1900" b="1" dirty="0"/>
              <a:t>“хотя”,</a:t>
            </a:r>
          </a:p>
          <a:p>
            <a:pPr lvl="0" algn="ctr"/>
            <a:r>
              <a:rPr lang="ru-RU" sz="1900" b="1" dirty="0"/>
              <a:t>“будто” и т.д.</a:t>
            </a:r>
          </a:p>
          <a:p>
            <a:pPr lvl="0" algn="ctr"/>
            <a:r>
              <a:rPr lang="ru-RU" sz="1900" b="1" dirty="0">
                <a:solidFill>
                  <a:srgbClr val="C00000"/>
                </a:solidFill>
              </a:rPr>
              <a:t>Союзные слова:</a:t>
            </a:r>
          </a:p>
          <a:p>
            <a:pPr lvl="0" algn="ctr"/>
            <a:r>
              <a:rPr lang="ru-RU" sz="1900" b="1" dirty="0"/>
              <a:t>“который”,</a:t>
            </a:r>
          </a:p>
          <a:p>
            <a:pPr lvl="0" algn="ctr"/>
            <a:r>
              <a:rPr lang="ru-RU" sz="1900" b="1" dirty="0"/>
              <a:t>“чей”,</a:t>
            </a:r>
          </a:p>
          <a:p>
            <a:pPr lvl="0" algn="ctr"/>
            <a:r>
              <a:rPr lang="ru-RU" sz="1900" b="1" dirty="0"/>
              <a:t>“кто”,</a:t>
            </a:r>
          </a:p>
          <a:p>
            <a:pPr lvl="0" algn="ctr"/>
            <a:r>
              <a:rPr lang="ru-RU" sz="1900" b="1" dirty="0"/>
              <a:t>“где”,</a:t>
            </a:r>
          </a:p>
          <a:p>
            <a:pPr lvl="0" algn="ctr"/>
            <a:r>
              <a:rPr lang="ru-RU" sz="1900" b="1" dirty="0"/>
              <a:t>“куда”,</a:t>
            </a:r>
          </a:p>
          <a:p>
            <a:pPr lvl="0" algn="ctr"/>
            <a:r>
              <a:rPr lang="ru-RU" sz="1900" b="1" dirty="0"/>
              <a:t>“откуда” и т.д.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2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204716"/>
            <a:ext cx="11737074" cy="1392072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>
                <a:solidFill>
                  <a:srgbClr val="FF0000"/>
                </a:solidFill>
              </a:rPr>
              <a:t>сложноподчинённом предложении от главного предложения можно задать вопрос к придаточному, а на их границе всегда присутствуют подчинительные союзы или союзные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2647666"/>
            <a:ext cx="11737074" cy="4080680"/>
          </a:xfrm>
        </p:spPr>
        <p:txBody>
          <a:bodyPr>
            <a:norm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ежду </a:t>
            </a:r>
            <a:r>
              <a:rPr lang="ru-RU" sz="2400" dirty="0"/>
              <a:t>частями СПП </a:t>
            </a:r>
            <a:r>
              <a:rPr lang="ru-RU" sz="2400" b="1" dirty="0"/>
              <a:t>ставится </a:t>
            </a:r>
            <a:r>
              <a:rPr lang="ru-RU" sz="2400" b="1" dirty="0" smtClean="0"/>
              <a:t>запятая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i="1" dirty="0"/>
              <a:t>Нам </a:t>
            </a:r>
            <a:r>
              <a:rPr lang="ru-RU" sz="2400" i="1" u="sng" dirty="0"/>
              <a:t>нужно</a:t>
            </a:r>
            <a:r>
              <a:rPr lang="ru-RU" sz="2400" i="1" dirty="0"/>
              <a:t> пораньше </a:t>
            </a:r>
            <a:r>
              <a:rPr lang="ru-RU" sz="2400" i="1" u="sng" dirty="0"/>
              <a:t>выехать</a:t>
            </a:r>
            <a:r>
              <a:rPr lang="ru-RU" sz="2400" i="1" dirty="0"/>
              <a:t> из дома, чтобы </a:t>
            </a:r>
            <a:r>
              <a:rPr lang="ru-RU" sz="2400" i="1" u="sng" dirty="0"/>
              <a:t>не застрять</a:t>
            </a:r>
            <a:r>
              <a:rPr lang="ru-RU" sz="2400" i="1" dirty="0"/>
              <a:t> в пробке и </a:t>
            </a:r>
            <a:r>
              <a:rPr lang="ru-RU" sz="2400" i="1" u="sng" dirty="0"/>
              <a:t>успеть</a:t>
            </a:r>
            <a:r>
              <a:rPr lang="ru-RU" sz="2400" i="1" dirty="0"/>
              <a:t> в аэропорт.</a:t>
            </a:r>
            <a:endParaRPr lang="ru-RU" sz="2400" dirty="0"/>
          </a:p>
          <a:p>
            <a:r>
              <a:rPr lang="ru-RU" sz="2400" i="1" dirty="0"/>
              <a:t>Хоть </a:t>
            </a:r>
            <a:r>
              <a:rPr lang="ru-RU" sz="2400" i="1" u="sng" dirty="0"/>
              <a:t>я</a:t>
            </a:r>
            <a:r>
              <a:rPr lang="ru-RU" sz="2400" i="1" dirty="0"/>
              <a:t> и </a:t>
            </a:r>
            <a:r>
              <a:rPr lang="ru-RU" sz="2400" i="1" u="sng" dirty="0"/>
              <a:t>намучилась</a:t>
            </a:r>
            <a:r>
              <a:rPr lang="ru-RU" sz="2400" i="1" dirty="0"/>
              <a:t> с этой розой, впоследствии </a:t>
            </a:r>
            <a:r>
              <a:rPr lang="ru-RU" sz="2400" i="1" u="sng" dirty="0"/>
              <a:t>она отблагодарила</a:t>
            </a:r>
            <a:r>
              <a:rPr lang="ru-RU" sz="2400" i="1" dirty="0"/>
              <a:t> меня обильным цветением.</a:t>
            </a:r>
            <a:endParaRPr lang="ru-RU" sz="2400" dirty="0"/>
          </a:p>
          <a:p>
            <a:r>
              <a:rPr lang="ru-RU" sz="2400" i="1" u="sng" dirty="0"/>
              <a:t>Те</a:t>
            </a:r>
            <a:r>
              <a:rPr lang="ru-RU" sz="2400" i="1" dirty="0"/>
              <a:t>, </a:t>
            </a:r>
            <a:r>
              <a:rPr lang="ru-RU" sz="2400" i="1" u="sng" dirty="0"/>
              <a:t>кто пришли</a:t>
            </a:r>
            <a:r>
              <a:rPr lang="ru-RU" sz="2400" i="1" dirty="0"/>
              <a:t> на экзамен с утра, </a:t>
            </a:r>
            <a:r>
              <a:rPr lang="ru-RU" sz="2400" i="1" u="sng" dirty="0"/>
              <a:t>получили</a:t>
            </a:r>
            <a:r>
              <a:rPr lang="ru-RU" sz="2400" i="1" dirty="0"/>
              <a:t> более высокие оценки.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06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163773"/>
            <a:ext cx="11627891" cy="22109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Косвенная речь</a:t>
            </a:r>
            <a:r>
              <a:rPr lang="ru-RU" sz="2800" dirty="0">
                <a:solidFill>
                  <a:srgbClr val="FF0000"/>
                </a:solidFill>
              </a:rPr>
              <a:t> — это чужая </a:t>
            </a:r>
            <a:r>
              <a:rPr lang="ru-RU" sz="2800" b="1" dirty="0">
                <a:solidFill>
                  <a:srgbClr val="FF0000"/>
                </a:solidFill>
              </a:rPr>
              <a:t>речь</a:t>
            </a:r>
            <a:r>
              <a:rPr lang="ru-RU" sz="2800" dirty="0">
                <a:solidFill>
                  <a:srgbClr val="FF0000"/>
                </a:solidFill>
              </a:rPr>
              <a:t>, передаваемая не от лица говорящего, в форме придаточных предложений. </a:t>
            </a:r>
            <a:r>
              <a:rPr lang="ru-RU" sz="2800" b="1" dirty="0">
                <a:solidFill>
                  <a:srgbClr val="FF0000"/>
                </a:solidFill>
              </a:rPr>
              <a:t>Косвенная речь</a:t>
            </a:r>
            <a:r>
              <a:rPr lang="ru-RU" sz="2800" dirty="0">
                <a:solidFill>
                  <a:srgbClr val="FF0000"/>
                </a:solidFill>
              </a:rPr>
              <a:t> всегда идёт после слов автора: Ваня сказал мне, что он хочет поиграть со мной. </a:t>
            </a:r>
            <a:r>
              <a:rPr lang="ru-RU" sz="2800" b="1" dirty="0">
                <a:solidFill>
                  <a:srgbClr val="FF0000"/>
                </a:solidFill>
              </a:rPr>
              <a:t>Прямая речь</a:t>
            </a:r>
            <a:r>
              <a:rPr lang="ru-RU" sz="2800" dirty="0">
                <a:solidFill>
                  <a:srgbClr val="FF0000"/>
                </a:solidFill>
              </a:rPr>
              <a:t> ведётся от имени того лица, которым она была сказана, </a:t>
            </a:r>
            <a:r>
              <a:rPr lang="ru-RU" sz="2800" b="1" dirty="0">
                <a:solidFill>
                  <a:srgbClr val="FF0000"/>
                </a:solidFill>
              </a:rPr>
              <a:t>косвенная</a:t>
            </a:r>
            <a:r>
              <a:rPr lang="ru-RU" sz="2800" dirty="0">
                <a:solidFill>
                  <a:srgbClr val="FF0000"/>
                </a:solidFill>
              </a:rPr>
              <a:t> – от лица автора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Пунктуация при прямой речи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Пунктуация при прямой речи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Урок 33. прямая речь. диалог - Русский язык - 5 класс - Российская  электронная школ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45" y="3384645"/>
            <a:ext cx="9570034" cy="34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62" y="163773"/>
            <a:ext cx="11837663" cy="96899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Тире между </a:t>
            </a:r>
            <a:r>
              <a:rPr lang="ru-RU" sz="2800" b="1" dirty="0">
                <a:solidFill>
                  <a:srgbClr val="FF0000"/>
                </a:solidFill>
              </a:rPr>
              <a:t>подлежащим и </a:t>
            </a:r>
            <a:r>
              <a:rPr lang="ru-RU" sz="2800" b="1" dirty="0" smtClean="0">
                <a:solidFill>
                  <a:srgbClr val="FF0000"/>
                </a:solidFill>
              </a:rPr>
              <a:t>сказуемым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3" y="764275"/>
            <a:ext cx="11586948" cy="596407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68133"/>
              </p:ext>
            </p:extLst>
          </p:nvPr>
        </p:nvGraphicFramePr>
        <p:xfrm>
          <a:off x="477672" y="873458"/>
          <a:ext cx="9894627" cy="5792848"/>
        </p:xfrm>
        <a:graphic>
          <a:graphicData uri="http://schemas.openxmlformats.org/drawingml/2006/table">
            <a:tbl>
              <a:tblPr/>
              <a:tblGrid>
                <a:gridCol w="3830630"/>
                <a:gridCol w="6063997"/>
              </a:tblGrid>
              <a:tr h="394299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Правило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Пример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1475">
                <a:tc>
                  <a:txBody>
                    <a:bodyPr/>
                    <a:lstStyle/>
                    <a:p>
                      <a:r>
                        <a:rPr lang="ru-RU" sz="1600" i="1" dirty="0"/>
                        <a:t>Тире ставится: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Подлежащее и сказуемое выражены существительным, инфинитивом, числительным.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Эверест – самая высокая гора.</a:t>
                      </a:r>
                    </a:p>
                    <a:p>
                      <a:r>
                        <a:rPr lang="ru-RU" sz="1600"/>
                        <a:t>Мое любимое число – девять.</a:t>
                      </a:r>
                    </a:p>
                    <a:p>
                      <a:r>
                        <a:rPr lang="ru-RU" sz="1600"/>
                        <a:t>Играть в шахматы – увлекательное занятие.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803">
                <a:tc>
                  <a:txBody>
                    <a:bodyPr/>
                    <a:lstStyle/>
                    <a:p>
                      <a:r>
                        <a:rPr lang="ru-RU" sz="1600" dirty="0"/>
                        <a:t>Сказуемое выражено фразеологизмом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Это блюдо – пальчики оближешь.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024">
                <a:tc>
                  <a:txBody>
                    <a:bodyPr/>
                    <a:lstStyle/>
                    <a:p>
                      <a:r>
                        <a:rPr lang="ru-RU" sz="1600" dirty="0"/>
                        <a:t>Между подлежащим и сказуемым есть слова «это», «вот», «значит»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Страус – это большая птица.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749">
                <a:tc>
                  <a:txBody>
                    <a:bodyPr/>
                    <a:lstStyle/>
                    <a:p>
                      <a:r>
                        <a:rPr lang="ru-RU" sz="1600" i="1"/>
                        <a:t>Тире не ставится:</a:t>
                      </a:r>
                      <a:r>
                        <a:rPr lang="ru-RU" sz="1600"/>
                        <a:t/>
                      </a:r>
                      <a:br>
                        <a:rPr lang="ru-RU" sz="1600"/>
                      </a:br>
                      <a:r>
                        <a:rPr lang="ru-RU" sz="1600"/>
                        <a:t>Между подлежащим и сказуемым есть НЕ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Этот человек не директор. Сидней – это не столица Австралии.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749">
                <a:tc>
                  <a:txBody>
                    <a:bodyPr/>
                    <a:lstStyle/>
                    <a:p>
                      <a:r>
                        <a:rPr lang="ru-RU" sz="1600"/>
                        <a:t>Между подлежащим и сказуемым есть сравнительный союз «как», «словно», «будто» и т.д.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Наш двор как сад.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749">
                <a:tc>
                  <a:txBody>
                    <a:bodyPr/>
                    <a:lstStyle/>
                    <a:p>
                      <a:r>
                        <a:rPr lang="ru-RU" sz="1600"/>
                        <a:t>Между подлежащим и сказуемым есть вводные слова, дополнения или обстоятельства, а также частицы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Иван, кажется, инженер.</a:t>
                      </a:r>
                    </a:p>
                    <a:p>
                      <a:r>
                        <a:rPr lang="ru-RU" sz="1600" dirty="0"/>
                        <a:t>Иван лишь инженер.</a:t>
                      </a:r>
                    </a:p>
                    <a:p>
                      <a:r>
                        <a:rPr lang="ru-RU" sz="1600" dirty="0"/>
                        <a:t>Иван давно уже инженер.</a:t>
                      </a:r>
                    </a:p>
                  </a:txBody>
                  <a:tcPr marL="66921" marR="66921" marT="33461" marB="33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8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62" y="163773"/>
            <a:ext cx="11837663" cy="968991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s://cf2.ppt-online.org/files2/slide/u/UDeMSopvYTqNC7bdAy1nRV5jHsuZQEc6aJGiI2/slide-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5" y="477670"/>
            <a:ext cx="7642747" cy="6018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1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163773"/>
            <a:ext cx="11627891" cy="221093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u/UDeMSopvYTqNC7bdAy1nRV5jHsuZQEc6aJGiI2/slide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327547"/>
            <a:ext cx="9034817" cy="622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7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163773"/>
            <a:ext cx="11627891" cy="221093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cf2.ppt-online.org/files2/slide/u/UDeMSopvYTqNC7bdAy1nRV5jHsuZQEc6aJGiI2/slide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4" y="300251"/>
            <a:ext cx="8570794" cy="6291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2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163773"/>
            <a:ext cx="11627891" cy="221093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991" y="163773"/>
            <a:ext cx="11027390" cy="6414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Проверим </a:t>
            </a:r>
            <a:r>
              <a:rPr lang="ru-RU" sz="2800" b="1" i="1" dirty="0" smtClean="0">
                <a:solidFill>
                  <a:srgbClr val="FF0000"/>
                </a:solidFill>
              </a:rPr>
              <a:t>себя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1</a:t>
            </a:r>
            <a:r>
              <a:rPr lang="ru-RU" sz="2000" b="1" dirty="0" smtClean="0"/>
              <a:t> Вперед</a:t>
            </a:r>
            <a:r>
              <a:rPr lang="ru-RU" sz="2000" b="1" dirty="0"/>
              <a:t>, нельзя назад</a:t>
            </a:r>
            <a:r>
              <a:rPr lang="ru-RU" sz="2000" b="1" dirty="0" smtClean="0"/>
              <a:t>. (Вперед нельзя, назад.)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Поездку отложить, нельзя выезжать</a:t>
            </a:r>
            <a:r>
              <a:rPr lang="ru-RU" sz="2000" b="1" dirty="0" smtClean="0"/>
              <a:t>. (Поездку отложить нельзя, выезжать.)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Меня зовут, Миша</a:t>
            </a:r>
            <a:r>
              <a:rPr lang="ru-RU" sz="2000" b="1" dirty="0" smtClean="0"/>
              <a:t>. (Меня зовут Миша.)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Ребят отправьте, утром встретим</a:t>
            </a:r>
            <a:r>
              <a:rPr lang="ru-RU" sz="2000" b="1" dirty="0" smtClean="0"/>
              <a:t>. (Ребят отправьте утром, встретим.)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</a:rPr>
              <a:t>2</a:t>
            </a:r>
            <a:r>
              <a:rPr lang="ru-RU" sz="2000" b="1" dirty="0" smtClean="0"/>
              <a:t> В </a:t>
            </a:r>
            <a:r>
              <a:rPr lang="ru-RU" sz="2000" b="1" dirty="0"/>
              <a:t>старом городе столь узкие улочки, как мелкие ручейки, выходят на небольшую площадь.</a:t>
            </a:r>
          </a:p>
          <a:p>
            <a:pPr marL="0" indent="0" fontAlgn="base">
              <a:buNone/>
            </a:pPr>
            <a:r>
              <a:rPr lang="ru-RU" sz="2000" b="1" dirty="0"/>
              <a:t>Как человек общительный, он находил общий язык со многими.</a:t>
            </a:r>
          </a:p>
          <a:p>
            <a:pPr marL="0" indent="0" fontAlgn="base">
              <a:buNone/>
            </a:pPr>
            <a:r>
              <a:rPr lang="ru-RU" sz="2000" b="1" dirty="0"/>
              <a:t>Кориандр </a:t>
            </a:r>
            <a:r>
              <a:rPr lang="ru-RU" sz="2000" b="1" dirty="0" smtClean="0"/>
              <a:t>ценят как </a:t>
            </a:r>
            <a:r>
              <a:rPr lang="ru-RU" sz="2000" b="1" dirty="0"/>
              <a:t>пряное и лекарственное растение.</a:t>
            </a:r>
          </a:p>
          <a:p>
            <a:pPr marL="0" indent="0" fontAlgn="base">
              <a:buNone/>
            </a:pPr>
            <a:r>
              <a:rPr lang="ru-RU" sz="2000" b="1" dirty="0"/>
              <a:t>В старину рябину заготавливали к </a:t>
            </a:r>
            <a:r>
              <a:rPr lang="ru-RU" sz="2000" b="1" dirty="0" smtClean="0"/>
              <a:t>зиме как </a:t>
            </a:r>
            <a:r>
              <a:rPr lang="ru-RU" sz="2000" b="1" dirty="0"/>
              <a:t>еду</a:t>
            </a:r>
            <a:r>
              <a:rPr lang="ru-RU" sz="2000" b="1" dirty="0" smtClean="0"/>
              <a:t>.</a:t>
            </a:r>
          </a:p>
          <a:p>
            <a:pPr marL="0" indent="0" fontAlgn="base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3</a:t>
            </a:r>
            <a:r>
              <a:rPr lang="ru-RU" sz="2000" b="1" dirty="0" smtClean="0"/>
              <a:t> Безусловно</a:t>
            </a:r>
            <a:r>
              <a:rPr lang="ru-RU" sz="2000" b="1" dirty="0"/>
              <a:t>, следует поддерживать порядок в картотеке.</a:t>
            </a:r>
          </a:p>
          <a:p>
            <a:pPr marL="0" indent="0">
              <a:buNone/>
            </a:pPr>
            <a:r>
              <a:rPr lang="ru-RU" sz="2000" b="1" dirty="0"/>
              <a:t>Все это следует оформить, разумеется, заранее.</a:t>
            </a:r>
          </a:p>
          <a:p>
            <a:pPr marL="0" indent="0" fontAlgn="base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163773"/>
            <a:ext cx="11627891" cy="221093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751" y="163773"/>
            <a:ext cx="11095629" cy="6414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Проверим </a:t>
            </a:r>
            <a:r>
              <a:rPr lang="ru-RU" sz="2800" b="1" i="1" dirty="0" smtClean="0">
                <a:solidFill>
                  <a:srgbClr val="FF0000"/>
                </a:solidFill>
              </a:rPr>
              <a:t>себя</a:t>
            </a:r>
          </a:p>
          <a:p>
            <a:pPr marL="0" indent="0" fontAlgn="base">
              <a:buNone/>
            </a:pPr>
            <a:r>
              <a:rPr lang="ru-RU" sz="2000" b="1" dirty="0" smtClean="0"/>
              <a:t>4   </a:t>
            </a:r>
            <a:r>
              <a:rPr lang="ru-RU" sz="2000" b="1" dirty="0"/>
              <a:t>Ты, царевич, мой спаситель, мой могучий избавитель (А. С. Пушкин)</a:t>
            </a:r>
          </a:p>
          <a:p>
            <a:pPr marL="0" indent="0" fontAlgn="base">
              <a:buNone/>
            </a:pPr>
            <a:r>
              <a:rPr lang="ru-RU" sz="2000" b="1" dirty="0"/>
              <a:t>Здравствуй, князь ты мой прекрасный! (А. С. Пушкин).</a:t>
            </a:r>
          </a:p>
          <a:p>
            <a:pPr marL="0" indent="0" fontAlgn="base">
              <a:buNone/>
            </a:pPr>
            <a:r>
              <a:rPr lang="ru-RU" sz="2000" b="1" dirty="0"/>
              <a:t> </a:t>
            </a:r>
          </a:p>
          <a:p>
            <a:pPr marL="0" indent="0">
              <a:buNone/>
            </a:pPr>
            <a:r>
              <a:rPr lang="ru-RU" sz="2000" b="1" dirty="0"/>
              <a:t>5  Дети, разбившие вазу, с опасением ждали возвращения мамы.</a:t>
            </a:r>
          </a:p>
          <a:p>
            <a:pPr marL="0" indent="0">
              <a:buNone/>
            </a:pPr>
            <a:r>
              <a:rPr lang="ru-RU" sz="2000" b="1" dirty="0"/>
              <a:t>Ласково греющее землю солнце посылает нам благодатное тепло.</a:t>
            </a:r>
          </a:p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6  </a:t>
            </a:r>
            <a:r>
              <a:rPr lang="ru-RU" sz="2000" b="1" dirty="0"/>
              <a:t>Мальчик, убирая в своей комнате, нашёл огромное количество вещей.</a:t>
            </a:r>
          </a:p>
          <a:p>
            <a:pPr marL="0" indent="0">
              <a:buNone/>
            </a:pPr>
            <a:r>
              <a:rPr lang="ru-RU" sz="2000" b="1" dirty="0"/>
              <a:t>Снег, лениво падая с темного неба, постепенно заносил дорогу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7  Зимнее солнце светит, но не греет.</a:t>
            </a:r>
          </a:p>
          <a:p>
            <a:pPr marL="0" indent="0">
              <a:buNone/>
            </a:pPr>
            <a:r>
              <a:rPr lang="ru-RU" sz="2000" b="1" dirty="0"/>
              <a:t>Мы проезжали и леса, и степи, и речушки.</a:t>
            </a:r>
          </a:p>
          <a:p>
            <a:pPr marL="0" indent="0">
              <a:buNone/>
            </a:pPr>
            <a:r>
              <a:rPr lang="ru-RU" sz="2000" b="1" dirty="0"/>
              <a:t>Аллея засажена липами и берёзами, вязами и тополями.</a:t>
            </a:r>
          </a:p>
          <a:p>
            <a:pPr marL="0" indent="0">
              <a:buNone/>
            </a:pPr>
            <a:r>
              <a:rPr lang="ru-RU" sz="2000" b="1" dirty="0"/>
              <a:t>В нашем селе много рогатого скота, лошадей, свиней.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4" name="Объект 3" descr="https://cf2.ppt-online.org/files2/slide/u/UDeMSopvYTqNC7bdAy1nRV5jHsuZQEc6aJGiI2/slide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70" y="186519"/>
            <a:ext cx="8006432" cy="6378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0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163773"/>
            <a:ext cx="11627891" cy="221093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003" y="163773"/>
            <a:ext cx="9976513" cy="6414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Проверим </a:t>
            </a:r>
            <a:r>
              <a:rPr lang="ru-RU" sz="2800" b="1" i="1" dirty="0" smtClean="0">
                <a:solidFill>
                  <a:srgbClr val="FF0000"/>
                </a:solidFill>
              </a:rPr>
              <a:t>себя</a:t>
            </a:r>
          </a:p>
          <a:p>
            <a:pPr marL="0" indent="0" algn="ctr"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/>
              <a:t> 8   </a:t>
            </a:r>
            <a:r>
              <a:rPr lang="ru-RU" sz="2400" b="1" dirty="0"/>
              <a:t>Прозрачный лес один чернеет,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     И </a:t>
            </a:r>
            <a:r>
              <a:rPr lang="ru-RU" sz="2400" b="1" dirty="0"/>
              <a:t>ель сквозь иней зеленеет</a:t>
            </a:r>
            <a:r>
              <a:rPr lang="ru-RU" sz="2400" b="1" dirty="0" smtClean="0"/>
              <a:t>,</a:t>
            </a:r>
          </a:p>
          <a:p>
            <a:pPr marL="0" indent="0">
              <a:buNone/>
            </a:pPr>
            <a:r>
              <a:rPr lang="ru-RU" sz="2400" b="1" dirty="0" smtClean="0"/>
              <a:t>     И </a:t>
            </a:r>
            <a:r>
              <a:rPr lang="ru-RU" sz="2400" b="1" dirty="0"/>
              <a:t>речка подо льдом блестит. (А.С. Пушкин)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9  Белка прыгнула  с ветки на ветку – на  наши головы хлопьями посыпался снег.</a:t>
            </a:r>
          </a:p>
          <a:p>
            <a:pPr marL="0" indent="0">
              <a:buNone/>
            </a:pPr>
            <a:r>
              <a:rPr lang="ru-RU" sz="2400" b="1" dirty="0"/>
              <a:t>Назвался груздем – полезай в </a:t>
            </a:r>
            <a:r>
              <a:rPr lang="ru-RU" sz="2400" b="1" dirty="0" smtClean="0"/>
              <a:t>кузов.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Вы еще в опасности: рана  может  </a:t>
            </a:r>
            <a:r>
              <a:rPr lang="ru-RU" sz="2400" b="1" dirty="0" smtClean="0"/>
              <a:t>открыться. </a:t>
            </a:r>
            <a:r>
              <a:rPr lang="ru-RU" sz="2400" b="1" dirty="0"/>
              <a:t>(Пушкин</a:t>
            </a:r>
            <a:r>
              <a:rPr lang="ru-RU" sz="2400" b="1" dirty="0" smtClean="0"/>
              <a:t>).</a:t>
            </a:r>
          </a:p>
          <a:p>
            <a:pPr marL="0" indent="0">
              <a:buNone/>
            </a:pPr>
            <a:r>
              <a:rPr lang="ru-RU" sz="2400" b="1" dirty="0"/>
              <a:t> </a:t>
            </a:r>
            <a:r>
              <a:rPr lang="ru-RU" sz="2400" b="1" dirty="0" smtClean="0"/>
              <a:t>Пальцев </a:t>
            </a:r>
            <a:r>
              <a:rPr lang="ru-RU" sz="2400" b="1" dirty="0"/>
              <a:t>у него двадцать: пять на каждой руке, десять на ногах, всего двадцать.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 fontAlgn="base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163773"/>
            <a:ext cx="11627891" cy="221093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751" y="163773"/>
            <a:ext cx="11095629" cy="6414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Проверим </a:t>
            </a:r>
            <a:r>
              <a:rPr lang="ru-RU" sz="2800" b="1" i="1" dirty="0" smtClean="0">
                <a:solidFill>
                  <a:srgbClr val="FF0000"/>
                </a:solidFill>
              </a:rPr>
              <a:t>себя</a:t>
            </a:r>
          </a:p>
          <a:p>
            <a:pPr marL="0" indent="0" fontAlgn="base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10  Ольга сидела на скамейке, которая находилась в сквере, и ждала подругу.</a:t>
            </a:r>
          </a:p>
          <a:p>
            <a:pPr marL="0" indent="0">
              <a:buNone/>
            </a:pPr>
            <a:r>
              <a:rPr lang="ru-RU" sz="2000" b="1" dirty="0"/>
              <a:t>Когда солнце село, с блеяньем и ревом прошло стадо.</a:t>
            </a:r>
          </a:p>
          <a:p>
            <a:pPr marL="0" indent="0">
              <a:buNone/>
            </a:pPr>
            <a:r>
              <a:rPr lang="ru-RU" sz="2000" b="1" dirty="0"/>
              <a:t>Вера видела, что ее подруга шла по улице, и поприветст­вовала ее.</a:t>
            </a:r>
          </a:p>
          <a:p>
            <a:pPr marL="0" indent="0">
              <a:buNone/>
            </a:pPr>
            <a:r>
              <a:rPr lang="ru-RU" sz="2000" b="1" dirty="0"/>
              <a:t> </a:t>
            </a:r>
          </a:p>
          <a:p>
            <a:pPr marL="0" indent="0">
              <a:buNone/>
            </a:pPr>
            <a:r>
              <a:rPr lang="ru-RU" sz="2000" b="1" dirty="0"/>
              <a:t>11 Мама спросила : " Маша пришла домой ? "</a:t>
            </a:r>
          </a:p>
          <a:p>
            <a:pPr marL="0" indent="0">
              <a:buNone/>
            </a:pPr>
            <a:r>
              <a:rPr lang="ru-RU" sz="2000" b="1" dirty="0"/>
              <a:t>Леопольд произнес : " Ребята ! Давайте жить дружно! "</a:t>
            </a:r>
          </a:p>
          <a:p>
            <a:pPr marL="0" indent="0">
              <a:buNone/>
            </a:pPr>
            <a:r>
              <a:rPr lang="ru-RU" sz="2000" b="1" dirty="0"/>
              <a:t> </a:t>
            </a:r>
          </a:p>
          <a:p>
            <a:pPr marL="0" indent="0">
              <a:buNone/>
            </a:pPr>
            <a:r>
              <a:rPr lang="ru-RU" sz="2000" b="1" dirty="0"/>
              <a:t>12 Собака – друг человека.</a:t>
            </a:r>
          </a:p>
          <a:p>
            <a:pPr marL="0" indent="0">
              <a:buNone/>
            </a:pPr>
            <a:r>
              <a:rPr lang="ru-RU" sz="2000" b="1" dirty="0"/>
              <a:t>Пять – нечетное число.</a:t>
            </a:r>
          </a:p>
          <a:p>
            <a:pPr marL="0" indent="0">
              <a:buNone/>
            </a:pPr>
            <a:r>
              <a:rPr lang="ru-RU" sz="2000" b="1" dirty="0"/>
              <a:t>Петь – мое хобби.</a:t>
            </a:r>
          </a:p>
          <a:p>
            <a:pPr marL="0" indent="0">
              <a:buNone/>
            </a:pPr>
            <a:r>
              <a:rPr lang="ru-RU" sz="2000" b="1" dirty="0"/>
              <a:t>Жить – Родине служить.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163773"/>
            <a:ext cx="11627891" cy="221093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6074" y="1041473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за активное участие!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Успехов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в профессиональной деятельности!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62" y="163773"/>
            <a:ext cx="11837663" cy="968991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s://cf2.ppt-online.org/files2/slide/u/UDeMSopvYTqNC7bdAy1nRV5jHsuZQEc6aJGiI2/slide-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3" y="504967"/>
            <a:ext cx="7751928" cy="6018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6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0559" cy="1320800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45661"/>
            <a:ext cx="7560860" cy="6482686"/>
          </a:xfrm>
        </p:spPr>
        <p:txBody>
          <a:bodyPr>
            <a:normAutofit/>
          </a:bodyPr>
          <a:lstStyle/>
          <a:p>
            <a:r>
              <a:rPr lang="ru-RU" sz="3200" b="1" i="1" dirty="0"/>
              <a:t>А.С. Пушкин так говорил о знаках препинания: </a:t>
            </a:r>
            <a:r>
              <a:rPr lang="ru-RU" sz="3200" b="1" i="1" dirty="0">
                <a:solidFill>
                  <a:srgbClr val="002060"/>
                </a:solidFill>
              </a:rPr>
              <a:t>«Они существуют, чтобы выделить мысль…, дать фразе легкость и правильное звучание</a:t>
            </a:r>
            <a:r>
              <a:rPr lang="ru-RU" sz="3200" b="1" i="1" dirty="0" smtClean="0">
                <a:solidFill>
                  <a:srgbClr val="002060"/>
                </a:solidFill>
              </a:rPr>
              <a:t>…»</a:t>
            </a:r>
          </a:p>
          <a:p>
            <a:r>
              <a:rPr lang="ru-RU" sz="3200" b="1" i="1" dirty="0" smtClean="0"/>
              <a:t> </a:t>
            </a:r>
            <a:r>
              <a:rPr lang="ru-RU" sz="3200" b="1" i="1" dirty="0"/>
              <a:t>По мнению К.Г. Паустовского, они </a:t>
            </a:r>
            <a:r>
              <a:rPr lang="ru-RU" sz="3200" b="1" i="1" dirty="0">
                <a:solidFill>
                  <a:srgbClr val="002060"/>
                </a:solidFill>
              </a:rPr>
              <a:t>«твердо держат текст и не дают ему рассыпаться</a:t>
            </a:r>
            <a:r>
              <a:rPr lang="ru-RU" sz="3200" b="1" i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3200" b="1" i="1" dirty="0" smtClean="0"/>
              <a:t> </a:t>
            </a:r>
            <a:r>
              <a:rPr lang="ru-RU" sz="3200" b="1" i="1" dirty="0"/>
              <a:t>А.П. Чехов считал, что </a:t>
            </a:r>
            <a:r>
              <a:rPr lang="ru-RU" sz="3200" b="1" i="1" dirty="0">
                <a:solidFill>
                  <a:srgbClr val="002060"/>
                </a:solidFill>
              </a:rPr>
              <a:t>«знаки препинания служат нотами при </a:t>
            </a:r>
            <a:r>
              <a:rPr lang="ru-RU" sz="3200" b="1" i="1" dirty="0" smtClean="0">
                <a:solidFill>
                  <a:srgbClr val="002060"/>
                </a:solidFill>
              </a:rPr>
              <a:t>чтении».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Animated Punctuation Marks Clipart | Free Images at Clker.com - vector clip  art online, royalty free &amp;amp; public dom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87" y="609600"/>
            <a:ext cx="4544704" cy="4849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62" y="163773"/>
            <a:ext cx="11837663" cy="968991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s://cf2.ppt-online.org/files2/slide/u/UDeMSopvYTqNC7bdAy1nRV5jHsuZQEc6aJGiI2/slide-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3" y="395785"/>
            <a:ext cx="9526136" cy="6277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418532"/>
            <a:ext cx="11655188" cy="13208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Основные моменты,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которые </a:t>
            </a:r>
            <a:r>
              <a:rPr lang="ru-RU" dirty="0">
                <a:solidFill>
                  <a:srgbClr val="FF0000"/>
                </a:solidFill>
              </a:rPr>
              <a:t>вызывают трудности на письме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lvl="0"/>
            <a:r>
              <a:rPr lang="ru-RU" sz="3200" b="1" dirty="0"/>
              <a:t>В</a:t>
            </a:r>
            <a:r>
              <a:rPr lang="ru-RU" sz="3200" b="1" dirty="0" smtClean="0"/>
              <a:t>водные </a:t>
            </a:r>
            <a:r>
              <a:rPr lang="ru-RU" sz="3200" b="1" dirty="0"/>
              <a:t>слова</a:t>
            </a:r>
            <a:r>
              <a:rPr lang="ru-RU" sz="3200" b="1" dirty="0" smtClean="0"/>
              <a:t>;</a:t>
            </a:r>
            <a:endParaRPr lang="en-US" sz="3200" b="1" dirty="0" smtClean="0"/>
          </a:p>
          <a:p>
            <a:pPr lvl="0"/>
            <a:r>
              <a:rPr lang="ru-RU" sz="3200" b="1" dirty="0"/>
              <a:t>о</a:t>
            </a:r>
            <a:r>
              <a:rPr lang="ru-RU" sz="3200" b="1" dirty="0" smtClean="0"/>
              <a:t>бращения;</a:t>
            </a:r>
            <a:endParaRPr lang="ru-RU" sz="3200" b="1" dirty="0"/>
          </a:p>
          <a:p>
            <a:pPr lvl="0"/>
            <a:r>
              <a:rPr lang="ru-RU" sz="3200" b="1" dirty="0"/>
              <a:t>причастные и деепричастные обороты;</a:t>
            </a:r>
          </a:p>
          <a:p>
            <a:pPr lvl="0"/>
            <a:r>
              <a:rPr lang="ru-RU" sz="3200" b="1" dirty="0"/>
              <a:t>однородные члены предложения;</a:t>
            </a:r>
          </a:p>
          <a:p>
            <a:pPr lvl="0"/>
            <a:r>
              <a:rPr lang="ru-RU" sz="3200" b="1" dirty="0"/>
              <a:t>сложносочинённые и сложноподчинённые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4590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418532"/>
            <a:ext cx="11655188" cy="132080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Запятая перед как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4574" b="5801"/>
          <a:stretch/>
        </p:blipFill>
        <p:spPr bwMode="auto">
          <a:xfrm>
            <a:off x="245660" y="313899"/>
            <a:ext cx="10410860" cy="64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0559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Вводные слова (ВС) и предложения</a:t>
            </a:r>
            <a:r>
              <a:rPr lang="ru-RU" sz="2800" dirty="0">
                <a:solidFill>
                  <a:srgbClr val="FF0000"/>
                </a:solidFill>
              </a:rPr>
              <a:t> — это слова, сочетания слов, а иногда и целые предложения, которые не являются частью предложения, но связаны с ним по смыслу.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723466" cy="4540462"/>
          </a:xfrm>
        </p:spPr>
        <p:txBody>
          <a:bodyPr>
            <a:normAutofit/>
          </a:bodyPr>
          <a:lstStyle/>
          <a:p>
            <a:r>
              <a:rPr lang="ru-RU" sz="2000" dirty="0"/>
              <a:t>Отличить вводное слово можно по следующим признакам:</a:t>
            </a:r>
          </a:p>
          <a:p>
            <a:pPr lvl="0"/>
            <a:r>
              <a:rPr lang="ru-RU" sz="2000" dirty="0"/>
              <a:t>оно не является членом предложения;</a:t>
            </a:r>
          </a:p>
          <a:p>
            <a:pPr lvl="0"/>
            <a:r>
              <a:rPr lang="ru-RU" sz="2000" dirty="0"/>
              <a:t>выражает эмоции автора, последовательность действий, степень уверенности автора в сообщаемом и т.д.;</a:t>
            </a:r>
          </a:p>
          <a:p>
            <a:pPr lvl="0"/>
            <a:r>
              <a:rPr lang="ru-RU" sz="2000" dirty="0"/>
              <a:t>ни к нему, ни от него к другим словам нельзя задать вопрос;</a:t>
            </a:r>
          </a:p>
          <a:p>
            <a:pPr lvl="0"/>
            <a:r>
              <a:rPr lang="ru-RU" sz="2000" dirty="0"/>
              <a:t>ВС можно без потери смысла и нарушения структуры предложения переместить в другое место или убрать вовсе.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55642" y="3220872"/>
            <a:ext cx="47221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Примеры вводных слов: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“наверное</a:t>
            </a:r>
            <a:r>
              <a:rPr lang="ru-RU" sz="2000" b="1" dirty="0">
                <a:solidFill>
                  <a:srgbClr val="002060"/>
                </a:solidFill>
              </a:rPr>
              <a:t>”,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“пожалуйста”,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“таким образом”,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“в свою очередь”,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“например”,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“без сомнения”,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“безусловно”,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“действительно”,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</a:rPr>
              <a:t>“кажется” и т.д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715</TotalTime>
  <Words>733</Words>
  <Application>Microsoft Office PowerPoint</Application>
  <PresentationFormat>Широкоэкранный</PresentationFormat>
  <Paragraphs>201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Грань</vt:lpstr>
      <vt:lpstr>          Соблюдение  синтаксических и пунктуационных норм  как показатель  профессиональной компетенции  педагога ДОУ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Основные моменты,  которые вызывают трудности на письме</vt:lpstr>
      <vt:lpstr>Презентация PowerPoint</vt:lpstr>
      <vt:lpstr>Вводные слова (ВС) и предложения — это слова, сочетания слов, а иногда и целые предложения, которые не являются частью предложения, но связаны с ним по смыслу.</vt:lpstr>
      <vt:lpstr>На письме вводные слова и предложения чаще всего отделяются запятыми, однако в некоторых случаях возможно использование тире или скобок. </vt:lpstr>
      <vt:lpstr>Обращение, как особая часть предложения, не является его членом, но является частью предложения. Оно называет того,  к кому обращена речь, и обособляется на письме</vt:lpstr>
      <vt:lpstr>Причастный оборот -  это согласованное распространённое определение, выраженное причастием и зависимыми от него словами</vt:lpstr>
      <vt:lpstr>Презентация PowerPoint</vt:lpstr>
      <vt:lpstr>Деепричастный оборот - это единая конструкция, состоящая из деепричастия с зависимыми словами. </vt:lpstr>
      <vt:lpstr>Презентация PowerPoint</vt:lpstr>
      <vt:lpstr>Однородные члены предложения - это члены предложения, выполняющие одну и ту же синтаксическую функцию и связанные друг с другом сочинительной связью. </vt:lpstr>
      <vt:lpstr>Часто однородные члены относятся к одному слову в предложении, которое называется обобщающим. От взаимного расположения однородных членов и этого слова зависит расстановка знаков препинания в предложении: </vt:lpstr>
      <vt:lpstr>Сложносочинённое предложение (ССП) - это предложение, содержащее в себе две и более грамматические основы, соединённые между собой сочинительной связью. </vt:lpstr>
      <vt:lpstr>Презентация PowerPoint</vt:lpstr>
      <vt:lpstr>В более редких случаях между грамматическими основами ССП может стоять двоеточие, тире.</vt:lpstr>
      <vt:lpstr>Сложноподчинённое предложение (СПП) - это сложное предложение, в котором есть одна главная часть и одна или несколько придаточных, которые соединены при помощи подчинительных союзов или союзных слов.</vt:lpstr>
      <vt:lpstr> В сложноподчинённом предложении от главного предложения можно задать вопрос к придаточному, а на их границе всегда присутствуют подчинительные союзы или союзные слова</vt:lpstr>
      <vt:lpstr>Косвенная речь — это чужая речь, передаваемая не от лица говорящего, в форме придаточных предложений. Косвенная речь всегда идёт после слов автора: Ваня сказал мне, что он хочет поиграть со мной. Прямая речь ведётся от имени того лица, которым она была сказана, косвенная – от лица автора.  Пунктуация при прямой речи  Пунктуация при прямой речи </vt:lpstr>
      <vt:lpstr>Тире между подлежащим и сказуемым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Леново</cp:lastModifiedBy>
  <cp:revision>37</cp:revision>
  <dcterms:created xsi:type="dcterms:W3CDTF">2021-11-04T14:21:39Z</dcterms:created>
  <dcterms:modified xsi:type="dcterms:W3CDTF">2021-12-20T16:30:02Z</dcterms:modified>
</cp:coreProperties>
</file>