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6"/>
  </p:notesMasterIdLst>
  <p:handoutMasterIdLst>
    <p:handoutMasterId r:id="rId47"/>
  </p:handoutMasterIdLst>
  <p:sldIdLst>
    <p:sldId id="393" r:id="rId2"/>
    <p:sldId id="394" r:id="rId3"/>
    <p:sldId id="423" r:id="rId4"/>
    <p:sldId id="336" r:id="rId5"/>
    <p:sldId id="334" r:id="rId6"/>
    <p:sldId id="335" r:id="rId7"/>
    <p:sldId id="369" r:id="rId8"/>
    <p:sldId id="370" r:id="rId9"/>
    <p:sldId id="371" r:id="rId10"/>
    <p:sldId id="377" r:id="rId11"/>
    <p:sldId id="373" r:id="rId12"/>
    <p:sldId id="375" r:id="rId13"/>
    <p:sldId id="376" r:id="rId14"/>
    <p:sldId id="372" r:id="rId15"/>
    <p:sldId id="379" r:id="rId16"/>
    <p:sldId id="381" r:id="rId17"/>
    <p:sldId id="424" r:id="rId18"/>
    <p:sldId id="383" r:id="rId19"/>
    <p:sldId id="385" r:id="rId20"/>
    <p:sldId id="378" r:id="rId21"/>
    <p:sldId id="386" r:id="rId22"/>
    <p:sldId id="395" r:id="rId23"/>
    <p:sldId id="397" r:id="rId24"/>
    <p:sldId id="400" r:id="rId25"/>
    <p:sldId id="401" r:id="rId26"/>
    <p:sldId id="402" r:id="rId27"/>
    <p:sldId id="408" r:id="rId28"/>
    <p:sldId id="407" r:id="rId29"/>
    <p:sldId id="387" r:id="rId30"/>
    <p:sldId id="388" r:id="rId31"/>
    <p:sldId id="389" r:id="rId32"/>
    <p:sldId id="391" r:id="rId33"/>
    <p:sldId id="392" r:id="rId34"/>
    <p:sldId id="409" r:id="rId35"/>
    <p:sldId id="413" r:id="rId36"/>
    <p:sldId id="411" r:id="rId37"/>
    <p:sldId id="412" r:id="rId38"/>
    <p:sldId id="414" r:id="rId39"/>
    <p:sldId id="415" r:id="rId40"/>
    <p:sldId id="416" r:id="rId41"/>
    <p:sldId id="417" r:id="rId42"/>
    <p:sldId id="421" r:id="rId43"/>
    <p:sldId id="405" r:id="rId44"/>
    <p:sldId id="422" r:id="rId4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43" autoAdjust="0"/>
    <p:restoredTop sz="95086" autoAdjust="0"/>
  </p:normalViewPr>
  <p:slideViewPr>
    <p:cSldViewPr>
      <p:cViewPr>
        <p:scale>
          <a:sx n="65" d="100"/>
          <a:sy n="65" d="100"/>
        </p:scale>
        <p:origin x="-288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48" y="-84"/>
      </p:cViewPr>
      <p:guideLst>
        <p:guide orient="horz" pos="2880"/>
        <p:guide orient="horz" pos="3127"/>
        <p:guide pos="216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CF9C3-2487-4905-BCA8-E4B4DE96913F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0BF05-412C-46B7-88BC-5046A9289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63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894F1-240E-47D4-BBB0-1DF86F55561E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1EEE6-D1FD-4D16-9F44-679C9F54D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31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1EEE6-D1FD-4D16-9F44-679C9F54D16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745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1EEE6-D1FD-4D16-9F44-679C9F54D16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39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1EEE6-D1FD-4D16-9F44-679C9F54D16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96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1EEE6-D1FD-4D16-9F44-679C9F54D16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7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541D-DA5C-4863-8BCA-31F7BE70AB5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A7F-A6F5-4ECC-881A-DE7E2E4EA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541D-DA5C-4863-8BCA-31F7BE70AB5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A7F-A6F5-4ECC-881A-DE7E2E4EA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541D-DA5C-4863-8BCA-31F7BE70AB5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A7F-A6F5-4ECC-881A-DE7E2E4EA44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541D-DA5C-4863-8BCA-31F7BE70AB5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A7F-A6F5-4ECC-881A-DE7E2E4EA44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541D-DA5C-4863-8BCA-31F7BE70AB5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A7F-A6F5-4ECC-881A-DE7E2E4EA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541D-DA5C-4863-8BCA-31F7BE70AB5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A7F-A6F5-4ECC-881A-DE7E2E4EA44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541D-DA5C-4863-8BCA-31F7BE70AB5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A7F-A6F5-4ECC-881A-DE7E2E4EA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541D-DA5C-4863-8BCA-31F7BE70AB5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A7F-A6F5-4ECC-881A-DE7E2E4EA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541D-DA5C-4863-8BCA-31F7BE70AB5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A7F-A6F5-4ECC-881A-DE7E2E4EA44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541D-DA5C-4863-8BCA-31F7BE70AB5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A7F-A6F5-4ECC-881A-DE7E2E4EA44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541D-DA5C-4863-8BCA-31F7BE70AB5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A7F-A6F5-4ECC-881A-DE7E2E4EA44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3B4541D-DA5C-4863-8BCA-31F7BE70AB59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2A7AA7F-A6F5-4ECC-881A-DE7E2E4EA44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2.emf"/><Relationship Id="rId4" Type="http://schemas.openxmlformats.org/officeDocument/2006/relationships/package" Target="../embeddings/Microsoft_Word_Document1.doc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emf"/><Relationship Id="rId4" Type="http://schemas.openxmlformats.org/officeDocument/2006/relationships/package" Target="../embeddings/Microsoft_Word_Document2.docx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4.emf"/><Relationship Id="rId4" Type="http://schemas.openxmlformats.org/officeDocument/2006/relationships/package" Target="../embeddings/Microsoft_Word_Document3.docx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1" cy="4641379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Представленный материал является продолжением презентации «История Российской Конституции», но может изучаться и как отдельная самостоятельная тема</a:t>
            </a: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31B6FD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информационный и иллюстрированный материал основывается на знаниях по истории и поможет при подготовке к экзаменам, </a:t>
            </a:r>
            <a:r>
              <a:rPr lang="ru-RU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четкое </a:t>
            </a:r>
            <a:r>
              <a:rPr lang="ru-RU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наглядное понимание </a:t>
            </a:r>
            <a:r>
              <a:rPr lang="ru-RU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 конституционного </a:t>
            </a:r>
            <a:r>
              <a:rPr lang="ru-RU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строя; знания своих прав и обязанностей</a:t>
            </a:r>
            <a:endParaRPr lang="ru-RU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Аннотация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67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61032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гГГГГЛЛЛЛ</a:t>
            </a:r>
            <a:endParaRPr lang="ru-RU" dirty="0"/>
          </a:p>
        </p:txBody>
      </p:sp>
      <p:pic>
        <p:nvPicPr>
          <p:cNvPr id="8194" name="Picture 2" descr="C:\Users\user\Desktop\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437940" cy="693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1" y="1268761"/>
            <a:ext cx="8003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31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Государственные символы по Конституции 1993 года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Герб:</a:t>
            </a:r>
            <a:endParaRPr lang="ru-RU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91880" y="1124744"/>
            <a:ext cx="5400600" cy="324036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Указом Президента РФ №2050 «О государственном гербе Российской Федерации» от 30 ноября 1993 года; Федеральным конституционным законом №2-ФКЗ «О Государственном гербе Российской Федерации», принятом 8 декабря 2000 года постановлением №899-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Государственной Думы; Федерального Собрания РФ, одобренным 20 декабря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Советом Федерации и подписанным Президентом РФ 25 декабря 2000 года</a:t>
            </a: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aguila 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5" y="836712"/>
            <a:ext cx="327490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31767683-7e66-4c60-9fcc-a69a2c2439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87730"/>
            <a:ext cx="201622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5868141" y="5071880"/>
            <a:ext cx="295232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официального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петербургский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Евгений Ильич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Ухналев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(1931-2015</a:t>
            </a:r>
            <a:r>
              <a:rPr lang="ru-RU" sz="2000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009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9838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Флаг: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052736"/>
            <a:ext cx="4319335" cy="5616624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Чрезвычайная сессия Верховного Совета РСФСР 22 августа 1991 года постановила  считать официальным символом России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триколор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Президента №2126 от 11 декабря 1993 года утверждено Положение о флаге РФ. Указ уточнял пропорции флага, они стали равными не 1:2, а 2:3, что более соответствовало старому дореволюционному российскому флагу</a:t>
            </a: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Государственного флага отмечается 22 августа с 1994 года</a:t>
            </a: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72000" y="764704"/>
            <a:ext cx="4248472" cy="59766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 бело-сине-красный флаг был утвержден как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(государственный) флаг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только накануне коронации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1896 году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Тогда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 означал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 Богоматери, под покровительством которой находилась Россия,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 свободы и независимости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чаще всего (неофициально) используется следующая трактовка значений цветов флага России: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цвет означает мир, чистоту, непорочность, совершенство;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 веры и верности, постоянства;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 символизирует энергию, силу, кровь, пролитую за Отечество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user\Desktop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3924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73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Гимн: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96752"/>
            <a:ext cx="8712968" cy="5400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в 1816 году был принят официально принят государственный гимн, все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торжественные события сопровождались церковными песнопениями, а при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Петре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–военными маршами. Первый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России-«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русских»-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исполняться 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1816 году по указу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(1801-1825)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встречах императора. Слова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стихотворения «Молитва русских»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принадлежали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В.А.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Жуковскому (1783-1852),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была позаимствована у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композитора Генри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Кэри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(1687-1743)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автора гимна Великобритании «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God Save the Ring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»-«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Боже, храни короля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Этот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 просуществовал до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1833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после чего его сменил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«Боже, царя храни!».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1917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его место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заняла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«Рабочая марсельеза»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которую через год сменил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Интернационал». 1 января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1944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новый гимн, музыка которого используется в современном гимне. Авторами слов для него были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С.В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Михалков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Г.Г. Эль-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Регистан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1955 по 1977 гимн исполнялся без слов (так как в них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упоминался Сталин),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 теми же авторами не были написаны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слова.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распада СССР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1991 году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стала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«Патриотическая песня»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Михаила Ивановича Глинки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(1804-1857).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гимн вплоть до его замены в 2000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имел слов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декабря 2000 года  Президент РФ В.В. Путин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подписал Федеральный конституционный закон «О государственном гимне Российской Федерации» 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декабря 2000 года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Президента РФ №2110 был утвержден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236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4113076"/>
            <a:ext cx="2304255" cy="23402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музыки, композитор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Васильевич Александров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(1883-1946)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user\Desktop\Hymn_of_Russia_sheet_music_2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244827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gos-gimn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06789"/>
            <a:ext cx="3600400" cy="553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m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6752"/>
            <a:ext cx="2304256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Александров_Александр_Васильевич.jpeg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6736"/>
            <a:ext cx="2304256" cy="29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476672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гимн РФ с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декабря 2000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2843808" y="4060194"/>
            <a:ext cx="2304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стихов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Владимирович Михалков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(1913-2009)</a:t>
            </a:r>
          </a:p>
        </p:txBody>
      </p:sp>
    </p:spTree>
    <p:extLst>
      <p:ext uri="{BB962C8B-B14F-4D97-AF65-F5344CB8AC3E}">
        <p14:creationId xmlns:p14="http://schemas.microsoft.com/office/powerpoint/2010/main" val="682587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139952" y="836712"/>
            <a:ext cx="4824536" cy="576064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конституционного строя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-система общих принципов, организации и функционирования государства, определяющая ключевые черты системы власти, формы правления, государственно-территориального устройства, политического режима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Конституционный строй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-система социальных, экономических и политико-правовых отношений, устанавливаемых и охраняемых Конституцией и другими конституционно-правовыми актами государства; порядок, при котором соблюдаются и защищаются права и свободы человека и гражданина и характеризующийся гуманизмом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Основы конституционного строя России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Desktop\img_user_file_54383badc2d9c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8884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411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5" cy="54006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Взаимоотношения личности и государства</a:t>
            </a:r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                  Основы                  Взаимоотношения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осударства  и                                                         государства и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бщества                                                                 права                                                                               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и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существление государственной власти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конституционного строя определяют: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156886" y="4077072"/>
            <a:ext cx="484632" cy="10801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верх 4"/>
          <p:cNvSpPr/>
          <p:nvPr/>
        </p:nvSpPr>
        <p:spPr>
          <a:xfrm>
            <a:off x="4156886" y="2132857"/>
            <a:ext cx="484632" cy="9361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5292080" y="33808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2699792" y="3380894"/>
            <a:ext cx="88852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624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48680"/>
            <a:ext cx="8892480" cy="504056"/>
          </a:xfrm>
        </p:spPr>
        <p:txBody>
          <a:bodyPr>
            <a:noAutofit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Основы конституционного строя подразделяют на: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307345"/>
            <a:ext cx="216024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Политические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1307345"/>
            <a:ext cx="201622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292138"/>
            <a:ext cx="194421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307345"/>
            <a:ext cx="194421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348880"/>
            <a:ext cx="21602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Демократическое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федеративное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правовое государство 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республиканской 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формой правления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1)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348880"/>
            <a:ext cx="280831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экономического пространства, 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перемещение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товаров, услуг и финансовых средств, 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многообразие 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равная защита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различных форм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собственности </a:t>
            </a:r>
            <a:endParaRPr lang="ru-RU" sz="2000" dirty="0" smtClean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8,9)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2348880"/>
            <a:ext cx="19442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Достойная жизнь </a:t>
            </a:r>
            <a:endParaRPr lang="ru-RU" sz="2000" dirty="0" smtClean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endParaRPr lang="ru-RU" sz="2000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развитие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7)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32240" y="2305616"/>
            <a:ext cx="21602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Светский 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государства,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охрана труда и здоровья…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семьи…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защита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14)</a:t>
            </a:r>
          </a:p>
        </p:txBody>
      </p:sp>
      <p:cxnSp>
        <p:nvCxnSpPr>
          <p:cNvPr id="17" name="Прямая со стрелкой 16"/>
          <p:cNvCxnSpPr>
            <a:endCxn id="4" idx="0"/>
          </p:cNvCxnSpPr>
          <p:nvPr/>
        </p:nvCxnSpPr>
        <p:spPr>
          <a:xfrm>
            <a:off x="1331640" y="836712"/>
            <a:ext cx="0" cy="47063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7668344" y="836712"/>
            <a:ext cx="144016" cy="455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960332" y="836712"/>
            <a:ext cx="0" cy="47063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Прямая со стрелкой 4104"/>
          <p:cNvCxnSpPr>
            <a:endCxn id="5" idx="0"/>
          </p:cNvCxnSpPr>
          <p:nvPr/>
        </p:nvCxnSpPr>
        <p:spPr>
          <a:xfrm>
            <a:off x="3563888" y="836712"/>
            <a:ext cx="0" cy="47063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2" name="Прямая со стрелкой 4111"/>
          <p:cNvCxnSpPr>
            <a:endCxn id="6" idx="0"/>
          </p:cNvCxnSpPr>
          <p:nvPr/>
        </p:nvCxnSpPr>
        <p:spPr>
          <a:xfrm>
            <a:off x="5760132" y="836712"/>
            <a:ext cx="0" cy="4554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531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15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75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32859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600" dirty="0" smtClean="0"/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Федерализм (статья 1 и 5)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Правовой характер государства (статья 1)</a:t>
            </a:r>
          </a:p>
          <a:p>
            <a:pPr marL="0" indent="0" algn="ctr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Соблюдение и защита прав и свобод человека и гражданина (статья 2)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Народовластие (статья 3)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государственного суверенитета (статья 4)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Социальный характер государства (статья 7)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Свобода экономической деятельности (статья 8)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Многообразие форм собственности (статья 8)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Закрепления принципа разделения властей (статьи 10 и 11)</a:t>
            </a:r>
          </a:p>
          <a:p>
            <a:pPr marL="0" indent="0" algn="ctr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Наличие местного самоуправления (статья 12)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Наличие идеологического плюрализма (статья 13)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Светский характер государства (статья 14)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40960" cy="6424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Конституционного строя РФ закреплены в главе 1: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8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4104456" cy="6408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Обществознанию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тему: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КОНСТИТУЦИОННОГО СТРОЯ»</a:t>
            </a:r>
          </a:p>
          <a:p>
            <a:pPr marL="0" indent="0" algn="ctr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</a:p>
          <a:p>
            <a:pPr marL="0" indent="0" algn="ctr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и </a:t>
            </a:r>
          </a:p>
          <a:p>
            <a:pPr marL="0" indent="0" algn="ctr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Обществознания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Гребнева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Анатольевна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«Первый Московский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Комплекс»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60851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62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Государственное устройство России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06896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власть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-способность 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государства, его структур с помощью 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подчинять поведение отдельных индивидов, групп людей или всего общества общей (государственной) 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54005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устройство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внутренняя национально-территориальная организация государственной власти, деление территории государства на те или иные составные части, их правовое положение, взаимоотношения между государством в целом и его составными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частями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1520" y="2675466"/>
            <a:ext cx="8712967" cy="384987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b="1" dirty="0"/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Вспомните: 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устроена государственная власть в России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888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2658876_3_149183929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45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государства Президент: историческая справка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1" y="2679192"/>
            <a:ext cx="3384376" cy="391816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1800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491882" y="404664"/>
            <a:ext cx="5544614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 вступления в должность руководителей нашего государства в новейшей истории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невелика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со вступления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должность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СССР Михаила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Горбачева</a:t>
            </a:r>
            <a:endParaRPr lang="ru-RU" dirty="0" smtClean="0"/>
          </a:p>
          <a:p>
            <a:pPr marL="0" lvl="0" indent="0" algn="ctr">
              <a:buClr>
                <a:srgbClr val="31B6FD"/>
              </a:buClr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марта 1990 года первый и единственный президент СССР Михаил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Горбачев (1990-1991)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Ш Съезде народных депутатов СССР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31B6FD"/>
              </a:buClr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12-15 марта 1990 года принес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присягу без церемонии в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Кремлевском дворце съездов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ныне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Кремлевский дворец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marL="0" indent="0" fontAlgn="base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Users\user\Desktop\gorbachiov-e14458247984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19"/>
            <a:ext cx="3096344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0" y="4918157"/>
            <a:ext cx="3491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«Торжественно клянусь служить народам нашей страны, строго следовать Конституции СССР, гарантировать права и свободы граждан, добросовестно выполнять возложенные на меня высокие обязанности Президента СССР»</a:t>
            </a:r>
          </a:p>
        </p:txBody>
      </p:sp>
      <p:pic>
        <p:nvPicPr>
          <p:cNvPr id="4100" name="Picture 4" descr="C:\Users\user\Desktop\JRVJpw53j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437112"/>
            <a:ext cx="2664295" cy="229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user\Desktop\!!!!!!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37112"/>
            <a:ext cx="2987823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4605922"/>
            <a:ext cx="3240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присяги:</a:t>
            </a:r>
          </a:p>
        </p:txBody>
      </p:sp>
    </p:spTree>
    <p:extLst>
      <p:ext uri="{BB962C8B-B14F-4D97-AF65-F5344CB8AC3E}">
        <p14:creationId xmlns:p14="http://schemas.microsoft.com/office/powerpoint/2010/main" val="1509927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31840" y="2060848"/>
            <a:ext cx="2592288" cy="4797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Государственный красный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флаг (до 17 июля 1991)    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над зданием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Президиума Верховного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Совета СССР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(Сенатский дворец)  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724128" y="692696"/>
            <a:ext cx="3312368" cy="6624736"/>
          </a:xfrm>
        </p:spPr>
        <p:txBody>
          <a:bodyPr>
            <a:normAutofit/>
          </a:bodyPr>
          <a:lstStyle/>
          <a:p>
            <a:pPr marL="0" lvl="0" indent="0" algn="just" fontAlgn="base">
              <a:buClr>
                <a:srgbClr val="31B6FD"/>
              </a:buClr>
              <a:buNone/>
            </a:pPr>
            <a:r>
              <a:rPr lang="ru-RU" sz="16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президент России, тогда еще РСФСР, Борис Ельцин был избран 12 июня 1991 года всенародным голосованием. </a:t>
            </a:r>
            <a:endParaRPr lang="ru-RU" sz="1600" b="1" dirty="0" smtClean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fontAlgn="base">
              <a:buClr>
                <a:srgbClr val="31B6FD"/>
              </a:buClr>
              <a:buNone/>
            </a:pPr>
            <a:r>
              <a:rPr lang="ru-RU" sz="1600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июля 1991 года в Кремлевском Дворце съездов на </a:t>
            </a:r>
            <a:r>
              <a:rPr lang="en-US" sz="1600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1600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Внеочередном съезде народных депутатов РСФСР 10-17 июля 1991 года на торжественном </a:t>
            </a:r>
            <a:r>
              <a:rPr lang="ru-RU" sz="16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заседании </a:t>
            </a:r>
            <a:r>
              <a:rPr lang="ru-RU" sz="1600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избранный </a:t>
            </a:r>
            <a:r>
              <a:rPr lang="ru-RU" sz="16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вступил в должность. Клятву он приносил на старой Конституции РСФСР, принятой в 1978 году. После инаугурации прозвучал гимн России на музыку </a:t>
            </a:r>
            <a:r>
              <a:rPr lang="ru-RU" sz="1600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М.И. Глинки (1804-1857), </a:t>
            </a:r>
            <a:r>
              <a:rPr lang="ru-RU" sz="16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над резиденцией президента в Кремле рядом с государственным флагом СССР был поднят государственный флаг РСФСР. </a:t>
            </a:r>
            <a:r>
              <a:rPr lang="ru-RU" sz="16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этого момента берет свое начало символика новой России.</a:t>
            </a:r>
          </a:p>
          <a:p>
            <a:endParaRPr lang="ru-RU" dirty="0"/>
          </a:p>
        </p:txBody>
      </p:sp>
      <p:pic>
        <p:nvPicPr>
          <p:cNvPr id="5122" name="Picture 2" descr="C:\Users\user\Desktop\32-36-2b (1)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8640"/>
            <a:ext cx="290324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f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8640"/>
            <a:ext cx="2376264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ww600-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61048"/>
            <a:ext cx="237626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5856" y="5805264"/>
            <a:ext cx="2376264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 РСФСР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18 июля 1991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973126"/>
            <a:ext cx="28083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«Клянусь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осуществлении полномочий президента Российской Советской Федеративной Социалистической Республики соблюдать Конституцию и законы РСФСР, защищать её суверенитет, уважать и охранять права и свободы человека и гражданина, права народов РСФСР и добросовестно исполнять возложенные на меня народом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обязанности»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573016"/>
            <a:ext cx="2880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присяги:</a:t>
            </a:r>
          </a:p>
        </p:txBody>
      </p:sp>
    </p:spTree>
    <p:extLst>
      <p:ext uri="{BB962C8B-B14F-4D97-AF65-F5344CB8AC3E}">
        <p14:creationId xmlns:p14="http://schemas.microsoft.com/office/powerpoint/2010/main" val="1271512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6309320"/>
            <a:ext cx="2232247" cy="36003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Президента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170516" y="260648"/>
            <a:ext cx="3721964" cy="64807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инаугурация Бориса Ельцина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прошла также в Кремлевском Дворце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съездов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августа 1996 года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Тогда перед президентом лежал уже новая Конституция страны, принятая в декабре 1993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9654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20072" y="2204864"/>
            <a:ext cx="374441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Федерации Егор Строев возложил на президента России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РФ.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исполнения торжественной мелодии слово было предоставлено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Патриарху Московскому и Всея Руси Алексию Второму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произнес краткое напутствие. Мелодия "Славься" композитора Михаила Глинки и артиллерийский салют завершили церемонию.</a:t>
            </a:r>
          </a:p>
          <a:p>
            <a:pPr algn="just"/>
            <a:endParaRPr lang="ru-RU" dirty="0"/>
          </a:p>
        </p:txBody>
      </p:sp>
      <p:pic>
        <p:nvPicPr>
          <p:cNvPr id="4099" name="Picture 3" descr="C:\Users\user\Desktop\KMO_085979_05164_1_t218_182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223224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patpre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228" y="4365104"/>
            <a:ext cx="252028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741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95936" y="1124744"/>
            <a:ext cx="4896544" cy="573325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 года инаугурация проводится в Андреевском зале Большого Кремлёвского дворца.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гости располагаются в Георгиевском, Александровском и Андреевском залах. В Андреевском зале сооружается невысокий подиум обитый красной тканью, на котором устанавливается трибуна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Георгиевский и Александровский залы в Андреевский зал проходят солдаты Президентского полка с Государственным флагом Российской Федерации, Штандартом президента России, Специальным экземпляром Конституции Российской Федерации и Знаком президента Российской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Сценарий инаугурации Президента РФ с 2000 года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Desktop\f2mRJuSvr5_9M7wN4kF1hA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8164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381642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598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11961" y="629749"/>
            <a:ext cx="4824536" cy="619268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5 минут до начала основной церемонии вновь избранный президент России прибывает в Большой Кремлёвский дворец через Спасские ворота.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ударом Кремлёвских курантов, под торжественную музыку (с 2008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года-под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Коронационный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П.И. Чайковского 184-1893), он проходит через Георгиевский и Александровский залы и поднимается на подиум.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Вступающий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должность глава государства, положив правую руку на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экземпляр Конституции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произносит текст присяги. После этого президент России считается вступившим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1259632" y="188640"/>
            <a:ext cx="2664296" cy="59378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Vladimir_Putin_4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48880"/>
            <a:ext cx="194421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Конституция_Росси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2348880"/>
            <a:ext cx="20162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1e7589f7401c59e411891e4760debb2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725144"/>
            <a:ext cx="403244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putininna-01-pic668-668x444-72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96" y="188640"/>
            <a:ext cx="199366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232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simvol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67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</p:spPr>
        <p:txBody>
          <a:bodyPr>
            <a:normAutofit fontScale="90000"/>
          </a:bodyPr>
          <a:lstStyle/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980728"/>
            <a:ext cx="8640960" cy="504056"/>
          </a:xfrm>
        </p:spPr>
        <p:txBody>
          <a:bodyPr>
            <a:norm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user\Desktop\220076_html_m67cb3ae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053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946074"/>
            <a:ext cx="8784975" cy="561662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Высшим представительным и законодательным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органом является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</a:t>
            </a:r>
            <a:r>
              <a:rPr lang="vi-VN" sz="1800" dirty="0"/>
              <a:t> 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(англ.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parliament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parlement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parler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говорить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ответственный за разработку и принятие законов. В России этот орган называют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собрание,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состоящий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двух палат: Совет Федерации и Государственная Дума.</a:t>
            </a: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Совет Федерального собрания входят представители от каждого субъекта Федерации. </a:t>
            </a: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Государственной Думе работают 450 депутатов, которые избираются на 5 лет, депутатом может быть любой гражданин, достигший 21 года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собрание принимает подписанные Президентом законы и публикует в «Российской газете».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Неопубликованный закон юридической силы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</a:t>
            </a:r>
          </a:p>
          <a:p>
            <a:pPr marL="0" indent="0" algn="just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Законодательная власть: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depositphotos_47668913-stock-photo-the-building-of-the-st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4845"/>
            <a:ext cx="2520280" cy="20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1508875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144844"/>
            <a:ext cx="2808312" cy="204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R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59" y="3549048"/>
            <a:ext cx="1296144" cy="31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oblozha-ros-gaz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3056"/>
            <a:ext cx="1457326" cy="279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title-35981-15226856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144843"/>
            <a:ext cx="953269" cy="264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Desktop\pic_13582607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399">
            <a:off x="5873474" y="5882946"/>
            <a:ext cx="1285003" cy="83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30485"/>
            <a:ext cx="2520280" cy="66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135723"/>
            <a:ext cx="2664296" cy="80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20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95536"/>
            <a:ext cx="6516216" cy="350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Desktop\ph058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194421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0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61662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высший исполнительный орган государственной власти Российской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Федерации. На заседаниях решаются важные вопросы управления, хозяйственной и культурной жизни страны.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Правительство не справляется с поставленными задачами, оно может быть отправлено в отставку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Решение об отставке принимает Президент РФ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Исполнительная власть: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8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64718"/>
            <a:ext cx="41764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belyj-dom-pravitelstvo-rf-mosk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73" y="2864718"/>
            <a:ext cx="445201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4" y="5961062"/>
            <a:ext cx="4090457" cy="51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36" y="5961062"/>
            <a:ext cx="4840287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462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970804"/>
              </p:ext>
            </p:extLst>
          </p:nvPr>
        </p:nvGraphicFramePr>
        <p:xfrm>
          <a:off x="36513" y="412750"/>
          <a:ext cx="9072562" cy="603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Документ" r:id="rId4" imgW="9072686" imgH="6032970" progId="Word.Document.12">
                  <p:embed/>
                </p:oleObj>
              </mc:Choice>
              <mc:Fallback>
                <p:oleObj name="Документ" r:id="rId4" imgW="9072686" imgH="603297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513" y="412750"/>
                        <a:ext cx="9072562" cy="603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6538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147092"/>
              </p:ext>
            </p:extLst>
          </p:nvPr>
        </p:nvGraphicFramePr>
        <p:xfrm>
          <a:off x="36513" y="457200"/>
          <a:ext cx="9072562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Документ" r:id="rId4" imgW="9072686" imgH="5943683" progId="Word.Document.12">
                  <p:embed/>
                </p:oleObj>
              </mc:Choice>
              <mc:Fallback>
                <p:oleObj name="Документ" r:id="rId4" imgW="9072686" imgH="594368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513" y="457200"/>
                        <a:ext cx="9072562" cy="594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2459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398635"/>
              </p:ext>
            </p:extLst>
          </p:nvPr>
        </p:nvGraphicFramePr>
        <p:xfrm>
          <a:off x="36513" y="384175"/>
          <a:ext cx="9072562" cy="608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Документ" r:id="rId4" imgW="9072686" imgH="6089854" progId="Word.Document.12">
                  <p:embed/>
                </p:oleObj>
              </mc:Choice>
              <mc:Fallback>
                <p:oleObj name="Документ" r:id="rId4" imgW="9072686" imgH="608985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513" y="384175"/>
                        <a:ext cx="9072562" cy="608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5669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11115"/>
            <a:ext cx="8712967" cy="5361459"/>
          </a:xfrm>
        </p:spPr>
        <p:txBody>
          <a:bodyPr/>
          <a:lstStyle/>
          <a:p>
            <a:pPr marL="0" lvl="0" indent="0" algn="just">
              <a:buClr>
                <a:srgbClr val="31B6FD"/>
              </a:buClr>
              <a:buNone/>
            </a:pPr>
            <a:endParaRPr lang="ru-RU" sz="1800" b="1" smtClean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31B6FD"/>
              </a:buClr>
              <a:buNone/>
            </a:pPr>
            <a:r>
              <a:rPr lang="ru-RU" sz="1800" b="1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Конституционный суд                Верховный суд</a:t>
            </a:r>
          </a:p>
          <a:p>
            <a:pPr marL="0" lvl="0" indent="0" algn="just">
              <a:buClr>
                <a:srgbClr val="31B6FD"/>
              </a:buClr>
              <a:buNone/>
            </a:pPr>
            <a:endParaRPr lang="ru-RU" sz="1800" b="1" smtClean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9"/>
            <a:ext cx="8229600" cy="210352"/>
          </a:xfrm>
        </p:spPr>
        <p:txBody>
          <a:bodyPr>
            <a:noAutofit/>
          </a:bodyPr>
          <a:lstStyle/>
          <a:p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Судебная власть: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1" y="2965170"/>
            <a:ext cx="2844316" cy="1353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5" y="4410525"/>
            <a:ext cx="2888703" cy="13947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6773" y="980728"/>
            <a:ext cx="29154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Судебный орган конституционного контроля, самостоятельно осуществляющий судебную власть; наделенный правом отмены актов не соответствующих Конституции РФ. Его высшая и главная задача-обеспечение защиты основ конституционного строя, основных прав и свобод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116632" y="5805264"/>
            <a:ext cx="561662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Конституционного  </a:t>
            </a:r>
            <a:r>
              <a:rPr lang="ru-RU" sz="12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суда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2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зал </a:t>
            </a:r>
            <a:r>
              <a:rPr lang="ru-RU" sz="12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заседаний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Санкт-Петербург,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Сенатская площадь, 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92179" y="980728"/>
            <a:ext cx="29523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Высший судебный орган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гражданским делам, разрешению экономических споров, уголовным, административным делам и иным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делам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88" y="2132856"/>
            <a:ext cx="1660752" cy="21861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65" y="4410524"/>
            <a:ext cx="2833143" cy="139473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699793" y="5614653"/>
            <a:ext cx="4010743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endParaRPr lang="en-US" sz="1200" b="1" dirty="0" smtClean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</a:t>
            </a:r>
            <a:r>
              <a:rPr lang="ru-RU" sz="12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Верховного  суда и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зал заседаний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2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Поварская, 15</a:t>
            </a:r>
            <a:endParaRPr lang="ru-RU" sz="1200" b="1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44508" y="1005880"/>
            <a:ext cx="29400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Высший Арбитражный Суд Российской Федерации является высшим судебным органом по разрешению экономических споров и иных дел, рассматриваемых арбитражными судами, осуществляет в предусмотренных федеральным законом процессуальных формах судебный надзор за их деятельностью и дает разъяснения по вопросам судебной практики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92" y="5100140"/>
            <a:ext cx="2775913" cy="102902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 rot="10800000" flipV="1">
            <a:off x="5796136" y="6070643"/>
            <a:ext cx="360040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Высшего Арбитражного суда 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зал </a:t>
            </a:r>
            <a:r>
              <a:rPr lang="ru-RU" sz="12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заседаний. Москва,</a:t>
            </a:r>
            <a:endParaRPr lang="ru-RU" sz="1200" b="1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2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</a:t>
            </a:r>
            <a:r>
              <a:rPr lang="ru-RU" sz="1200" b="1" dirty="0" err="1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Харитоньевский</a:t>
            </a:r>
            <a:r>
              <a:rPr lang="ru-RU" sz="1200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переулок,12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21" y="2132856"/>
            <a:ext cx="1099425" cy="2186126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2483768" y="548680"/>
            <a:ext cx="1008114" cy="219023"/>
          </a:xfrm>
          <a:prstGeom prst="straightConnector1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796136" y="548680"/>
            <a:ext cx="914400" cy="914400"/>
          </a:xfrm>
          <a:prstGeom prst="straightConnector1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044508" y="658191"/>
            <a:ext cx="3099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b="1" dirty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Высший арбитражный суд</a:t>
            </a:r>
          </a:p>
        </p:txBody>
      </p:sp>
      <p:pic>
        <p:nvPicPr>
          <p:cNvPr id="4098" name="Picture 2" descr="C:\Users\user\Desktop\7fb872bf49b97e584e53d6e28d1edcc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92" y="3642076"/>
            <a:ext cx="2775913" cy="13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755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908720"/>
            <a:ext cx="8784976" cy="521744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2: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его права и свободы являются высшей ценностью. Признание, соблюдение и защита прав и свобод человека и гражданина-обязанность государства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Основные права и обязанности: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человека 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правила поведения, которые с помощью правового государства обеспечивают защиту достоинства и свободы каждого отдельного человека. В своей совокупности основные права образуют основу правового статуса личности</a:t>
            </a:r>
            <a:r>
              <a:rPr lang="ru-RU" sz="2400" dirty="0">
                <a:solidFill>
                  <a:srgbClr val="1A0D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endParaRPr lang="ru-RU" sz="2400" dirty="0">
              <a:solidFill>
                <a:srgbClr val="1A0D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400" dirty="0">
              <a:solidFill>
                <a:srgbClr val="1A0D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149080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это самостоятельность социальных и политических субъектов, выражающаяся в их способности и возможности делать собственный выбор и действовать в соответствии со своими интересами и целями</a:t>
            </a:r>
          </a:p>
          <a:p>
            <a:pPr lvl="0"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Свобода неотчуждаема и принадлежит человеку с рождения</a:t>
            </a:r>
          </a:p>
          <a:p>
            <a:pPr lvl="0"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541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908720"/>
            <a:ext cx="8784976" cy="521744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2: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его права и свободы являются высшей ценностью. Признание, соблюдение и защита прав и свобод человека и гражданина-обязанность государства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Конституции РФ права и свободы человека и гражданина классифицируются: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2632417"/>
            <a:ext cx="2808312" cy="106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и свободы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и гражданина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727684" y="3296586"/>
            <a:ext cx="1260140" cy="8064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796136" y="3310136"/>
            <a:ext cx="1481386" cy="7776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333880" y="3695303"/>
            <a:ext cx="0" cy="424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51520" y="4119803"/>
            <a:ext cx="2232248" cy="897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1.Социальные</a:t>
            </a:r>
            <a:endParaRPr lang="ru-RU" sz="2400" b="1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03848" y="4119803"/>
            <a:ext cx="2376264" cy="808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2.Экономические</a:t>
            </a:r>
            <a:endParaRPr lang="ru-RU" sz="2000" b="1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88224" y="4103011"/>
            <a:ext cx="23042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3.Культурные</a:t>
            </a:r>
            <a:endParaRPr lang="ru-RU" sz="2400" b="1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2627784" y="3699798"/>
            <a:ext cx="576064" cy="16936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436096" y="3698953"/>
            <a:ext cx="892172" cy="16944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971600" y="5393420"/>
            <a:ext cx="252028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4.Политические</a:t>
            </a:r>
            <a:endParaRPr lang="ru-RU" sz="2400" b="1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264003" y="5393420"/>
            <a:ext cx="276438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Личные</a:t>
            </a:r>
            <a:endParaRPr lang="ru-RU" sz="2400" b="1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61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9659" y="980728"/>
            <a:ext cx="8734829" cy="53229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Касаются социально-экономических условий жизни человека, определяют его положение в сфере труда, благосостояния, социальной защищенности</a:t>
            </a:r>
          </a:p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Право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 труд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 отдых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социальное обеспечение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жилище 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достойный уровень жизни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охрану здоровья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Социально-экономические права и свободы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Desktop\1316018522__trudovoe-prav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9" y="2480059"/>
            <a:ext cx="2210927" cy="166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pediat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93096"/>
            <a:ext cx="2304256" cy="236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1" y="4293096"/>
            <a:ext cx="2333625" cy="234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family-vacation-tease-today-150829_262cf042247de167bece5b479ed1a8b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42" y="2480059"/>
            <a:ext cx="2309813" cy="166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274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7" cy="500141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арантируют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духовное развитие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</a:p>
          <a:p>
            <a:pPr marL="0" indent="0" algn="ctr">
              <a:buNone/>
            </a:pPr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Право: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образование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культурным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ценностям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свободное участие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культурной жизни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творчество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пользование результатами научного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прогресса</a:t>
            </a: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Культурные права и свободы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user\Desktop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28803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2013_08_12_zloba-student-peti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25144"/>
            <a:ext cx="2808312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Ilka-Erika-Szasz-Fabian_iStock_Science_17453887_1-crdt-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25144"/>
            <a:ext cx="2736304" cy="18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8075"/>
            <a:ext cx="2016224" cy="15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GORHN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48075"/>
            <a:ext cx="2016224" cy="146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opredelit-mestopolozhenie-telfona-2-300x1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48075"/>
            <a:ext cx="986383" cy="113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72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980728"/>
            <a:ext cx="8856985" cy="568863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Политические права и свободы дают человеку возможность участвовать в общественно-политической жизни и управлении государством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Отличительной чертой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политических прав является то, что многие из них принадлежат не просто людям, а исключительно гражданам конкретного государства. Они начинают действовать в полном объёме с момента достижения гражданином совершеннолетия.</a:t>
            </a:r>
          </a:p>
          <a:p>
            <a:pPr marL="0" indent="0" algn="ctr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Право: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управление делами государства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свободу передвижения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выбор места жительства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свободу слова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мирные собрания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создание союзов и объединений </a:t>
            </a: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Политические права и свободы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user\Desktop\p47_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29200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2897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29200"/>
            <a:ext cx="216024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transpo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0498"/>
            <a:ext cx="1164382" cy="140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sumtex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14" y="3906824"/>
            <a:ext cx="908022" cy="13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2eeede16a9cbfe5c04f703f35b9d34a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3573016"/>
            <a:ext cx="144016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50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836712"/>
            <a:ext cx="8640959" cy="528945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поступки человека регулируются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правом 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совокупностью правил (норм), за нарушение которых наступает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юридическая ответственность с 14 лет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нормы связаны с государством, которое обеспечивает их соблюдение. Право помогает человеку и защищает его, а в случае конфликта восстанавливает справедливость.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Право выражается в источниках, например, в нормативно-правовых актах: законах, указах, постановлениях, принимаемых в особом порядке, которые необходимо соблюдать, т.к. они содержат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 нормы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правила поведения людей и их объединений, устанавливаемые государством, за нарушение которых наступает юридическая ответственность.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каждом государстве действует много разных законов, но самым главным среди них является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– Основной закон государства.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9838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73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052736"/>
            <a:ext cx="8640959" cy="5544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права и свободы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называются также 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гражданскими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из них принадлежат каждому человеку от рождения, являются неотъемлемыми и не подлежат какому-либо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ограничению</a:t>
            </a:r>
          </a:p>
          <a:p>
            <a:pPr marL="0" indent="0" algn="ctr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Право: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уважение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чести и достоинства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свободу и личную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неприкосновенность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неприкосновенность частной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свободу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передвижения и выбора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местожительства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свободу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выбора национальности и выбора языка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разбирательство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презумпцию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невиновности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Личные права и свободы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 descr="C:\Users\user\Desktop\!!!!!!!!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0" y="5617488"/>
            <a:ext cx="102425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70580fd79ec4d64854a5f2f6983dc61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49150"/>
            <a:ext cx="1504950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0_2_big_11341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617488"/>
            <a:ext cx="2297039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no-translate-detected_13339-97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0" y="2349149"/>
            <a:ext cx="1456301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Без назван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17488"/>
            <a:ext cx="1152128" cy="115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75655" y="908722"/>
            <a:ext cx="6552729" cy="81938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96536" y="5949280"/>
            <a:ext cx="8229600" cy="728472"/>
          </a:xfrm>
        </p:spPr>
        <p:txBody>
          <a:bodyPr>
            <a:normAutofit/>
          </a:bodyPr>
          <a:lstStyle/>
          <a:p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Обязанность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04664"/>
            <a:ext cx="889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Обязанность</a:t>
            </a:r>
            <a:r>
              <a:rPr lang="ru-RU" sz="20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то</a:t>
            </a: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подлежит безусловному выполнению </a:t>
            </a:r>
            <a:r>
              <a:rPr lang="ru-RU" sz="20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кем-либо </a:t>
            </a: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общественным требованиям или по внутренним побуждениям</a:t>
            </a:r>
            <a:r>
              <a:rPr lang="ru-RU" sz="20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</a:t>
            </a:r>
            <a:r>
              <a:rPr lang="ru-RU" sz="20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добровольное моральное обязательство индивида </a:t>
            </a:r>
          </a:p>
          <a:p>
            <a:pPr algn="ctr"/>
            <a:r>
              <a:rPr lang="ru-RU" sz="20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другими людьми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44825"/>
            <a:ext cx="87129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обязанность соблюдать Конституцию Российской Федерации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законы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(ст. 15 п.2);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2.обязанность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экономической деятельности не допускать монополизацию и недобросовестную конкуренцию (ст. 34 п. 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3.обязанность не наносить ущерба окружающей среде (ст. 36 п. 2);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4.обязанность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заботиться о детях и их воспитании (ст. 38 п. 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5.обязанность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трудоспособных детей с 18 лет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заботиться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нетрудоспособных родителях (ст. 38 п.3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plyaz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79824"/>
            <a:ext cx="2232248" cy="8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db777baf0f2b6111ddb7c86ee85f942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79824"/>
            <a:ext cx="1800200" cy="8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17621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79824"/>
            <a:ext cx="1800200" cy="8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1444130333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946" y="4653135"/>
            <a:ext cx="1892636" cy="7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aide-preparation-repa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70393"/>
            <a:ext cx="1507450" cy="121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1418830986_otvetstvennost_v_vospitani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63" y="4653137"/>
            <a:ext cx="193847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1111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70393"/>
            <a:ext cx="1280434" cy="121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Liberty-Cycle-famille-chemi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02" y="4653135"/>
            <a:ext cx="1692188" cy="7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img_c_736486_317x2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178102"/>
            <a:ext cx="1440160" cy="60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1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Обязанность</a:t>
            </a:r>
            <a:r>
              <a:rPr lang="ru-RU" sz="20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то</a:t>
            </a: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подлежит безусловному выполнению </a:t>
            </a:r>
            <a:r>
              <a:rPr lang="ru-RU" sz="20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кем-либо </a:t>
            </a: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общественным требованиям или по внутренним побуждениям</a:t>
            </a:r>
            <a:r>
              <a:rPr lang="ru-RU" sz="20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</a:t>
            </a:r>
            <a:r>
              <a:rPr lang="ru-RU" sz="20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добровольное моральное обязательство индивида </a:t>
            </a:r>
          </a:p>
          <a:p>
            <a:pPr algn="ctr"/>
            <a:r>
              <a:rPr lang="ru-RU" sz="20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другими людьми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1" y="1844824"/>
            <a:ext cx="87152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6.обязанность получить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общее образование (ст. 43 п. 4);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7.обязанность заботиться о сохранении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культурного и исторического наследия,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беречь памятники истории и культуры (ст. 44 п. 3);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8.обязанность уплаты налогов и сборов (ст. 57);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9.обязанность охраны природы и окружающей среды (ст. 58);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10.обязанность защиты Отечества (ст. 59);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11.обязанность воинской или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альтернативной службы (ст. 58 п.2 и п.3).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user\Desktop\0_cd95f_c5d725ab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73216"/>
            <a:ext cx="171219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8e83b30ddd55df31d2b63fcaaada72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373216"/>
            <a:ext cx="172819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img_71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171219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Dorfman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1988840"/>
            <a:ext cx="172819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shtrafy-za-nesvoevremennuyu-uplatu-nalogov-v-2017-god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1512168" cy="122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Caos-300x200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642" y="3717032"/>
            <a:ext cx="1512169" cy="122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-1"/>
            <a:ext cx="9143999" cy="172810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0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3438-img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16632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17615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5" cy="5472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Что такое правовые нормы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Что такое Конституция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Что такое референдум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Какие органы власти Вы знаете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об одной из них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Расскажите о государственной символике (герб, флаг, гимн)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Что такое основы конституционного строя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Что такое конституционный строй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Что такое государственное устройство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Что такое государственная власть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Каких президентов РФ Вы знаете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Расскажите о символах президентской власти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Какие ветви власти Вы знаете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об одной из них.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Какая существует классификация прав и свобод. Расскажите об одной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Объясните, как Вы понимаете афоризм Джона Локка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для повторения и закрепления: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8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7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.Что такое Конституция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2.Конституция 1993 года: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Причины принятия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Основные положения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Органы власти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Государственная символика: герб, флаг, гимн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.Основы конституционного строя Российской Федерации: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Государственное устройство России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Основные права и обязанности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для повторения и закрепления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урока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60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908720"/>
            <a:ext cx="5184575" cy="568863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латинского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constitutio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установление, устройство) – это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единый, обладающий особыми юридическими свойствами нормативно-правовой акт;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высшей юридической силы; провозглашает и гарантирует права и свободы человека и гражданина, определяет основы общественного строя, форму правления и территориального устройства, государственную символику и столицу; применяется на всей территории РФ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Что такое Конституция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con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00552"/>
            <a:ext cx="3429000" cy="559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4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980728"/>
            <a:ext cx="8640959" cy="5688632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Причины принятия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Декларации о государственном суверенитете 12 июня 1990 года, инициировавшей «парад суверенитетов»; проведение референдума о введении поста Президента РФ 17 марта 1991 года; подписание Указа № 169 от 6 ноября 1991 года и прекращение деятельности КПСС; распад СССР с 11 марта 1990-25 декабря 1991 года; подписание Федеративного договора 31 марта 1992 года; октябрьские события 1993 года – конфликт между Президентом РФ и законодательной властью; внесение изменений и поправок в Конституцию 1977 года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принята 12 декабря 1993 года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всенародном референдуме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Конституция 1993 года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user\Desktop\1485720333_constit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437112"/>
            <a:ext cx="252027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image-6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37112"/>
            <a:ext cx="3024336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img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37112"/>
            <a:ext cx="2880320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7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12776"/>
            <a:ext cx="8856984" cy="532859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                            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Демократическая и республиканская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утвердила принцип        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народовластия как одну из основ конституционного строя страны и 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провозгласила республиканскую форму правления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2.Высшим выражением воли народа служит референдум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3.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Либеральная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она провозгласила приоритет прав и свобод человека и                              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гражданина в качестве высшей ценности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4.Подтверждает верховенство международных обязательств России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перед внутренним законодательством страны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5.В основе государственного устройства лежит принцип разделения властей</a:t>
            </a:r>
          </a:p>
          <a:p>
            <a:pPr marL="0" indent="0" algn="just"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РФ 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светское государство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Б.Н.Ельцин</a:t>
            </a:r>
            <a:r>
              <a:rPr lang="ru-R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7.Гарантируется равенство граждан перед законом и судом</a:t>
            </a:r>
          </a:p>
          <a:p>
            <a:pPr marL="0" indent="0" algn="just">
              <a:buNone/>
            </a:pP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(1991-1999)    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Социально-ориентированная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политика направлена на создание   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условий, обеспечивающих достойную жизнь и свободное развитие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человека; гарантирует ряд социальных прав</a:t>
            </a:r>
          </a:p>
          <a:p>
            <a:pPr marL="0" indent="0" algn="just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9.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Федеративная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закрепляет статус России как федеративного государства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10.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Жесткая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порядок внесения поправок в нее крайне затруднен, а некоторые ее</a:t>
            </a:r>
          </a:p>
          <a:p>
            <a:pPr marL="0" indent="0">
              <a:buNone/>
            </a:pPr>
            <a:r>
              <a:rPr lang="ru-RU" sz="1900" dirty="0" smtClean="0"/>
              <a:t>                                        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положения могут быть пересмотрены только в случае принятия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новой Конституции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lang="ru-RU" sz="19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1993 года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положения:</a:t>
            </a:r>
            <a:endParaRPr lang="ru-RU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user\Desktop\2435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90709"/>
            <a:ext cx="1800200" cy="292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20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548680"/>
            <a:ext cx="8640960" cy="612068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Органы власти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2658876_3_14918392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85698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9683</TotalTime>
  <Words>2723</Words>
  <Application>Microsoft Office PowerPoint</Application>
  <PresentationFormat>Экран (4:3)</PresentationFormat>
  <Paragraphs>336</Paragraphs>
  <Slides>44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Волна</vt:lpstr>
      <vt:lpstr>Документ</vt:lpstr>
      <vt:lpstr>Аннотация</vt:lpstr>
      <vt:lpstr>Презентация PowerPoint</vt:lpstr>
      <vt:lpstr>Презентация PowerPoint</vt:lpstr>
      <vt:lpstr>Введение</vt:lpstr>
      <vt:lpstr>План урока</vt:lpstr>
      <vt:lpstr>1. Что такое Конституция?</vt:lpstr>
      <vt:lpstr>2. Конституция 1993 года</vt:lpstr>
      <vt:lpstr>Конституция 1993 года Б) основные положения:</vt:lpstr>
      <vt:lpstr>Презентация PowerPoint</vt:lpstr>
      <vt:lpstr>гГГГГЛЛЛЛ</vt:lpstr>
      <vt:lpstr>Г) Государственные символы по Конституции 1993 года Герб:</vt:lpstr>
      <vt:lpstr>Флаг:</vt:lpstr>
      <vt:lpstr>Гимн:</vt:lpstr>
      <vt:lpstr>Презентация PowerPoint</vt:lpstr>
      <vt:lpstr>3. Основы конституционного строя России</vt:lpstr>
      <vt:lpstr>Основы конституционного строя определяют:</vt:lpstr>
      <vt:lpstr>Основы конституционного строя подразделяют на: </vt:lpstr>
      <vt:lpstr>Презентация PowerPoint</vt:lpstr>
      <vt:lpstr>Основы Конституционного строя РФ закреплены в главе 1:</vt:lpstr>
      <vt:lpstr>А) Государственное устройство России</vt:lpstr>
      <vt:lpstr>Презентация PowerPoint</vt:lpstr>
      <vt:lpstr>Глава государства Президент: историческая справка</vt:lpstr>
      <vt:lpstr>Презентация PowerPoint</vt:lpstr>
      <vt:lpstr>Презентация PowerPoint</vt:lpstr>
      <vt:lpstr>Сценарий инаугурации Президента РФ с 2000 года</vt:lpstr>
      <vt:lpstr>Презентация PowerPoint</vt:lpstr>
      <vt:lpstr>Презентация PowerPoint</vt:lpstr>
      <vt:lpstr>Презентация PowerPoint</vt:lpstr>
      <vt:lpstr>Законодательная власть:</vt:lpstr>
      <vt:lpstr>Исполнительная власть:</vt:lpstr>
      <vt:lpstr>Презентация PowerPoint</vt:lpstr>
      <vt:lpstr>Презентация PowerPoint</vt:lpstr>
      <vt:lpstr>Презентация PowerPoint</vt:lpstr>
      <vt:lpstr>Судебная власть:</vt:lpstr>
      <vt:lpstr>Б) Основные права и обязанности:</vt:lpstr>
      <vt:lpstr>По Конституции РФ права и свободы человека и гражданина классифицируются:</vt:lpstr>
      <vt:lpstr>1-2 Социально-экономические права и свободы</vt:lpstr>
      <vt:lpstr>3. Культурные права и свободы</vt:lpstr>
      <vt:lpstr>4. Политические права и свободы</vt:lpstr>
      <vt:lpstr>5. Личные права и свободы</vt:lpstr>
      <vt:lpstr>Обязанность</vt:lpstr>
      <vt:lpstr>Презентация PowerPoint</vt:lpstr>
      <vt:lpstr>Презентация PowerPoint</vt:lpstr>
      <vt:lpstr>Вопросы для повторения и закрепления: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590</cp:revision>
  <cp:lastPrinted>2018-04-09T09:20:23Z</cp:lastPrinted>
  <dcterms:created xsi:type="dcterms:W3CDTF">2018-02-27T12:31:33Z</dcterms:created>
  <dcterms:modified xsi:type="dcterms:W3CDTF">2018-04-10T15:15:59Z</dcterms:modified>
</cp:coreProperties>
</file>