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7" r:id="rId5"/>
    <p:sldId id="260" r:id="rId6"/>
    <p:sldId id="261" r:id="rId7"/>
    <p:sldId id="272" r:id="rId8"/>
    <p:sldId id="262" r:id="rId9"/>
    <p:sldId id="288" r:id="rId10"/>
    <p:sldId id="282" r:id="rId11"/>
    <p:sldId id="259" r:id="rId12"/>
    <p:sldId id="264" r:id="rId13"/>
    <p:sldId id="269" r:id="rId14"/>
    <p:sldId id="267" r:id="rId15"/>
    <p:sldId id="276" r:id="rId16"/>
    <p:sldId id="281" r:id="rId17"/>
    <p:sldId id="287" r:id="rId18"/>
    <p:sldId id="278" r:id="rId19"/>
    <p:sldId id="263" r:id="rId20"/>
    <p:sldId id="280" r:id="rId21"/>
    <p:sldId id="274" r:id="rId22"/>
    <p:sldId id="279" r:id="rId23"/>
    <p:sldId id="266" r:id="rId24"/>
    <p:sldId id="265" r:id="rId25"/>
    <p:sldId id="273" r:id="rId26"/>
    <p:sldId id="275" r:id="rId27"/>
    <p:sldId id="283" r:id="rId28"/>
    <p:sldId id="270" r:id="rId29"/>
    <p:sldId id="271" r:id="rId30"/>
    <p:sldId id="268" r:id="rId31"/>
    <p:sldId id="284" r:id="rId32"/>
    <p:sldId id="285" r:id="rId33"/>
    <p:sldId id="286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7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80</c:v>
                </c:pt>
                <c:pt idx="1">
                  <c:v>100</c:v>
                </c:pt>
                <c:pt idx="2">
                  <c:v>50</c:v>
                </c:pt>
                <c:pt idx="3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вопрос 1</c:v>
                </c:pt>
                <c:pt idx="1">
                  <c:v>вопрос 2</c:v>
                </c:pt>
                <c:pt idx="2">
                  <c:v>вопрос 3</c:v>
                </c:pt>
                <c:pt idx="3">
                  <c:v>вопрос 4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</c:v>
                </c:pt>
                <c:pt idx="2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3376240"/>
        <c:axId val="203376632"/>
        <c:axId val="0"/>
      </c:bar3DChart>
      <c:catAx>
        <c:axId val="203376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3376632"/>
        <c:crosses val="autoZero"/>
        <c:auto val="1"/>
        <c:lblAlgn val="ctr"/>
        <c:lblOffset val="100"/>
        <c:noMultiLvlLbl val="0"/>
      </c:catAx>
      <c:valAx>
        <c:axId val="2033766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337624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142" y="2204864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 на тему: </a:t>
            </a:r>
          </a:p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«Современный этикет и воспитание культуры поведения»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5301208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Подготовила воспитатель МБДОУ д/с №39 «Росинка»: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Дмитриева </a:t>
            </a:r>
            <a:r>
              <a:rPr lang="ru-RU" smtClean="0">
                <a:solidFill>
                  <a:schemeClr val="tx2">
                    <a:lumMod val="75000"/>
                  </a:schemeClr>
                </a:solidFill>
              </a:rPr>
              <a:t>Елена Анатольевна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375047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Муниципальное бюджетное дошкольное образовательное  учреждение</a:t>
            </a:r>
          </a:p>
          <a:p>
            <a:pPr algn="ctr"/>
            <a:r>
              <a:rPr lang="ru-RU" dirty="0" err="1">
                <a:solidFill>
                  <a:schemeClr val="tx2"/>
                </a:solidFill>
              </a:rPr>
              <a:t>Аксайского</a:t>
            </a:r>
            <a:r>
              <a:rPr lang="ru-RU" dirty="0">
                <a:solidFill>
                  <a:schemeClr val="tx2"/>
                </a:solidFill>
              </a:rPr>
              <a:t> района  центр развития ребенка детский сад                                                                  первой категории № 39 «Росинка»</a:t>
            </a:r>
          </a:p>
        </p:txBody>
      </p:sp>
      <p:pic>
        <p:nvPicPr>
          <p:cNvPr id="1027" name="Picture 3" descr="C:\Documents and Settings\Admin\Рабочий стол\Воспитатели 2016\Лущикова И.В\инновация 2017\фото для презентации\3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86123"/>
            <a:ext cx="2859500" cy="18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9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4" y="1372668"/>
            <a:ext cx="2112463" cy="22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10798"/>
            <a:ext cx="2424269" cy="18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141" y="3911796"/>
            <a:ext cx="2555329" cy="191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32656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Весёлые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стихи и рисунки помогут ребёнку разобраться, почему нужно вести себя так, а не иначе, объяснят и проиллюстрируют любое правило поведения на доступных детям примерах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355" y="1610798"/>
            <a:ext cx="1872208" cy="137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42535"/>
            <a:ext cx="2080642" cy="15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1227206" cy="168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11696"/>
            <a:ext cx="1841004" cy="2316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00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4" y="10706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Придя в детский сад, не забудь поздороваться со взрослыми и детьми!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1019637"/>
            <a:ext cx="280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Встречая друзей и знакомых,</a:t>
            </a:r>
          </a:p>
          <a:p>
            <a:pPr algn="just" fontAlgn="base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улыбкой в глаза им гляжу,</a:t>
            </a:r>
          </a:p>
          <a:p>
            <a:pPr algn="just" fontAlgn="base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Быть вежливым очень легко мне,</a:t>
            </a:r>
          </a:p>
          <a:p>
            <a:pPr algn="just" fontAlgn="base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»здравствуйте » первым скажу.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9374"/>
            <a:ext cx="2527463" cy="189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6672"/>
            <a:ext cx="2858554" cy="214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52390"/>
            <a:ext cx="3619818" cy="271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2924944"/>
            <a:ext cx="4608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Прощаясь, мы все</a:t>
            </a:r>
          </a:p>
          <a:p>
            <a:pPr algn="ctr" fontAlgn="base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«До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свидания»</a:t>
            </a:r>
          </a:p>
          <a:p>
            <a:pPr algn="ctr" fontAlgn="base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друг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другу всегда говорим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56" y="4221088"/>
            <a:ext cx="3425552" cy="221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88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\Рабочий стол\Воспитатели 2016\Лущикова И.В\инновация 2017\фото для презентации\i (4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t="22128" r="7944" b="7393"/>
          <a:stretch/>
        </p:blipFill>
        <p:spPr bwMode="auto">
          <a:xfrm>
            <a:off x="547986" y="404664"/>
            <a:ext cx="776954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2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ocuments and Settings\Admin\Рабочий стол\Воспитатели 2016\Лущикова И.В\инновация 2017\фото для презентации\i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96752"/>
            <a:ext cx="3607201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5" y="476672"/>
            <a:ext cx="4104713" cy="307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70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5" y="54480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24" y="548680"/>
            <a:ext cx="2736304" cy="20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35" y="4351536"/>
            <a:ext cx="2646772" cy="198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24" y="3316989"/>
            <a:ext cx="2702781" cy="202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5344075"/>
            <a:ext cx="59046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Придумалось кем-то красиво-</a:t>
            </a:r>
          </a:p>
          <a:p>
            <a:pPr algn="ctr" fontAlgn="base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помощь поблагодарить,</a:t>
            </a:r>
          </a:p>
          <a:p>
            <a:pPr algn="ctr" fontAlgn="base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Обычное слово »спасибо»</a:t>
            </a:r>
          </a:p>
          <a:p>
            <a:pPr algn="ctr" fontAlgn="base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Нельзя забывать говорить.</a:t>
            </a:r>
            <a:endParaRPr lang="ru-RU" sz="2000" b="1" i="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4" y="1184468"/>
            <a:ext cx="2843361" cy="213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35" y="2708920"/>
            <a:ext cx="2808313" cy="210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1737"/>
            <a:ext cx="2719099" cy="203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82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94588"/>
            <a:ext cx="3419425" cy="2564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38890"/>
            <a:ext cx="2987377" cy="224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476672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Если ты кого-то обидел , то нужно обязательно извиниться!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653136"/>
            <a:ext cx="52565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наступил на ножку,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Хоть случайно, хоть немножко,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Сразу говори: «Простите».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Или лучше – «Извините».</a:t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77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000333" cy="225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3356992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260648"/>
            <a:ext cx="4896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Помоги другу , если ему нужна твоя помощь! 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95" y="3420963"/>
            <a:ext cx="2929069" cy="219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44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8" y="138281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6990" y="332656"/>
            <a:ext cx="38469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Спи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 время тихого часа!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24744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Нужно всем ребятам знать, что полезно днем поспать!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Будешь радостным, веселым, будешь сильным и здоровым!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2325072"/>
            <a:ext cx="504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Выспался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спокойно жди подъема!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2648236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спать не хочешь ты – лежи тихо, не шуми!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Постарайся не мешать другим детям отдыхать!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90" y="3596592"/>
            <a:ext cx="3054890" cy="229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563" y="3789041"/>
            <a:ext cx="2273739" cy="2650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66" y="448178"/>
            <a:ext cx="3344132" cy="18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566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95" y="764704"/>
            <a:ext cx="2915369" cy="218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2699345" cy="2024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429000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60" y="3899563"/>
            <a:ext cx="3044991" cy="2283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87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3203401" cy="240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86" y="903861"/>
            <a:ext cx="302433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4" y="3789040"/>
            <a:ext cx="3059385" cy="229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150966" cy="2363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10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Admin\Рабочий стол\Воспитатели 2016\Лущикова И.В\инновация 2017\фото для презентации\i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3343923" cy="25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Рабочий стол\Воспитатели 2016\Лущикова И.В\инновация 2017\фото для презентации\i (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355" y="692696"/>
            <a:ext cx="3960440" cy="500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4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275409" cy="245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420888"/>
            <a:ext cx="302433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3" y="3933056"/>
            <a:ext cx="3059385" cy="229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593684"/>
            <a:ext cx="2771353" cy="2078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492" y="4221088"/>
            <a:ext cx="2987377" cy="224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779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Рабочий стол\Воспитатели 2016\Лущикова И.В\фото 2\P10300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104456" cy="311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355239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36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302433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2664296" cy="19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43" y="3789040"/>
            <a:ext cx="3347417" cy="251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89040"/>
            <a:ext cx="2875036" cy="215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70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ocuments and Settings\Admin\Рабочий стол\Воспитатели 2016\Лущикова И.В\инновация 2017\фото для презентации\i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0" y="268290"/>
            <a:ext cx="2457425" cy="173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52" y="3717032"/>
            <a:ext cx="2051273" cy="273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9"/>
            <a:ext cx="45365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Перед едой обязательно мой руки с мылом!</a:t>
            </a:r>
            <a:r>
              <a:rPr lang="ru-RU" sz="4400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4400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86150" y="4691628"/>
            <a:ext cx="34300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Руки мой перед едой 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 следи за чистотой!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Полотенцем вытирай-</a:t>
            </a:r>
            <a:b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Ты , смотри не забывай!</a:t>
            </a:r>
            <a:endParaRPr lang="ru-RU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14" y="2338213"/>
            <a:ext cx="2995836" cy="22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46" y="1584088"/>
            <a:ext cx="2736304" cy="20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1" y="4176546"/>
            <a:ext cx="3034022" cy="227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1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Admin\Рабочий стол\Воспитатели 2016\Лущикова И.В\инновация 2017\фото для презентации\i (5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823" b="6849"/>
          <a:stretch/>
        </p:blipFill>
        <p:spPr bwMode="auto">
          <a:xfrm>
            <a:off x="5652119" y="260648"/>
            <a:ext cx="3087241" cy="194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2" y="2348880"/>
            <a:ext cx="2784309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2379231" cy="1784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611057"/>
            <a:ext cx="2376264" cy="178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46" y="384222"/>
            <a:ext cx="2411313" cy="180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50790"/>
            <a:ext cx="2411313" cy="1808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0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Documents and Settings\Admin\Рабочий стол\Воспитатели 2016\Лущикова И.В\инновация 2017\фото для презентации\i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9503"/>
            <a:ext cx="3024336" cy="213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597" y="2132856"/>
            <a:ext cx="291465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645" y="2924944"/>
            <a:ext cx="2901334" cy="217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736304" cy="205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509120"/>
            <a:ext cx="4608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того ,кто ест опрятно,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 смотреть всегда приятно,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Мы едим всегда красиво,</a:t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После скажем всем "СПАСИБО!".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3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3059385" cy="229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80728"/>
            <a:ext cx="2664296" cy="19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13035"/>
            <a:ext cx="2915369" cy="218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056"/>
            <a:ext cx="3475403" cy="260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507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33" y="227765"/>
            <a:ext cx="3404217" cy="255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89" y="232716"/>
            <a:ext cx="2669706" cy="1374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8267"/>
            <a:ext cx="2313333" cy="327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252" y="920179"/>
            <a:ext cx="2347931" cy="165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862" y="3429000"/>
            <a:ext cx="233936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252" y="2780928"/>
            <a:ext cx="2088232" cy="346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9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88809"/>
            <a:ext cx="3022129" cy="201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74078"/>
            <a:ext cx="356846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35520"/>
            <a:ext cx="6264696" cy="185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9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75560110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844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3" y="161256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464496" cy="164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0152" y="548680"/>
            <a:ext cx="28083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вежливым быть очень просто: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Будь добрым – обычный совет,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 важно, какого ты роста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сколько тебе уже лет.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50" y="2564904"/>
            <a:ext cx="5503239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98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8100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92696"/>
            <a:ext cx="3379133" cy="204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89040"/>
            <a:ext cx="284992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52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1701"/>
            <a:ext cx="237626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1521"/>
            <a:ext cx="2304256" cy="307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46977"/>
            <a:ext cx="3131393" cy="234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3400053"/>
            <a:ext cx="2331259" cy="3108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53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6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806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05064"/>
            <a:ext cx="32403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2808312" cy="210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87452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056" y="2214507"/>
            <a:ext cx="3184128" cy="238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46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61256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464496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62646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много на свете полезных,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Красивых и ласковых слов.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Пожалуйста, только будь вежлив,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Ведь это – основа основ!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36096" y="2780928"/>
            <a:ext cx="33123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Если вежливыми стать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воспитанными быть,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 всегда и всюду будут,</a:t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Уважать вас и любить!</a:t>
            </a:r>
          </a:p>
        </p:txBody>
      </p:sp>
    </p:spTree>
    <p:extLst>
      <p:ext uri="{BB962C8B-B14F-4D97-AF65-F5344CB8AC3E}">
        <p14:creationId xmlns:p14="http://schemas.microsoft.com/office/powerpoint/2010/main" val="82490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230205"/>
              </p:ext>
            </p:extLst>
          </p:nvPr>
        </p:nvGraphicFramePr>
        <p:xfrm>
          <a:off x="395536" y="404664"/>
          <a:ext cx="8352928" cy="6144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665"/>
                <a:gridCol w="1433535"/>
                <a:gridCol w="2160240"/>
                <a:gridCol w="2140830"/>
                <a:gridCol w="2251658"/>
              </a:tblGrid>
              <a:tr h="729046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Этапы реализации проекта</a:t>
                      </a:r>
                      <a:endParaRPr lang="ru-RU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Деятельность участников проекта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65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Педагог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Дети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Родители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75036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этап – организационный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(срок – 2016 –2017)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1.диагностика уровня социально – нравственного развития детей.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2.Подбор необходимого материала для оснащения развивающей среды в группе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3.Подобрать методическую литературу по данной теме.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.Подобрать иллюстрации и дидактические игры.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5.Оформить в группах для родителей информационные уголки по теме «Социально - нравственное воспитание детей в детском саду»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6.Подбор дидактических игр по теме  «Этикет»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1. Рассматривание тематических альбомов «Уроки вежливости», «Как вести себя за столом», «Этикет для самых маленьких».</a:t>
                      </a:r>
                    </a:p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2. Дидактические игры «Что такое хорошо?  что такое плохо?», «Можно – нельзя», «Я и моё поведение», «Наши чувства и эмоции», Семья», «Как избежать неприятностей».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1.подборка значимых тем по культуре поведения детей для проектов.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46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45764"/>
              </p:ext>
            </p:extLst>
          </p:nvPr>
        </p:nvGraphicFramePr>
        <p:xfrm>
          <a:off x="323529" y="404664"/>
          <a:ext cx="8424935" cy="6283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11"/>
                <a:gridCol w="1431760"/>
                <a:gridCol w="2157564"/>
                <a:gridCol w="2138179"/>
                <a:gridCol w="2331221"/>
              </a:tblGrid>
              <a:tr h="806224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Этапы реализации проекта</a:t>
                      </a:r>
                      <a:endParaRPr lang="ru-RU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Деятельность участников проекта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79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Педагог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Дети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Родители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010319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этап – основной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практический (срок –2017 –2019)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7.Подбор художественной литературы, книг для чтения и рассказывания детям на занятиях, во время бесед и в свободной деятельности.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8.Проведение родительского собрания; познакомить с темой проекта,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домашним заданием для родителей.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1.Реализация проекта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2.Проведение бесед и занятий по теме «Этикет»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2.Чтение художественной литературы. 3.Продуктивная деятельность (рисование, аппликация) «Надо, надо умываться», «Дом для моей семьи» и другие.</a:t>
                      </a:r>
                    </a:p>
                    <a:p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. Фиксируют идеи в схему (зарисовка).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2. Украшают страницы проекта.(рисунками, аппликацией, иллюстрациями).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3. Составляют творческие рассказы , сказки про предметы  личной гигиены)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1. Совместно с ребёнком собирают информацию из разных источников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2. Совместно с ребёнком оформляют проект (родители пишут, печатают, дети делают зарисовки, украшают страницы)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3. Участие в составлении семейных газет «Под крышей дома своего»</a:t>
                      </a:r>
                    </a:p>
                    <a:p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4.Создание семейного проекта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30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718971"/>
              </p:ext>
            </p:extLst>
          </p:nvPr>
        </p:nvGraphicFramePr>
        <p:xfrm>
          <a:off x="323529" y="404664"/>
          <a:ext cx="8424935" cy="6234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211"/>
                <a:gridCol w="1431760"/>
                <a:gridCol w="2157564"/>
                <a:gridCol w="2138179"/>
                <a:gridCol w="2331221"/>
              </a:tblGrid>
              <a:tr h="806224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Этапы реализации проекта</a:t>
                      </a:r>
                      <a:endParaRPr lang="ru-RU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/>
                          <a:latin typeface="Times New Roman"/>
                          <a:ea typeface="Times New Roman"/>
                        </a:rPr>
                        <a:t>Деятельность участников проекта</a:t>
                      </a:r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179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Педагог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Дети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Родители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010319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этап – заключительный </a:t>
                      </a:r>
                      <a:r>
                        <a:rPr lang="ru-RU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срок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2020г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Анализ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– обсуждение с детьми результатов продукта деятельности по проекту.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2.Организация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презентации проектов, участие в защите проектов.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3.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Организация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выставки проектов.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4.Оформление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тематических папок для детей по проектам.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5. Презентация проекта.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Участие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защите  презентации  проектов.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2.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Анализ 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обсуждение.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1.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Участие </a:t>
                      </a: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</a:rPr>
                        <a:t>в защите презентации проектов.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914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89" y="152128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863588" y="842978"/>
            <a:ext cx="7488832" cy="103327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Принципы реализации проекта: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119345" y="2276872"/>
            <a:ext cx="7149434" cy="792088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1. Принцип индивидуализации предполагает учёт возраста, уровня общего состояния ребёнка.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50" y="5019420"/>
            <a:ext cx="7153165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11" y="3591974"/>
            <a:ext cx="7149432" cy="91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80087" y="3591974"/>
            <a:ext cx="71494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2. Принцип наглядности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- демонстрация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упражнений, этюдов, моделирование ситуаций, игр подтверждает объяснение и помогает ребёнку их правильно выполнять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202988" y="5071935"/>
            <a:ext cx="7149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3. Принцип систематичности и последовательности. заключается в   непрерывности, регулярности, планомерности процесса, в котором реализуются задачи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712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Воспитатели 2016\Лущикова И.В\инновация 2017\фото для презентации\обла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32" y="71511"/>
            <a:ext cx="8856984" cy="669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991466" y="326342"/>
            <a:ext cx="7488832" cy="1033272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dirty="0">
                <a:latin typeface="Times New Roman"/>
                <a:ea typeface="Times New Roman"/>
              </a:rPr>
              <a:t>Ожидаемый результат: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240808" y="1700808"/>
            <a:ext cx="7149434" cy="288032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spcAft>
                <a:spcPts val="0"/>
              </a:spcAft>
              <a:tabLst>
                <a:tab pos="457200" algn="l"/>
              </a:tabLst>
            </a:pPr>
            <a:r>
              <a:rPr lang="ru-RU" sz="1500" dirty="0" smtClean="0">
                <a:latin typeface="Times New Roman"/>
                <a:ea typeface="Times New Roman"/>
              </a:rPr>
              <a:t>1. Дети знают </a:t>
            </a:r>
            <a:r>
              <a:rPr lang="ru-RU" sz="1500" dirty="0">
                <a:latin typeface="Times New Roman"/>
                <a:ea typeface="Times New Roman"/>
              </a:rPr>
              <a:t>основные правила этикета;</a:t>
            </a:r>
            <a:endParaRPr lang="ru-RU" sz="15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67" y="2177245"/>
            <a:ext cx="724217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07" y="2809080"/>
            <a:ext cx="7242175" cy="4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0" y="3305975"/>
            <a:ext cx="7242175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20" y="4431077"/>
            <a:ext cx="7311878" cy="55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40808" y="2177245"/>
            <a:ext cx="7363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2. осознают  </a:t>
            </a:r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разумность, и необходимость соблюдения правил поведения принятых в обществе;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40808" y="2808290"/>
            <a:ext cx="5203400" cy="357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1500" dirty="0" smtClean="0">
                <a:latin typeface="Times New Roman" pitchFamily="18" charset="0"/>
                <a:ea typeface="Calibri"/>
                <a:cs typeface="Times New Roman" pitchFamily="18" charset="0"/>
              </a:rPr>
              <a:t>3. владеют </a:t>
            </a:r>
            <a:r>
              <a:rPr lang="ru-RU" sz="1500" dirty="0">
                <a:latin typeface="Times New Roman" pitchFamily="18" charset="0"/>
                <a:ea typeface="Calibri"/>
                <a:cs typeface="Times New Roman" pitchFamily="18" charset="0"/>
              </a:rPr>
              <a:t>культурно-гигиеническими навыками; </a:t>
            </a:r>
            <a:endParaRPr lang="ru-RU" sz="1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0808" y="3305975"/>
            <a:ext cx="711161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4. умеют общаться с взрослыми и со сверстниками, соблюдая     правила этикета;</a:t>
            </a:r>
            <a:endParaRPr lang="ru-RU" sz="15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67" y="3855270"/>
            <a:ext cx="7242175" cy="47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19" y="5018027"/>
            <a:ext cx="7242175" cy="47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94" y="5546155"/>
            <a:ext cx="7242175" cy="47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256" y="6093296"/>
            <a:ext cx="7242175" cy="47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40808" y="3855270"/>
            <a:ext cx="723949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 дети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приобретают опыт продуктивного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взаимодействия;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8420" y="4431077"/>
            <a:ext cx="700398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latin typeface="Times New Roman"/>
                <a:ea typeface="Times New Roman"/>
              </a:rPr>
              <a:t>  6. умение </a:t>
            </a:r>
            <a:r>
              <a:rPr lang="ru-RU" sz="1500" dirty="0">
                <a:latin typeface="Times New Roman"/>
                <a:ea typeface="Times New Roman"/>
              </a:rPr>
              <a:t>слышать другого и выражать своё отношение к различным сторонам </a:t>
            </a:r>
            <a:r>
              <a:rPr lang="ru-RU" sz="1500" dirty="0" smtClean="0">
                <a:latin typeface="Times New Roman"/>
                <a:ea typeface="Times New Roman"/>
              </a:rPr>
              <a:t>реальности;</a:t>
            </a:r>
            <a:endParaRPr lang="ru-RU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1240808" y="5085184"/>
            <a:ext cx="62835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7. происходит развитие познавательных способностей;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0808" y="5546155"/>
            <a:ext cx="678757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8. происходит развитие творческого воображения;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8420" y="6093296"/>
            <a:ext cx="70759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9. происходит развитие коммуникативных навыков.</a:t>
            </a:r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02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1114</TotalTime>
  <Words>813</Words>
  <Application>Microsoft Office PowerPoint</Application>
  <PresentationFormat>Экран (4:3)</PresentationFormat>
  <Paragraphs>153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Специалистт</dc:creator>
  <cp:lastModifiedBy>Специалистт</cp:lastModifiedBy>
  <cp:revision>98</cp:revision>
  <cp:lastPrinted>2017-03-24T08:22:34Z</cp:lastPrinted>
  <dcterms:modified xsi:type="dcterms:W3CDTF">2020-12-15T11:58:50Z</dcterms:modified>
</cp:coreProperties>
</file>