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0" r:id="rId2"/>
    <p:sldId id="265" r:id="rId3"/>
    <p:sldId id="266" r:id="rId4"/>
    <p:sldId id="267" r:id="rId5"/>
    <p:sldId id="268" r:id="rId6"/>
    <p:sldId id="263" r:id="rId7"/>
    <p:sldId id="257" r:id="rId8"/>
    <p:sldId id="262" r:id="rId9"/>
    <p:sldId id="256" r:id="rId10"/>
    <p:sldId id="269" r:id="rId11"/>
    <p:sldId id="260" r:id="rId12"/>
    <p:sldId id="271" r:id="rId13"/>
    <p:sldId id="264" r:id="rId14"/>
    <p:sldId id="276" r:id="rId15"/>
    <p:sldId id="272" r:id="rId16"/>
    <p:sldId id="259" r:id="rId17"/>
    <p:sldId id="277" r:id="rId18"/>
    <p:sldId id="275" r:id="rId19"/>
    <p:sldId id="273" r:id="rId20"/>
    <p:sldId id="274" r:id="rId21"/>
  </p:sldIdLst>
  <p:sldSz cx="10693400" cy="7561263"/>
  <p:notesSz cx="6858000" cy="9144000"/>
  <p:defaultText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942" y="-102"/>
      </p:cViewPr>
      <p:guideLst>
        <p:guide orient="horz" pos="2382"/>
        <p:guide pos="336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D56F7D-A0AE-4F76-8F1E-47ABB1AE2529}" type="datetimeFigureOut">
              <a:rPr lang="ru-RU" smtClean="0"/>
              <a:pPr/>
              <a:t>28.04.2022</a:t>
            </a:fld>
            <a:endParaRPr lang="ru-RU"/>
          </a:p>
        </p:txBody>
      </p:sp>
      <p:sp>
        <p:nvSpPr>
          <p:cNvPr id="4" name="Образ слайда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8E256E-B45C-49DB-884F-096C81C2211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98E256E-B45C-49DB-884F-096C81C22116}" type="slidenum">
              <a:rPr lang="ru-RU" smtClean="0"/>
              <a:pPr/>
              <a:t>12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98E256E-B45C-49DB-884F-096C81C22116}"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005" y="2348893"/>
            <a:ext cx="9089390" cy="162077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52715" y="302802"/>
            <a:ext cx="2406015" cy="645157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4670" y="302802"/>
            <a:ext cx="7039822" cy="645157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05" y="4858812"/>
            <a:ext cx="9089390" cy="1501751"/>
          </a:xfrm>
        </p:spPr>
        <p:txBody>
          <a:bodyPr anchor="t"/>
          <a:lstStyle>
            <a:lvl1pPr algn="l">
              <a:defRPr sz="4600" b="1" cap="all"/>
            </a:lvl1pPr>
          </a:lstStyle>
          <a:p>
            <a:r>
              <a:rPr lang="ru-RU" smtClean="0"/>
              <a:t>Образец заголовка</a:t>
            </a:r>
            <a:endParaRPr lang="ru-RU"/>
          </a:p>
        </p:txBody>
      </p:sp>
      <p:sp>
        <p:nvSpPr>
          <p:cNvPr id="3" name="Текст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ru-RU" smtClean="0"/>
              <a:t>Образец текста</a:t>
            </a:r>
          </a:p>
        </p:txBody>
      </p:sp>
      <p:sp>
        <p:nvSpPr>
          <p:cNvPr id="4" name="Содержимое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ru-RU" smtClean="0"/>
              <a:t>Образец текста</a:t>
            </a:r>
          </a:p>
        </p:txBody>
      </p:sp>
      <p:sp>
        <p:nvSpPr>
          <p:cNvPr id="6" name="Содержимое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28.04.2022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1" y="301050"/>
            <a:ext cx="3518055" cy="1281214"/>
          </a:xfrm>
        </p:spPr>
        <p:txBody>
          <a:bodyPr anchor="b"/>
          <a:lstStyle>
            <a:lvl1pPr algn="l">
              <a:defRPr sz="2300" b="1"/>
            </a:lvl1pPr>
          </a:lstStyle>
          <a:p>
            <a:r>
              <a:rPr lang="ru-RU" smtClean="0"/>
              <a:t>Образец заголовка</a:t>
            </a:r>
            <a:endParaRPr lang="ru-RU"/>
          </a:p>
        </p:txBody>
      </p:sp>
      <p:sp>
        <p:nvSpPr>
          <p:cNvPr id="3" name="Содержимое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ru-RU"/>
          </a:p>
        </p:txBody>
      </p:sp>
      <p:sp>
        <p:nvSpPr>
          <p:cNvPr id="4" name="Текст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5B106E36-FD25-4E2D-B0AA-010F637433A0}" type="datetimeFigureOut">
              <a:rPr lang="ru-RU" smtClean="0"/>
              <a:pPr/>
              <a:t>28.04.2022</a:t>
            </a:fld>
            <a:endParaRPr lang="ru-RU"/>
          </a:p>
        </p:txBody>
      </p:sp>
      <p:sp>
        <p:nvSpPr>
          <p:cNvPr id="5" name="Нижний колонтитул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73350" y="1794679"/>
            <a:ext cx="5346700" cy="1061829"/>
          </a:xfrm>
          <a:prstGeom prst="rect">
            <a:avLst/>
          </a:prstGeom>
        </p:spPr>
        <p:txBody>
          <a:bodyPr>
            <a:spAutoFit/>
          </a:bodyPr>
          <a:lstStyle/>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p:txBody>
      </p:sp>
      <p:sp>
        <p:nvSpPr>
          <p:cNvPr id="3" name="TextBox 2"/>
          <p:cNvSpPr txBox="1"/>
          <p:nvPr/>
        </p:nvSpPr>
        <p:spPr>
          <a:xfrm>
            <a:off x="1989114" y="423045"/>
            <a:ext cx="7286676" cy="1384995"/>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МБУДО «Детская художественная школа №7» г.Казани</a:t>
            </a:r>
            <a:endParaRPr lang="ru-RU" b="1" dirty="0" smtClean="0">
              <a:latin typeface="Times New Roman" pitchFamily="18" charset="0"/>
              <a:cs typeface="Times New Roman" pitchFamily="18" charset="0"/>
            </a:endParaRPr>
          </a:p>
          <a:p>
            <a:pPr algn="ctr"/>
            <a:endParaRPr lang="ru-RU" b="1" dirty="0" smtClean="0">
              <a:latin typeface="Times New Roman" pitchFamily="18" charset="0"/>
              <a:cs typeface="Times New Roman" pitchFamily="18" charset="0"/>
            </a:endParaRPr>
          </a:p>
          <a:p>
            <a:pPr algn="ctr"/>
            <a:r>
              <a:rPr lang="ru-RU" b="1" smtClean="0">
                <a:latin typeface="Times New Roman" pitchFamily="18" charset="0"/>
                <a:cs typeface="Times New Roman" pitchFamily="18" charset="0"/>
              </a:rPr>
              <a:t>Доклад на </a:t>
            </a:r>
            <a:r>
              <a:rPr lang="ru-RU" b="1" dirty="0" smtClean="0">
                <a:latin typeface="Times New Roman" pitchFamily="18" charset="0"/>
                <a:cs typeface="Times New Roman" pitchFamily="18" charset="0"/>
              </a:rPr>
              <a:t>тему:</a:t>
            </a: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КОМПОЗИЦИЯ. ПОИСК. РЕШЕНИЕ. </a:t>
            </a:r>
            <a:endParaRPr lang="ru-RU" b="1" dirty="0">
              <a:latin typeface="Times New Roman" pitchFamily="18" charset="0"/>
              <a:cs typeface="Times New Roman" pitchFamily="18" charset="0"/>
            </a:endParaRPr>
          </a:p>
        </p:txBody>
      </p:sp>
      <p:sp>
        <p:nvSpPr>
          <p:cNvPr id="5" name="TextBox 4"/>
          <p:cNvSpPr txBox="1"/>
          <p:nvPr/>
        </p:nvSpPr>
        <p:spPr>
          <a:xfrm>
            <a:off x="3989378" y="6138085"/>
            <a:ext cx="3229859" cy="584775"/>
          </a:xfrm>
          <a:prstGeom prst="rect">
            <a:avLst/>
          </a:prstGeom>
          <a:noFill/>
        </p:spPr>
        <p:txBody>
          <a:bodyPr wrap="none" rtlCol="0">
            <a:spAutoFit/>
          </a:bodyPr>
          <a:lstStyle/>
          <a:p>
            <a:pPr algn="ctr"/>
            <a:r>
              <a:rPr lang="ru-RU" sz="1600" dirty="0" smtClean="0">
                <a:latin typeface="Times New Roman" pitchFamily="18" charset="0"/>
                <a:cs typeface="Times New Roman" pitchFamily="18" charset="0"/>
              </a:rPr>
              <a:t>Преподаватель: </a:t>
            </a:r>
          </a:p>
          <a:p>
            <a:r>
              <a:rPr lang="ru-RU" sz="1600" dirty="0" smtClean="0">
                <a:latin typeface="Times New Roman" pitchFamily="18" charset="0"/>
                <a:cs typeface="Times New Roman" pitchFamily="18" charset="0"/>
              </a:rPr>
              <a:t>Ларионова Наталья Владимировна</a:t>
            </a:r>
            <a:endParaRPr lang="ru-RU" sz="1600" dirty="0">
              <a:latin typeface="Times New Roman" pitchFamily="18" charset="0"/>
              <a:cs typeface="Times New Roman" pitchFamily="18" charset="0"/>
            </a:endParaRPr>
          </a:p>
        </p:txBody>
      </p:sp>
      <p:sp>
        <p:nvSpPr>
          <p:cNvPr id="6" name="TextBox 5"/>
          <p:cNvSpPr txBox="1"/>
          <p:nvPr/>
        </p:nvSpPr>
        <p:spPr>
          <a:xfrm>
            <a:off x="4346568" y="6781027"/>
            <a:ext cx="2214578" cy="338554"/>
          </a:xfrm>
          <a:prstGeom prst="rect">
            <a:avLst/>
          </a:prstGeom>
          <a:noFill/>
        </p:spPr>
        <p:txBody>
          <a:bodyPr wrap="square" rtlCol="0">
            <a:spAutoFit/>
          </a:bodyPr>
          <a:lstStyle/>
          <a:p>
            <a:r>
              <a:rPr lang="ru-RU" sz="1600" dirty="0" smtClean="0">
                <a:latin typeface="Times New Roman" pitchFamily="18" charset="0"/>
                <a:cs typeface="Times New Roman" pitchFamily="18" charset="0"/>
              </a:rPr>
              <a:t>            Г. Казань</a:t>
            </a:r>
            <a:endParaRPr lang="ru-RU" sz="1600" dirty="0">
              <a:latin typeface="Times New Roman" pitchFamily="18" charset="0"/>
              <a:cs typeface="Times New Roman" pitchFamily="18" charset="0"/>
            </a:endParaRPr>
          </a:p>
        </p:txBody>
      </p:sp>
      <p:pic>
        <p:nvPicPr>
          <p:cNvPr id="7" name="Picture 3" descr="C:\Users\Настья\Desktop\ДХШ 7 Казань Ларионова Н.В\Дипломы\петр 1\20211123_165940.jpg"/>
          <p:cNvPicPr>
            <a:picLocks noChangeAspect="1" noChangeArrowheads="1"/>
          </p:cNvPicPr>
          <p:nvPr/>
        </p:nvPicPr>
        <p:blipFill>
          <a:blip r:embed="rId2" cstate="print"/>
          <a:srcRect r="3036"/>
          <a:stretch>
            <a:fillRect/>
          </a:stretch>
        </p:blipFill>
        <p:spPr bwMode="auto">
          <a:xfrm rot="5400000">
            <a:off x="3704037" y="2351460"/>
            <a:ext cx="3780854" cy="29244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7478" y="494483"/>
            <a:ext cx="6715172" cy="6878806"/>
          </a:xfrm>
          <a:prstGeom prst="rect">
            <a:avLst/>
          </a:prstGeom>
        </p:spPr>
        <p:txBody>
          <a:bodyPr wrap="square">
            <a:spAutoFit/>
          </a:bodyPr>
          <a:lstStyle/>
          <a:p>
            <a:pPr algn="just"/>
            <a:r>
              <a:rPr lang="ru-RU" sz="2000" dirty="0" smtClean="0">
                <a:latin typeface="Times New Roman" pitchFamily="18" charset="0"/>
                <a:cs typeface="Times New Roman" pitchFamily="18" charset="0"/>
              </a:rPr>
              <a:t>Композиция — это фундамент любой хорошей работы. Изучайте правила, а затем нарушайте их. ... </a:t>
            </a:r>
          </a:p>
          <a:p>
            <a:pPr algn="just"/>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Разберем одну из композиций.</a:t>
            </a:r>
          </a:p>
          <a:p>
            <a:pPr algn="just"/>
            <a:r>
              <a:rPr lang="ru-RU" sz="2000" dirty="0" smtClean="0">
                <a:latin typeface="Times New Roman" pitchFamily="18" charset="0"/>
                <a:cs typeface="Times New Roman" pitchFamily="18" charset="0"/>
              </a:rPr>
              <a:t>В этом изображении потрясающее чувство глубины, и корабли на заднем плане также позволяют фигуре лучше выделиться. Корабли менее контрастны, что указывает на их удаленность. Практический совет: объекты, удаленные от зрителя, менее контрастны за счет воздушной перспективы. ... Первым в глаза бросается расположение Петра 1, находящегося в самом центре изображения, в то время как остальные фигуры равномерно распределены относительно срединной линии. Петр 1 выделяется за счёт контрастного светлого фона за ним. Все линии перспективы сходятся на лице Петра 1. Передний план выступает как вступление в средний план, а задний план создает ощущение пространства, в котором размещен средний план. Не все картины имеют три плана. Но, когда вы планируете композицию, определение, и грамотное использование этих областей поможет вам планировать визуальное движение внутрь глубины вашей картины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5" name="Picture 2" descr="C:\Users\Настья\Desktop\ДХШ 7 Казань Ларионова Н.В\Дипломы\петр 1\20211116_171011.jpg"/>
          <p:cNvPicPr>
            <a:picLocks noChangeAspect="1" noChangeArrowheads="1"/>
          </p:cNvPicPr>
          <p:nvPr/>
        </p:nvPicPr>
        <p:blipFill>
          <a:blip r:embed="rId2" cstate="print"/>
          <a:srcRect/>
          <a:stretch>
            <a:fillRect/>
          </a:stretch>
        </p:blipFill>
        <p:spPr bwMode="auto">
          <a:xfrm rot="5400000">
            <a:off x="6876665" y="1929196"/>
            <a:ext cx="4048152" cy="303611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0354" y="1051789"/>
            <a:ext cx="9787006" cy="6232475"/>
          </a:xfrm>
          <a:prstGeom prst="rect">
            <a:avLst/>
          </a:prstGeom>
          <a:noFill/>
        </p:spPr>
        <p:txBody>
          <a:bodyPr wrap="square" rtlCol="0">
            <a:spAutoFit/>
          </a:bodyPr>
          <a:lstStyle/>
          <a:p>
            <a:pPr algn="just"/>
            <a:r>
              <a:rPr lang="ru-RU" sz="1800" dirty="0" smtClean="0">
                <a:latin typeface="Times New Roman" pitchFamily="18" charset="0"/>
                <a:cs typeface="Times New Roman" pitchFamily="18" charset="0"/>
              </a:rPr>
              <a:t>Образное мышление является важнейшим инструментом познания окружающего мира, степень его развития определяет успешность любой деятельности человека.</a:t>
            </a:r>
          </a:p>
          <a:p>
            <a:pPr algn="just"/>
            <a:r>
              <a:rPr lang="ru-RU" sz="1800" dirty="0" smtClean="0">
                <a:latin typeface="Times New Roman" pitchFamily="18" charset="0"/>
                <a:cs typeface="Times New Roman" pitchFamily="18" charset="0"/>
              </a:rPr>
              <a:t>Мышление в индивидуальном развитии человека и в развитии человеческого вида, начинается с развития наглядно действенного, за ним идет наглядно образное, а затем словесно логическое.</a:t>
            </a:r>
          </a:p>
          <a:p>
            <a:pPr algn="just"/>
            <a:endParaRPr lang="ru-RU" sz="1800" dirty="0" smtClean="0">
              <a:latin typeface="Times New Roman" pitchFamily="18" charset="0"/>
              <a:cs typeface="Times New Roman" pitchFamily="18" charset="0"/>
            </a:endParaRPr>
          </a:p>
          <a:p>
            <a:pPr algn="just"/>
            <a:r>
              <a:rPr lang="ru-RU" sz="1800" dirty="0" smtClean="0">
                <a:latin typeface="Times New Roman" pitchFamily="18" charset="0"/>
                <a:cs typeface="Times New Roman" pitchFamily="18" charset="0"/>
              </a:rPr>
              <a:t>Выполнение набросков и зарисовок с натуры тренируют рисовальщика в умении обобщать наблюдаемый объект осознанно, а значит тренирует и развивает наглядно-образное мышление.</a:t>
            </a:r>
          </a:p>
          <a:p>
            <a:pPr algn="just"/>
            <a:r>
              <a:rPr lang="ru-RU" sz="1800" dirty="0" smtClean="0">
                <a:latin typeface="Times New Roman" pitchFamily="18" charset="0"/>
                <a:cs typeface="Times New Roman" pitchFamily="18" charset="0"/>
              </a:rPr>
              <a:t>Набросок – считается рисунок небольших размеров быстро и бегло исполненные художником.</a:t>
            </a:r>
          </a:p>
          <a:p>
            <a:pPr algn="just"/>
            <a:r>
              <a:rPr lang="ru-RU" sz="1800" dirty="0" smtClean="0">
                <a:latin typeface="Times New Roman" pitchFamily="18" charset="0"/>
                <a:cs typeface="Times New Roman" pitchFamily="18" charset="0"/>
              </a:rPr>
              <a:t>Назначение набросков, это фиксация натурных наблюдений (образы восприятия)  или идей художника (образы воображения). Наброски бывают выполнены опираясь только на образы памяти или только на образы воображения, а также комплексным способом, опираясь на образы памяти и восприятия, когда ведут работу с натуры и по памяти одновременно.</a:t>
            </a:r>
          </a:p>
          <a:p>
            <a:pPr algn="just"/>
            <a:r>
              <a:rPr lang="ru-RU" sz="1800" dirty="0" smtClean="0">
                <a:latin typeface="Times New Roman" pitchFamily="18" charset="0"/>
                <a:cs typeface="Times New Roman" pitchFamily="18" charset="0"/>
              </a:rPr>
              <a:t>Зарисовка - наиболее полное, чем набросок, но отнюдь не исчерпывающее монохромное изображение предметного мира, исполняемое с натуры в относительно более короткий промежуток времени, чем длительный учебный рисунок.</a:t>
            </a:r>
          </a:p>
          <a:p>
            <a:pPr algn="just"/>
            <a:r>
              <a:rPr lang="ru-RU" sz="1800" dirty="0" smtClean="0">
                <a:latin typeface="Times New Roman" pitchFamily="18" charset="0"/>
                <a:cs typeface="Times New Roman" pitchFamily="18" charset="0"/>
              </a:rPr>
              <a:t>       Различие между наброском и зарисовкой заключается не только во времени, затрачиваемом на исполнение того или другого, но главным образом в самих способах работы. Зарисовка исполняется сначала до конца только с натуры, набросок же может быть исполнен не только с натуры, но и по памяти, по представлению, по воображению, а также с применением комбинаций нескольких или всех способов.</a:t>
            </a:r>
          </a:p>
          <a:p>
            <a:pPr algn="just"/>
            <a:endParaRPr lang="ru-RU" sz="1800"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C:\Users\Настья\Desktop\ДХШ 7 Казань Ларионова Н.В\Дипломы\петр 1\20211116_162146.jpg"/>
          <p:cNvPicPr>
            <a:picLocks noChangeAspect="1" noChangeArrowheads="1"/>
          </p:cNvPicPr>
          <p:nvPr/>
        </p:nvPicPr>
        <p:blipFill>
          <a:blip r:embed="rId3" cstate="print"/>
          <a:srcRect/>
          <a:stretch>
            <a:fillRect/>
          </a:stretch>
        </p:blipFill>
        <p:spPr bwMode="auto">
          <a:xfrm rot="5400000">
            <a:off x="3691719" y="1077894"/>
            <a:ext cx="3524275" cy="2643206"/>
          </a:xfrm>
          <a:prstGeom prst="rect">
            <a:avLst/>
          </a:prstGeom>
          <a:noFill/>
        </p:spPr>
      </p:pic>
      <p:pic>
        <p:nvPicPr>
          <p:cNvPr id="24580" name="Picture 4" descr="C:\Users\Настья\Desktop\ДХШ 7 Казань Ларионова Н.В\Дипломы\петр 1\20211116_162155.jpg"/>
          <p:cNvPicPr>
            <a:picLocks noChangeAspect="1" noChangeArrowheads="1"/>
          </p:cNvPicPr>
          <p:nvPr/>
        </p:nvPicPr>
        <p:blipFill>
          <a:blip r:embed="rId4" cstate="print"/>
          <a:srcRect/>
          <a:stretch>
            <a:fillRect/>
          </a:stretch>
        </p:blipFill>
        <p:spPr bwMode="auto">
          <a:xfrm rot="5400000">
            <a:off x="261457" y="1079132"/>
            <a:ext cx="3534183" cy="2650637"/>
          </a:xfrm>
          <a:prstGeom prst="rect">
            <a:avLst/>
          </a:prstGeom>
          <a:noFill/>
        </p:spPr>
      </p:pic>
      <p:pic>
        <p:nvPicPr>
          <p:cNvPr id="24581" name="Picture 5" descr="C:\Users\Настья\Desktop\ДХШ 7 Казань Ларионова Н.В\Дипломы\петр 1\20211116_162207.jpg"/>
          <p:cNvPicPr>
            <a:picLocks noChangeAspect="1" noChangeArrowheads="1"/>
          </p:cNvPicPr>
          <p:nvPr/>
        </p:nvPicPr>
        <p:blipFill>
          <a:blip r:embed="rId5" cstate="print"/>
          <a:srcRect/>
          <a:stretch>
            <a:fillRect/>
          </a:stretch>
        </p:blipFill>
        <p:spPr bwMode="auto">
          <a:xfrm rot="5400000">
            <a:off x="7128436" y="1141639"/>
            <a:ext cx="3462742" cy="2597058"/>
          </a:xfrm>
          <a:prstGeom prst="rect">
            <a:avLst/>
          </a:prstGeom>
          <a:noFill/>
        </p:spPr>
      </p:pic>
      <p:pic>
        <p:nvPicPr>
          <p:cNvPr id="6" name="Picture 3" descr="C:\Users\Настья\Desktop\ДХШ 7 Казань Ларионова Н.В\Дипломы\петр 1\20211116_162434.jpg"/>
          <p:cNvPicPr>
            <a:picLocks noChangeAspect="1" noChangeArrowheads="1"/>
          </p:cNvPicPr>
          <p:nvPr/>
        </p:nvPicPr>
        <p:blipFill>
          <a:blip r:embed="rId6" cstate="print"/>
          <a:srcRect/>
          <a:stretch>
            <a:fillRect/>
          </a:stretch>
        </p:blipFill>
        <p:spPr bwMode="auto">
          <a:xfrm>
            <a:off x="1631924" y="4423573"/>
            <a:ext cx="3786214" cy="2839661"/>
          </a:xfrm>
          <a:prstGeom prst="rect">
            <a:avLst/>
          </a:prstGeom>
          <a:noFill/>
        </p:spPr>
      </p:pic>
      <p:pic>
        <p:nvPicPr>
          <p:cNvPr id="7" name="Picture 2" descr="C:\Users\Настья\Desktop\ДХШ 7 Казань Ларионова Н.В\Дипломы\петр 1\20211116_162215.jpg"/>
          <p:cNvPicPr>
            <a:picLocks noChangeAspect="1" noChangeArrowheads="1"/>
          </p:cNvPicPr>
          <p:nvPr/>
        </p:nvPicPr>
        <p:blipFill>
          <a:blip r:embed="rId7" cstate="print"/>
          <a:srcRect r="20624"/>
          <a:stretch>
            <a:fillRect/>
          </a:stretch>
        </p:blipFill>
        <p:spPr bwMode="auto">
          <a:xfrm rot="5400000">
            <a:off x="6239675" y="4459292"/>
            <a:ext cx="2857520" cy="278608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4668" y="1708929"/>
            <a:ext cx="9356371" cy="1708160"/>
          </a:xfrm>
          <a:prstGeom prst="rect">
            <a:avLst/>
          </a:prstGeom>
          <a:noFill/>
        </p:spPr>
        <p:txBody>
          <a:bodyPr wrap="square" rtlCol="0">
            <a:spAutoFit/>
          </a:bodyPr>
          <a:lstStyle/>
          <a:p>
            <a:endParaRPr lang="ru-RU" dirty="0" smtClean="0"/>
          </a:p>
          <a:p>
            <a:endParaRPr lang="ru-RU" dirty="0" smtClean="0"/>
          </a:p>
          <a:p>
            <a:endParaRPr lang="en-US" dirty="0" smtClean="0"/>
          </a:p>
          <a:p>
            <a:endParaRPr lang="en-US" dirty="0" smtClean="0"/>
          </a:p>
          <a:p>
            <a:endParaRPr lang="ru-RU" dirty="0"/>
          </a:p>
        </p:txBody>
      </p:sp>
      <p:sp>
        <p:nvSpPr>
          <p:cNvPr id="3" name="Прямоугольник 2"/>
          <p:cNvSpPr/>
          <p:nvPr/>
        </p:nvSpPr>
        <p:spPr>
          <a:xfrm>
            <a:off x="703230" y="494483"/>
            <a:ext cx="9429816" cy="6878806"/>
          </a:xfrm>
          <a:prstGeom prst="rect">
            <a:avLst/>
          </a:prstGeom>
        </p:spPr>
        <p:txBody>
          <a:bodyPr wrap="square">
            <a:spAutoFit/>
          </a:bodyPr>
          <a:lstStyle/>
          <a:p>
            <a:pPr algn="ctr"/>
            <a:r>
              <a:rPr lang="ru-RU" dirty="0" smtClean="0">
                <a:latin typeface="Times New Roman" pitchFamily="18" charset="0"/>
                <a:cs typeface="Times New Roman" pitchFamily="18" charset="0"/>
              </a:rPr>
              <a:t>Влияние интернета</a:t>
            </a:r>
          </a:p>
          <a:p>
            <a:pPr algn="ctr"/>
            <a:r>
              <a:rPr lang="ru-RU" dirty="0" smtClean="0">
                <a:latin typeface="Times New Roman" pitchFamily="18" charset="0"/>
                <a:cs typeface="Times New Roman" pitchFamily="18" charset="0"/>
              </a:rPr>
              <a:t>Отрицательное и положительное</a:t>
            </a:r>
          </a:p>
          <a:p>
            <a:pPr algn="just"/>
            <a:r>
              <a:rPr lang="ru-RU" dirty="0" smtClean="0">
                <a:latin typeface="Times New Roman" pitchFamily="18" charset="0"/>
                <a:cs typeface="Times New Roman" pitchFamily="18" charset="0"/>
              </a:rPr>
              <a:t>На сегодняшний день художественные школы и школы искусств широко используют в обучении информационно коммуникативные технологии. В этой связи мы считаем необходимым учитывать те новые цели и задачи, которые определяют направление развития современной системы художественного образования. Компьютер способствует развитию познавательной активности и становлению ученика как субъекта учебной деятельности. Повышается производительность труда учителя и учащихся на уроке.</a:t>
            </a:r>
          </a:p>
          <a:p>
            <a:pPr algn="just"/>
            <a:r>
              <a:rPr lang="ru-RU" dirty="0" smtClean="0">
                <a:latin typeface="Times New Roman" pitchFamily="18" charset="0"/>
                <a:cs typeface="Times New Roman" pitchFamily="18" charset="0"/>
              </a:rPr>
              <a:t>В наше время очень актуально стало работать с интернетом. Плохо это или хорошо, давайте разберемся?</a:t>
            </a:r>
          </a:p>
          <a:p>
            <a:pPr algn="just"/>
            <a:r>
              <a:rPr lang="ru-RU" dirty="0" smtClean="0">
                <a:latin typeface="Times New Roman" pitchFamily="18" charset="0"/>
                <a:cs typeface="Times New Roman" pitchFamily="18" charset="0"/>
              </a:rPr>
              <a:t>Интернет в целом расширяет кругозор, можно обратится за любой информацией и тут же дадут тебе ответ. Также и работа над композицией, плохо если ученик будет копировать уже готовую работу. В  другом же варианте мы можем обратится в ту эпоху, о которой хотим написать сюжет. Посмотреть в интернете образ человека, одежду той эпохи, события которые проходили в то или иное время, архитектуру, природу, окружение и культуры в целом.</a:t>
            </a:r>
          </a:p>
          <a:p>
            <a:pPr algn="just"/>
            <a:r>
              <a:rPr lang="ru-RU" dirty="0" smtClean="0">
                <a:latin typeface="Times New Roman" pitchFamily="18" charset="0"/>
                <a:cs typeface="Times New Roman" pitchFamily="18" charset="0"/>
              </a:rPr>
              <a:t>Применение этого метода открывает нам  новые пути в композиции. Адресация к эпохе, определяет авторскую позицию в композиции. </a:t>
            </a:r>
            <a:endParaRPr lang="ru-RU"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womanel.com/wp-content/uploads/2020/01/Children_at_school_8720604364.jpg"/>
          <p:cNvPicPr>
            <a:picLocks noChangeAspect="1" noChangeArrowheads="1"/>
          </p:cNvPicPr>
          <p:nvPr/>
        </p:nvPicPr>
        <p:blipFill>
          <a:blip r:embed="rId2"/>
          <a:srcRect l="5878"/>
          <a:stretch>
            <a:fillRect/>
          </a:stretch>
        </p:blipFill>
        <p:spPr bwMode="auto">
          <a:xfrm>
            <a:off x="5775328" y="1683639"/>
            <a:ext cx="4575680" cy="3240000"/>
          </a:xfrm>
          <a:prstGeom prst="rect">
            <a:avLst/>
          </a:prstGeom>
          <a:noFill/>
        </p:spPr>
      </p:pic>
      <p:pic>
        <p:nvPicPr>
          <p:cNvPr id="29702" name="Picture 6" descr="https://s.mediasole.ru/images/275/275852/kids-computer-2.jpg"/>
          <p:cNvPicPr>
            <a:picLocks noChangeAspect="1" noChangeArrowheads="1"/>
          </p:cNvPicPr>
          <p:nvPr/>
        </p:nvPicPr>
        <p:blipFill>
          <a:blip r:embed="rId3" cstate="print"/>
          <a:srcRect/>
          <a:stretch>
            <a:fillRect/>
          </a:stretch>
        </p:blipFill>
        <p:spPr bwMode="auto">
          <a:xfrm>
            <a:off x="488916" y="2994813"/>
            <a:ext cx="4858597" cy="3240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3" name="Picture 13" descr="https://avatars.mds.yandex.net/i?id=2caf8e80e0856eea6fda0608890de1e3-4564122-images-thumbs&amp;ref=rim&amp;n=33&amp;w=316&amp;h=150"/>
          <p:cNvPicPr>
            <a:picLocks noChangeAspect="1" noChangeArrowheads="1"/>
          </p:cNvPicPr>
          <p:nvPr/>
        </p:nvPicPr>
        <p:blipFill>
          <a:blip r:embed="rId3"/>
          <a:srcRect l="49842"/>
          <a:stretch>
            <a:fillRect/>
          </a:stretch>
        </p:blipFill>
        <p:spPr bwMode="auto">
          <a:xfrm>
            <a:off x="7489840" y="565921"/>
            <a:ext cx="2593414" cy="2454352"/>
          </a:xfrm>
          <a:prstGeom prst="rect">
            <a:avLst/>
          </a:prstGeom>
          <a:noFill/>
        </p:spPr>
      </p:pic>
      <p:pic>
        <p:nvPicPr>
          <p:cNvPr id="25617" name="Picture 17" descr="https://bravo-voronezh.ru/wp-content/uploads/2021/04/Pervyy-parad-korabley-Baltiyskogo-flota-1723.jpg"/>
          <p:cNvPicPr>
            <a:picLocks noChangeAspect="1" noChangeArrowheads="1"/>
          </p:cNvPicPr>
          <p:nvPr/>
        </p:nvPicPr>
        <p:blipFill>
          <a:blip r:embed="rId4" cstate="print"/>
          <a:srcRect/>
          <a:stretch>
            <a:fillRect/>
          </a:stretch>
        </p:blipFill>
        <p:spPr bwMode="auto">
          <a:xfrm>
            <a:off x="274602" y="4566449"/>
            <a:ext cx="5277810" cy="2454182"/>
          </a:xfrm>
          <a:prstGeom prst="rect">
            <a:avLst/>
          </a:prstGeom>
          <a:noFill/>
        </p:spPr>
      </p:pic>
      <p:pic>
        <p:nvPicPr>
          <p:cNvPr id="25619" name="Picture 19" descr="https://avatars.mds.yandex.net/i?id=934056564f91fc0dd0b0b3a5377dab7e-2795487-images-thumbs&amp;ref=rim&amp;n=33&amp;w=450&amp;h=150"/>
          <p:cNvPicPr>
            <a:picLocks noChangeAspect="1" noChangeArrowheads="1"/>
          </p:cNvPicPr>
          <p:nvPr/>
        </p:nvPicPr>
        <p:blipFill>
          <a:blip r:embed="rId5"/>
          <a:srcRect/>
          <a:stretch>
            <a:fillRect/>
          </a:stretch>
        </p:blipFill>
        <p:spPr bwMode="auto">
          <a:xfrm>
            <a:off x="274602" y="2851937"/>
            <a:ext cx="4286250" cy="1428750"/>
          </a:xfrm>
          <a:prstGeom prst="rect">
            <a:avLst/>
          </a:prstGeom>
          <a:noFill/>
        </p:spPr>
      </p:pic>
      <p:pic>
        <p:nvPicPr>
          <p:cNvPr id="25621" name="Picture 21" descr="https://bidspirit-images.global.ssl.fastly.net/anticvarium/cloned-images/48518/8/a_ignore_q_80_w_1000_c_limit_8.jpg"/>
          <p:cNvPicPr>
            <a:picLocks noChangeAspect="1" noChangeArrowheads="1"/>
          </p:cNvPicPr>
          <p:nvPr/>
        </p:nvPicPr>
        <p:blipFill>
          <a:blip r:embed="rId6"/>
          <a:srcRect/>
          <a:stretch>
            <a:fillRect/>
          </a:stretch>
        </p:blipFill>
        <p:spPr bwMode="auto">
          <a:xfrm>
            <a:off x="4703758" y="637359"/>
            <a:ext cx="2571768" cy="2368598"/>
          </a:xfrm>
          <a:prstGeom prst="rect">
            <a:avLst/>
          </a:prstGeom>
          <a:noFill/>
        </p:spPr>
      </p:pic>
      <p:pic>
        <p:nvPicPr>
          <p:cNvPr id="25623" name="Picture 23" descr="https://www.hi-fi.ru/upload/medialibrary/5c2/5c2af113400da6dbad6033e77086421d.jpg"/>
          <p:cNvPicPr>
            <a:picLocks noChangeAspect="1" noChangeArrowheads="1"/>
          </p:cNvPicPr>
          <p:nvPr/>
        </p:nvPicPr>
        <p:blipFill>
          <a:blip r:embed="rId7" cstate="print"/>
          <a:srcRect/>
          <a:stretch>
            <a:fillRect/>
          </a:stretch>
        </p:blipFill>
        <p:spPr bwMode="auto">
          <a:xfrm>
            <a:off x="5846766" y="3566317"/>
            <a:ext cx="4324805" cy="3240000"/>
          </a:xfrm>
          <a:prstGeom prst="rect">
            <a:avLst/>
          </a:prstGeom>
          <a:noFill/>
        </p:spPr>
      </p:pic>
      <p:pic>
        <p:nvPicPr>
          <p:cNvPr id="25625" name="Picture 25" descr="https://sovkinofilm.ru/wp-content/uploads/2015/06/V-nachale-slavnyh-del.jpg"/>
          <p:cNvPicPr>
            <a:picLocks noChangeAspect="1" noChangeArrowheads="1"/>
          </p:cNvPicPr>
          <p:nvPr/>
        </p:nvPicPr>
        <p:blipFill>
          <a:blip r:embed="rId8"/>
          <a:srcRect/>
          <a:stretch>
            <a:fillRect/>
          </a:stretch>
        </p:blipFill>
        <p:spPr bwMode="auto">
          <a:xfrm>
            <a:off x="346040" y="351607"/>
            <a:ext cx="4071966" cy="229048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74602" y="1137425"/>
            <a:ext cx="10001320" cy="3970318"/>
          </a:xfrm>
          <a:prstGeom prst="rect">
            <a:avLst/>
          </a:prstGeom>
        </p:spPr>
        <p:txBody>
          <a:bodyPr wrap="square">
            <a:spAutoFit/>
          </a:bodyPr>
          <a:lstStyle/>
          <a:p>
            <a:pPr algn="just"/>
            <a:r>
              <a:rPr lang="ru-RU" dirty="0" smtClean="0">
                <a:latin typeface="Times New Roman" pitchFamily="18" charset="0"/>
                <a:cs typeface="Times New Roman" pitchFamily="18" charset="0"/>
              </a:rPr>
              <a:t>Работа над композицией строится от первоначального замысла до завершения произведения через размещение изображения в пространстве, размере, формате и технике исполнения. Все композиционные умения направлены на достижение целостности образа – образные умения. Но композиционные умения разнообразны и имеют разные компоненты: образные компоненты основаны на чувственном восприятии образа; образно-логические, требующие анализа между частями целым образов; образно-действенные, предполагают действенное воплощение образа в изображении.</a:t>
            </a:r>
          </a:p>
          <a:p>
            <a:pPr algn="just"/>
            <a:r>
              <a:rPr lang="ru-RU" dirty="0" smtClean="0">
                <a:latin typeface="Times New Roman" pitchFamily="18" charset="0"/>
                <a:cs typeface="Times New Roman" pitchFamily="18" charset="0"/>
              </a:rPr>
              <a:t>В современном образовании проблема композиционного мышления, чувства композиции и гармонии при восприятии мира очень актуальна. Именно развитие композиционного мышления позволяет ребенку замечать прекрасное и безобразное в жизни и искусстве, замечать, а главное понимать гармонию окружающего мира. </a:t>
            </a:r>
            <a:endParaRPr lang="ru-RU"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Настья\Downloads\tempFileForShare_20211130-092653.jpg"/>
          <p:cNvPicPr>
            <a:picLocks noChangeAspect="1" noChangeArrowheads="1"/>
          </p:cNvPicPr>
          <p:nvPr/>
        </p:nvPicPr>
        <p:blipFill>
          <a:blip r:embed="rId2" cstate="print"/>
          <a:srcRect/>
          <a:stretch>
            <a:fillRect/>
          </a:stretch>
        </p:blipFill>
        <p:spPr bwMode="auto">
          <a:xfrm>
            <a:off x="1346172" y="1280301"/>
            <a:ext cx="2256923" cy="3240000"/>
          </a:xfrm>
          <a:prstGeom prst="rect">
            <a:avLst/>
          </a:prstGeom>
          <a:noFill/>
        </p:spPr>
      </p:pic>
      <p:pic>
        <p:nvPicPr>
          <p:cNvPr id="3" name="Picture 3" descr="C:\Users\Настья\Desktop\ДХШ 7 Казань Ларионова Н.В\Дипломы\петр 1\20211123_170038.jpg"/>
          <p:cNvPicPr>
            <a:picLocks noChangeAspect="1" noChangeArrowheads="1"/>
          </p:cNvPicPr>
          <p:nvPr/>
        </p:nvPicPr>
        <p:blipFill>
          <a:blip r:embed="rId3" cstate="print"/>
          <a:srcRect t="3969" r="1773" b="4749"/>
          <a:stretch>
            <a:fillRect/>
          </a:stretch>
        </p:blipFill>
        <p:spPr bwMode="auto">
          <a:xfrm>
            <a:off x="4775196" y="2780499"/>
            <a:ext cx="4919904" cy="342902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Настья\Desktop\ДХШ 7 Казань Ларионова Н.В\Дипломы\петр 1\20211123_170734.jpg"/>
          <p:cNvPicPr>
            <a:picLocks noChangeAspect="1" noChangeArrowheads="1"/>
          </p:cNvPicPr>
          <p:nvPr/>
        </p:nvPicPr>
        <p:blipFill>
          <a:blip r:embed="rId2" cstate="print"/>
          <a:srcRect/>
          <a:stretch>
            <a:fillRect/>
          </a:stretch>
        </p:blipFill>
        <p:spPr bwMode="auto">
          <a:xfrm rot="5400000">
            <a:off x="5218666" y="2237491"/>
            <a:ext cx="4800000" cy="3600000"/>
          </a:xfrm>
          <a:prstGeom prst="rect">
            <a:avLst/>
          </a:prstGeom>
          <a:noFill/>
        </p:spPr>
      </p:pic>
      <p:pic>
        <p:nvPicPr>
          <p:cNvPr id="28675" name="Picture 3" descr="C:\Users\Настья\Desktop\ДХШ 7 Казань Ларионова Н.В\Дипломы\петр 1\20211123_170709.jpg"/>
          <p:cNvPicPr>
            <a:picLocks noChangeAspect="1" noChangeArrowheads="1"/>
          </p:cNvPicPr>
          <p:nvPr/>
        </p:nvPicPr>
        <p:blipFill>
          <a:blip r:embed="rId3" cstate="print"/>
          <a:srcRect/>
          <a:stretch>
            <a:fillRect/>
          </a:stretch>
        </p:blipFill>
        <p:spPr bwMode="auto">
          <a:xfrm rot="5400000">
            <a:off x="575196" y="1880301"/>
            <a:ext cx="4800000" cy="3600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C:\Users\Настья\Desktop\ДХШ 7 Казань Ларионова Н.В\Дипломы\петр 1\20211123_165940.jpg"/>
          <p:cNvPicPr>
            <a:picLocks noChangeAspect="1" noChangeArrowheads="1"/>
          </p:cNvPicPr>
          <p:nvPr/>
        </p:nvPicPr>
        <p:blipFill>
          <a:blip r:embed="rId2" cstate="print"/>
          <a:srcRect r="3036"/>
          <a:stretch>
            <a:fillRect/>
          </a:stretch>
        </p:blipFill>
        <p:spPr bwMode="auto">
          <a:xfrm rot="5400000">
            <a:off x="5322619" y="1661572"/>
            <a:ext cx="5258599" cy="4067429"/>
          </a:xfrm>
          <a:prstGeom prst="rect">
            <a:avLst/>
          </a:prstGeom>
          <a:noFill/>
        </p:spPr>
      </p:pic>
      <p:pic>
        <p:nvPicPr>
          <p:cNvPr id="4" name="Picture 3" descr="C:\Users\Настья\Desktop\ДХШ 7 Казань Ларионова Н.В\Дипломы\петр 1\20211123_170038.jpg"/>
          <p:cNvPicPr>
            <a:picLocks noChangeAspect="1" noChangeArrowheads="1"/>
          </p:cNvPicPr>
          <p:nvPr/>
        </p:nvPicPr>
        <p:blipFill>
          <a:blip r:embed="rId3" cstate="print"/>
          <a:srcRect t="3969" r="1773" b="4749"/>
          <a:stretch>
            <a:fillRect/>
          </a:stretch>
        </p:blipFill>
        <p:spPr bwMode="auto">
          <a:xfrm>
            <a:off x="569672" y="1851805"/>
            <a:ext cx="4919904" cy="342902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0354" y="423045"/>
            <a:ext cx="9589390" cy="7525137"/>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Композиция. Поиск. Решение. </a:t>
            </a:r>
          </a:p>
          <a:p>
            <a:pPr algn="ct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Цель: Как правильно выбрать сюжет в композиции</a:t>
            </a:r>
          </a:p>
          <a:p>
            <a:r>
              <a:rPr lang="ru-RU" dirty="0" smtClean="0">
                <a:latin typeface="Times New Roman" pitchFamily="18" charset="0"/>
                <a:cs typeface="Times New Roman" pitchFamily="18" charset="0"/>
              </a:rPr>
              <a:t>Задачи: - поиск в исполнении композиции,  найти правильное решение выбора сюжета в композиции.</a:t>
            </a:r>
          </a:p>
          <a:p>
            <a:r>
              <a:rPr lang="ru-RU" dirty="0" smtClean="0">
                <a:latin typeface="Times New Roman" pitchFamily="18" charset="0"/>
                <a:cs typeface="Times New Roman" pitchFamily="18" charset="0"/>
              </a:rPr>
              <a:t>Рассмотрим на основе одного урока, одной темы. </a:t>
            </a:r>
          </a:p>
          <a:p>
            <a:pPr algn="just"/>
            <a:r>
              <a:rPr lang="ru-RU" dirty="0" smtClean="0">
                <a:latin typeface="Times New Roman" pitchFamily="18" charset="0"/>
                <a:cs typeface="Times New Roman" pitchFamily="18" charset="0"/>
              </a:rPr>
              <a:t>В композиции над произведением, как все мы знаем начинаем с выбора сюжета. </a:t>
            </a:r>
          </a:p>
          <a:p>
            <a:pPr algn="just"/>
            <a:r>
              <a:rPr lang="ru-RU" dirty="0" smtClean="0">
                <a:latin typeface="Times New Roman" pitchFamily="18" charset="0"/>
                <a:cs typeface="Times New Roman" pitchFamily="18" charset="0"/>
              </a:rPr>
              <a:t>Возьмем  тему приуроченную юбилейному году Петра 1, Петр Первый, бесспорно, очень колоритная фигура среди российских правителей и один из самых ярких представителей российской монархии.  Начинаем с выбора сюжета например с поисков. Я рекомендую детям сначала ознакомится с историей: посмотреть фильм о Петре 1 желательно фильмы давних времен, в черно-белом варианте, почитать книги.</a:t>
            </a:r>
          </a:p>
          <a:p>
            <a:pPr algn="just"/>
            <a:r>
              <a:rPr lang="ru-RU" dirty="0" smtClean="0">
                <a:latin typeface="Times New Roman" pitchFamily="18" charset="0"/>
                <a:cs typeface="Times New Roman" pitchFamily="18" charset="0"/>
              </a:rPr>
              <a:t>И начинаем с поисков решения в композиции, определяем центр, первый план, равновесие в композиции.  </a:t>
            </a: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Поиски начинаем с зарисовок и набросков.</a:t>
            </a: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Наброски к композиции о Петре 1, я попросила ребят сделать с папы или дяди, в том положении в каком они планируют изобразить Петра в своем сюжете. Это помогает точнее изобразить фигуру человека в движении.</a:t>
            </a:r>
          </a:p>
          <a:p>
            <a:pPr algn="just"/>
            <a:r>
              <a:rPr lang="ru-RU" dirty="0" smtClean="0">
                <a:latin typeface="Times New Roman" pitchFamily="18" charset="0"/>
                <a:cs typeface="Times New Roman" pitchFamily="18" charset="0"/>
              </a:rPr>
              <a:t> </a:t>
            </a:r>
          </a:p>
          <a:p>
            <a:pPr algn="just"/>
            <a:endParaRPr lang="ru-RU"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Настья\Desktop\ДХШ 7 Казань Ларионова Н.В\Дипломы\петр 1\20211123_170006.jpg"/>
          <p:cNvPicPr>
            <a:picLocks noChangeAspect="1" noChangeArrowheads="1"/>
          </p:cNvPicPr>
          <p:nvPr/>
        </p:nvPicPr>
        <p:blipFill>
          <a:blip r:embed="rId2" cstate="print"/>
          <a:srcRect/>
          <a:stretch>
            <a:fillRect/>
          </a:stretch>
        </p:blipFill>
        <p:spPr bwMode="auto">
          <a:xfrm>
            <a:off x="689576" y="1752267"/>
            <a:ext cx="4800000" cy="3600000"/>
          </a:xfrm>
          <a:prstGeom prst="rect">
            <a:avLst/>
          </a:prstGeom>
          <a:noFill/>
        </p:spPr>
      </p:pic>
      <p:pic>
        <p:nvPicPr>
          <p:cNvPr id="4" name="Picture 2" descr="C:\Users\Настья\Desktop\ДХШ 7 Казань Ларионова Н.В\Дипломы\петр 1\20211116_171011.jpg"/>
          <p:cNvPicPr>
            <a:picLocks noChangeAspect="1" noChangeArrowheads="1"/>
          </p:cNvPicPr>
          <p:nvPr/>
        </p:nvPicPr>
        <p:blipFill>
          <a:blip r:embed="rId3" cstate="print"/>
          <a:srcRect/>
          <a:stretch>
            <a:fillRect/>
          </a:stretch>
        </p:blipFill>
        <p:spPr bwMode="auto">
          <a:xfrm rot="5400000">
            <a:off x="5322888" y="1589866"/>
            <a:ext cx="5334037" cy="400052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31792" y="565921"/>
            <a:ext cx="9429816" cy="4616648"/>
          </a:xfrm>
          <a:prstGeom prst="rect">
            <a:avLst/>
          </a:prstGeom>
        </p:spPr>
        <p:txBody>
          <a:bodyPr wrap="square">
            <a:spAutoFit/>
          </a:bodyPr>
          <a:lstStyle/>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Что же такое равновесие в композиции и как мы его уравновешиваем?</a:t>
            </a:r>
          </a:p>
          <a:p>
            <a:pPr algn="just"/>
            <a:r>
              <a:rPr lang="ru-RU" dirty="0" smtClean="0">
                <a:latin typeface="Times New Roman" pitchFamily="18" charset="0"/>
                <a:cs typeface="Times New Roman" pitchFamily="18" charset="0"/>
              </a:rPr>
              <a:t>Равновесие - такое состояние композиции, при котором все элементы сбалансированы между собой. Уравновешенная композиция выглядит более цельной, в такой композиции острее ощущается взаимосвязь составляющих ее элементов. Одним из важных условий завершенности композиции является уравновешенность ее частей относительно композиционного центра. Уравновешенность - важный принцип композиции, означающий расположение изобразительных элементов вокруг воображаемой оси симметрии таким образом, чтобы правая и левая стороны находились в равновесии.</a:t>
            </a:r>
          </a:p>
          <a:p>
            <a:pPr algn="just"/>
            <a:r>
              <a:rPr lang="ru-RU" dirty="0" smtClean="0">
                <a:latin typeface="Times New Roman" pitchFamily="18" charset="0"/>
                <a:cs typeface="Times New Roman" pitchFamily="18" charset="0"/>
              </a:rPr>
              <a:t>Чаще всего композиция бывает ассиметричной.</a:t>
            </a:r>
          </a:p>
          <a:p>
            <a:pPr algn="just"/>
            <a:r>
              <a:rPr lang="ru-RU" dirty="0" smtClean="0">
                <a:latin typeface="Times New Roman" pitchFamily="18" charset="0"/>
                <a:cs typeface="Times New Roman" pitchFamily="18" charset="0"/>
              </a:rPr>
              <a:t>Асимметричная композиция может быть уравновешенной и неуравновешенной. Большое светлое пятно можно уравновесить маленьким темным. Много маленьких по размеру пятен можно уравновесить одним большим.</a:t>
            </a: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theslide.ru/img/thumbs/027eea3c960af1b1a83ee55a2de93f61-800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8" name="Picture 4" descr="https://ds03.infourok.ru/uploads/ex/0901/00023f68-fcc78a8d/img25.jpg"/>
          <p:cNvPicPr>
            <a:picLocks noChangeAspect="1" noChangeArrowheads="1"/>
          </p:cNvPicPr>
          <p:nvPr/>
        </p:nvPicPr>
        <p:blipFill>
          <a:blip r:embed="rId2"/>
          <a:srcRect l="19531" r="18750" b="40625"/>
          <a:stretch>
            <a:fillRect/>
          </a:stretch>
        </p:blipFill>
        <p:spPr bwMode="auto">
          <a:xfrm>
            <a:off x="1131858" y="423045"/>
            <a:ext cx="8712929" cy="628654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theslide.ru/img/thumbs/027eea3c960af1b1a83ee55a2de93f61-800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3554" name="Picture 2" descr="https://ds03.infourok.ru/uploads/ex/0901/00023f68-fcc78a8d/img25.jpg"/>
          <p:cNvPicPr>
            <a:picLocks noChangeAspect="1" noChangeArrowheads="1"/>
          </p:cNvPicPr>
          <p:nvPr/>
        </p:nvPicPr>
        <p:blipFill>
          <a:blip r:embed="rId2"/>
          <a:srcRect l="34115" t="62488" r="19010" b="3137"/>
          <a:stretch>
            <a:fillRect/>
          </a:stretch>
        </p:blipFill>
        <p:spPr bwMode="auto">
          <a:xfrm>
            <a:off x="1203296" y="994549"/>
            <a:ext cx="8832334" cy="485778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88916" y="351607"/>
            <a:ext cx="9858444" cy="5124480"/>
          </a:xfrm>
          <a:prstGeom prst="rect">
            <a:avLst/>
          </a:prstGeom>
        </p:spPr>
        <p:txBody>
          <a:bodyPr wrap="square">
            <a:spAutoFit/>
          </a:bodyPr>
          <a:lstStyle/>
          <a:p>
            <a:pPr algn="just"/>
            <a:r>
              <a:rPr lang="ru-RU" b="1" i="1" dirty="0" smtClean="0"/>
              <a:t/>
            </a:r>
            <a:br>
              <a:rPr lang="ru-RU" b="1" i="1" dirty="0" smtClean="0"/>
            </a:br>
            <a:r>
              <a:rPr lang="ru-RU" sz="1800" b="1" i="1" dirty="0" smtClean="0">
                <a:latin typeface="Times New Roman" pitchFamily="18" charset="0"/>
                <a:cs typeface="Times New Roman" pitchFamily="18" charset="0"/>
              </a:rPr>
              <a:t>Наброски и зарисовки человека</a:t>
            </a:r>
            <a:endParaRPr lang="ru-RU" sz="1800" dirty="0" smtClean="0">
              <a:latin typeface="Times New Roman" pitchFamily="18" charset="0"/>
              <a:cs typeface="Times New Roman" pitchFamily="18" charset="0"/>
            </a:endParaRPr>
          </a:p>
          <a:p>
            <a:pPr algn="just"/>
            <a:r>
              <a:rPr lang="ru-RU" sz="1800" dirty="0" smtClean="0">
                <a:latin typeface="Times New Roman" pitchFamily="18" charset="0"/>
                <a:cs typeface="Times New Roman" pitchFamily="18" charset="0"/>
              </a:rPr>
              <a:t>        Человек – самый сложный объект для рисования. Грамотно выполнить наброски с человека невозможно без знания основ анатомического строения, без знания самых общих положений анатомии. Усвоение основных знаний об анатомии человека идет параллельно с выполнением набросков и зарисовок всей фигуры человека и ее отдельных частей.</a:t>
            </a:r>
          </a:p>
          <a:p>
            <a:pPr algn="just"/>
            <a:r>
              <a:rPr lang="ru-RU" sz="1800" dirty="0" smtClean="0">
                <a:latin typeface="Times New Roman" pitchFamily="18" charset="0"/>
                <a:cs typeface="Times New Roman" pitchFamily="18" charset="0"/>
              </a:rPr>
              <a:t>Руководствуясь общепедагогическим принципом – от простого к сложному, наброски с человека рекомендуется начинать с простых поз. Рисунок фигуры человека начинается с определения общего пространственного и композиционного положения изображения на плоскости листа бумаги. Далее проводится осевая вертикальная линия, на которой короткими отрезками намечаются места перехода основных частей фигуры человека; намечаются пропорциональные отношения головы, туловища, рук, ног. Затем следует</a:t>
            </a:r>
          </a:p>
          <a:p>
            <a:pPr algn="just"/>
            <a:r>
              <a:rPr lang="ru-RU" sz="1800" dirty="0" smtClean="0">
                <a:latin typeface="Times New Roman" pitchFamily="18" charset="0"/>
                <a:cs typeface="Times New Roman" pitchFamily="18" charset="0"/>
              </a:rPr>
              <a:t>детальная или частичная прорисовка фигуры с учетом характерных особенностей натуры. Заканчивается набросок нанесением тона, соответствующего распределению светотени на фигуре. Важной задачей при выполнении набросков фигуры человека является изучение движения. Незнание характерных особенностей того или иного движения, координации туловища, головы, рук, ног во время ходьбы, бега, катания и т.д. часто самым серьезным образом отражается на выполнении тематического задания, посвященного изображению людей.</a:t>
            </a:r>
            <a:endParaRPr lang="ru-RU" sz="18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3164" y="1208863"/>
            <a:ext cx="10215634" cy="6001643"/>
          </a:xfrm>
          <a:prstGeom prst="rect">
            <a:avLst/>
          </a:prstGeom>
        </p:spPr>
        <p:txBody>
          <a:bodyPr wrap="square">
            <a:spAutoFit/>
          </a:bodyPr>
          <a:lstStyle/>
          <a:p>
            <a:pPr algn="just"/>
            <a:r>
              <a:rPr lang="ru-RU" sz="1800" dirty="0" smtClean="0">
                <a:latin typeface="Times New Roman" pitchFamily="18" charset="0"/>
                <a:cs typeface="Times New Roman" pitchFamily="18" charset="0"/>
              </a:rPr>
              <a:t>Актуальность этой темы обусловлена тем, что вопросы о композиционном мышлении приобретают все большее значение в художественном образовании и повседневной жизни. Учащимся при обучении необходимо не только приобрести знания, умения и навыки, но и овладеть творческим подходом в осуществлении поставленных перед ним задач. Следовательно, для композиционного мышления главной задачей становится формирование творческого мышления у обучающихся через специальные развивающие формы и методы. </a:t>
            </a:r>
          </a:p>
          <a:p>
            <a:endParaRPr lang="ru-RU" sz="18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Жукова М. А. Развитие композиционного мышления на уроках изобразительного искусства // Место социально-гуманитарных наук в развитии современной цивилизации : сборник научных трудов по материалам Международной научно-практической конференции 31 января 2020г. : Белгород : ООО Агентство перспективных научных исследований (АПНИ), 2020.  С. 133-136. URL: https://apni.ru/article/415-razvitie-kompozitsionnogo-mishleniya-na-urokak</a:t>
            </a:r>
            <a:endParaRPr lang="ru-RU" sz="1200" dirty="0">
              <a:latin typeface="Times New Roman" pitchFamily="18" charset="0"/>
              <a:cs typeface="Times New Roman" pitchFamily="18" charset="0"/>
            </a:endParaRPr>
          </a:p>
        </p:txBody>
      </p:sp>
      <p:sp>
        <p:nvSpPr>
          <p:cNvPr id="5" name="TextBox 4"/>
          <p:cNvSpPr txBox="1"/>
          <p:nvPr/>
        </p:nvSpPr>
        <p:spPr>
          <a:xfrm>
            <a:off x="3060684" y="708797"/>
            <a:ext cx="4000528" cy="415498"/>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Актуальность проблемы</a:t>
            </a:r>
            <a:endParaRPr lang="ru-RU"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988982" y="3066251"/>
            <a:ext cx="2369250" cy="3240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846898" y="3066251"/>
            <a:ext cx="2245219" cy="3240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775064" y="3066251"/>
            <a:ext cx="2478094" cy="3240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srcRect/>
          <a:stretch>
            <a:fillRect/>
          </a:stretch>
        </p:blipFill>
        <p:spPr bwMode="auto">
          <a:xfrm>
            <a:off x="7918468" y="2637623"/>
            <a:ext cx="2428800" cy="3382876"/>
          </a:xfrm>
          <a:prstGeom prst="rect">
            <a:avLst/>
          </a:prstGeom>
          <a:noFill/>
          <a:ln w="9525">
            <a:noFill/>
            <a:miter lim="800000"/>
            <a:headEnd/>
            <a:tailEnd/>
          </a:ln>
          <a:effectLst/>
        </p:spPr>
      </p:pic>
      <p:pic>
        <p:nvPicPr>
          <p:cNvPr id="19460" name="Picture 4"/>
          <p:cNvPicPr>
            <a:picLocks noChangeAspect="1" noChangeArrowheads="1"/>
          </p:cNvPicPr>
          <p:nvPr/>
        </p:nvPicPr>
        <p:blipFill>
          <a:blip r:embed="rId3"/>
          <a:srcRect/>
          <a:stretch>
            <a:fillRect/>
          </a:stretch>
        </p:blipFill>
        <p:spPr bwMode="auto">
          <a:xfrm>
            <a:off x="2846370" y="2637623"/>
            <a:ext cx="4616291" cy="3382876"/>
          </a:xfrm>
          <a:prstGeom prst="rect">
            <a:avLst/>
          </a:prstGeom>
          <a:noFill/>
          <a:ln w="9525">
            <a:noFill/>
            <a:miter lim="800000"/>
            <a:headEnd/>
            <a:tailEnd/>
          </a:ln>
          <a:effectLst/>
        </p:spPr>
      </p:pic>
      <p:pic>
        <p:nvPicPr>
          <p:cNvPr id="19461" name="Picture 5"/>
          <p:cNvPicPr>
            <a:picLocks noChangeAspect="1" noChangeArrowheads="1"/>
          </p:cNvPicPr>
          <p:nvPr/>
        </p:nvPicPr>
        <p:blipFill>
          <a:blip r:embed="rId4"/>
          <a:srcRect/>
          <a:stretch>
            <a:fillRect/>
          </a:stretch>
        </p:blipFill>
        <p:spPr bwMode="auto">
          <a:xfrm>
            <a:off x="417478" y="2637623"/>
            <a:ext cx="2000654" cy="3382876"/>
          </a:xfrm>
          <a:prstGeom prst="rect">
            <a:avLst/>
          </a:prstGeom>
          <a:noFill/>
          <a:ln w="9525">
            <a:noFill/>
            <a:miter lim="800000"/>
            <a:headEnd/>
            <a:tailEnd/>
          </a:ln>
          <a:effectLst/>
        </p:spPr>
      </p:pic>
      <p:sp>
        <p:nvSpPr>
          <p:cNvPr id="7" name="Прямоугольник 6"/>
          <p:cNvSpPr/>
          <p:nvPr/>
        </p:nvSpPr>
        <p:spPr>
          <a:xfrm>
            <a:off x="560354" y="637359"/>
            <a:ext cx="9572692" cy="1323439"/>
          </a:xfrm>
          <a:prstGeom prst="rect">
            <a:avLst/>
          </a:prstGeom>
        </p:spPr>
        <p:txBody>
          <a:bodyPr wrap="square">
            <a:spAutoFit/>
          </a:bodyPr>
          <a:lstStyle/>
          <a:p>
            <a:pPr algn="just"/>
            <a:r>
              <a:rPr lang="ru-RU" sz="2000" dirty="0" smtClean="0">
                <a:latin typeface="Times New Roman" pitchFamily="18" charset="0"/>
                <a:cs typeface="Times New Roman" pitchFamily="18" charset="0"/>
              </a:rPr>
              <a:t>Методы развития композиционного мышления раскрываются через систему упражнений и заданий, главная особенность которых заключается в изучении теоретических вопросов и приобретении практических умений и навыков по композиции. </a:t>
            </a:r>
            <a:endParaRPr lang="ru-RU" sz="20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Picture 9"/>
          <p:cNvPicPr>
            <a:picLocks noChangeAspect="1" noChangeArrowheads="1"/>
          </p:cNvPicPr>
          <p:nvPr/>
        </p:nvPicPr>
        <p:blipFill>
          <a:blip r:embed="rId2"/>
          <a:srcRect/>
          <a:stretch>
            <a:fillRect/>
          </a:stretch>
        </p:blipFill>
        <p:spPr bwMode="auto">
          <a:xfrm>
            <a:off x="346040" y="4066383"/>
            <a:ext cx="2455313" cy="3240000"/>
          </a:xfrm>
          <a:prstGeom prst="rect">
            <a:avLst/>
          </a:prstGeom>
          <a:noFill/>
          <a:ln w="9525">
            <a:noFill/>
            <a:miter lim="800000"/>
            <a:headEnd/>
            <a:tailEnd/>
          </a:ln>
          <a:effectLst/>
        </p:spPr>
      </p:pic>
      <p:pic>
        <p:nvPicPr>
          <p:cNvPr id="5130" name="Picture 10"/>
          <p:cNvPicPr>
            <a:picLocks noChangeAspect="1" noChangeArrowheads="1"/>
          </p:cNvPicPr>
          <p:nvPr/>
        </p:nvPicPr>
        <p:blipFill>
          <a:blip r:embed="rId3"/>
          <a:srcRect/>
          <a:stretch>
            <a:fillRect/>
          </a:stretch>
        </p:blipFill>
        <p:spPr bwMode="auto">
          <a:xfrm>
            <a:off x="2989246" y="4041093"/>
            <a:ext cx="2273063" cy="3240000"/>
          </a:xfrm>
          <a:prstGeom prst="rect">
            <a:avLst/>
          </a:prstGeom>
          <a:noFill/>
          <a:ln w="9525">
            <a:noFill/>
            <a:miter lim="800000"/>
            <a:headEnd/>
            <a:tailEnd/>
          </a:ln>
          <a:effectLst/>
        </p:spPr>
      </p:pic>
      <p:pic>
        <p:nvPicPr>
          <p:cNvPr id="5131" name="Picture 11"/>
          <p:cNvPicPr>
            <a:picLocks noChangeAspect="1" noChangeArrowheads="1"/>
          </p:cNvPicPr>
          <p:nvPr/>
        </p:nvPicPr>
        <p:blipFill>
          <a:blip r:embed="rId4"/>
          <a:srcRect/>
          <a:stretch>
            <a:fillRect/>
          </a:stretch>
        </p:blipFill>
        <p:spPr bwMode="auto">
          <a:xfrm>
            <a:off x="5494936" y="4041093"/>
            <a:ext cx="2280656" cy="3240000"/>
          </a:xfrm>
          <a:prstGeom prst="rect">
            <a:avLst/>
          </a:prstGeom>
          <a:noFill/>
          <a:ln w="9525">
            <a:noFill/>
            <a:miter lim="800000"/>
            <a:headEnd/>
            <a:tailEnd/>
          </a:ln>
          <a:effectLst/>
        </p:spPr>
      </p:pic>
      <p:pic>
        <p:nvPicPr>
          <p:cNvPr id="5132" name="Picture 12"/>
          <p:cNvPicPr>
            <a:picLocks noChangeAspect="1" noChangeArrowheads="1"/>
          </p:cNvPicPr>
          <p:nvPr/>
        </p:nvPicPr>
        <p:blipFill>
          <a:blip r:embed="rId5"/>
          <a:srcRect/>
          <a:stretch>
            <a:fillRect/>
          </a:stretch>
        </p:blipFill>
        <p:spPr bwMode="auto">
          <a:xfrm>
            <a:off x="8061344" y="4066383"/>
            <a:ext cx="2197125" cy="3240000"/>
          </a:xfrm>
          <a:prstGeom prst="rect">
            <a:avLst/>
          </a:prstGeom>
          <a:noFill/>
          <a:ln w="9525">
            <a:noFill/>
            <a:miter lim="800000"/>
            <a:headEnd/>
            <a:tailEnd/>
          </a:ln>
          <a:effectLst/>
        </p:spPr>
      </p:pic>
      <p:pic>
        <p:nvPicPr>
          <p:cNvPr id="5133" name="Picture 13"/>
          <p:cNvPicPr>
            <a:picLocks noChangeAspect="1" noChangeArrowheads="1"/>
          </p:cNvPicPr>
          <p:nvPr/>
        </p:nvPicPr>
        <p:blipFill>
          <a:blip r:embed="rId6"/>
          <a:srcRect/>
          <a:stretch>
            <a:fillRect/>
          </a:stretch>
        </p:blipFill>
        <p:spPr bwMode="auto">
          <a:xfrm>
            <a:off x="417478" y="612069"/>
            <a:ext cx="2283188" cy="3240000"/>
          </a:xfrm>
          <a:prstGeom prst="rect">
            <a:avLst/>
          </a:prstGeom>
          <a:noFill/>
          <a:ln w="9525">
            <a:noFill/>
            <a:miter lim="800000"/>
            <a:headEnd/>
            <a:tailEnd/>
          </a:ln>
          <a:effectLst/>
        </p:spPr>
      </p:pic>
      <p:pic>
        <p:nvPicPr>
          <p:cNvPr id="5134" name="Picture 14"/>
          <p:cNvPicPr>
            <a:picLocks noChangeAspect="1" noChangeArrowheads="1"/>
          </p:cNvPicPr>
          <p:nvPr/>
        </p:nvPicPr>
        <p:blipFill>
          <a:blip r:embed="rId7"/>
          <a:srcRect/>
          <a:stretch>
            <a:fillRect/>
          </a:stretch>
        </p:blipFill>
        <p:spPr bwMode="auto">
          <a:xfrm>
            <a:off x="7989906" y="565921"/>
            <a:ext cx="2346469" cy="3240000"/>
          </a:xfrm>
          <a:prstGeom prst="rect">
            <a:avLst/>
          </a:prstGeom>
          <a:noFill/>
          <a:ln w="9525">
            <a:noFill/>
            <a:miter lim="800000"/>
            <a:headEnd/>
            <a:tailEnd/>
          </a:ln>
          <a:effectLst/>
        </p:spPr>
      </p:pic>
      <p:pic>
        <p:nvPicPr>
          <p:cNvPr id="5136" name="Picture 16"/>
          <p:cNvPicPr>
            <a:picLocks noChangeAspect="1" noChangeArrowheads="1"/>
          </p:cNvPicPr>
          <p:nvPr/>
        </p:nvPicPr>
        <p:blipFill>
          <a:blip r:embed="rId8"/>
          <a:srcRect/>
          <a:stretch>
            <a:fillRect/>
          </a:stretch>
        </p:blipFill>
        <p:spPr bwMode="auto">
          <a:xfrm>
            <a:off x="5561014" y="565921"/>
            <a:ext cx="2095875" cy="3240000"/>
          </a:xfrm>
          <a:prstGeom prst="rect">
            <a:avLst/>
          </a:prstGeom>
          <a:noFill/>
          <a:ln w="9525">
            <a:noFill/>
            <a:miter lim="800000"/>
            <a:headEnd/>
            <a:tailEnd/>
          </a:ln>
          <a:effectLst/>
        </p:spPr>
      </p:pic>
      <p:pic>
        <p:nvPicPr>
          <p:cNvPr id="5137" name="Picture 17"/>
          <p:cNvPicPr>
            <a:picLocks noChangeAspect="1" noChangeArrowheads="1"/>
          </p:cNvPicPr>
          <p:nvPr/>
        </p:nvPicPr>
        <p:blipFill>
          <a:blip r:embed="rId9"/>
          <a:srcRect/>
          <a:stretch>
            <a:fillRect/>
          </a:stretch>
        </p:blipFill>
        <p:spPr bwMode="auto">
          <a:xfrm>
            <a:off x="3060684" y="565921"/>
            <a:ext cx="2159156" cy="3240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1644</TotalTime>
  <Words>491</Words>
  <PresentationFormat>Произвольный</PresentationFormat>
  <Paragraphs>75</Paragraphs>
  <Slides>20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Анастасия Ларионова</dc:creator>
  <cp:lastModifiedBy>Настя</cp:lastModifiedBy>
  <cp:revision>18</cp:revision>
  <dcterms:created xsi:type="dcterms:W3CDTF">2021-11-23T10:01:51Z</dcterms:created>
  <dcterms:modified xsi:type="dcterms:W3CDTF">2022-04-28T12:52:47Z</dcterms:modified>
</cp:coreProperties>
</file>