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5" r:id="rId5"/>
    <p:sldId id="258" r:id="rId6"/>
    <p:sldId id="259" r:id="rId7"/>
    <p:sldId id="261" r:id="rId8"/>
    <p:sldId id="262" r:id="rId9"/>
    <p:sldId id="263"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912E377D-84EA-4F3F-B290-8B4F388E96CA}" type="datetimeFigureOut">
              <a:rPr lang="ru-RU" smtClean="0"/>
              <a:t>17.06.2025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54280B-372D-49A9-A39F-AA58ADBDC488}" type="slidenum">
              <a:rPr lang="ru-RU" smtClean="0"/>
              <a:t>‹#›</a:t>
            </a:fld>
            <a:endParaRPr lang="ru-RU"/>
          </a:p>
        </p:txBody>
      </p:sp>
    </p:spTree>
    <p:extLst>
      <p:ext uri="{BB962C8B-B14F-4D97-AF65-F5344CB8AC3E}">
        <p14:creationId xmlns:p14="http://schemas.microsoft.com/office/powerpoint/2010/main" val="2558675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12E377D-84EA-4F3F-B290-8B4F388E96CA}" type="datetimeFigureOut">
              <a:rPr lang="ru-RU" smtClean="0"/>
              <a:t>17.06.2025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54280B-372D-49A9-A39F-AA58ADBDC488}" type="slidenum">
              <a:rPr lang="ru-RU" smtClean="0"/>
              <a:t>‹#›</a:t>
            </a:fld>
            <a:endParaRPr lang="ru-RU"/>
          </a:p>
        </p:txBody>
      </p:sp>
    </p:spTree>
    <p:extLst>
      <p:ext uri="{BB962C8B-B14F-4D97-AF65-F5344CB8AC3E}">
        <p14:creationId xmlns:p14="http://schemas.microsoft.com/office/powerpoint/2010/main" val="4100448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12E377D-84EA-4F3F-B290-8B4F388E96CA}" type="datetimeFigureOut">
              <a:rPr lang="ru-RU" smtClean="0"/>
              <a:t>17.06.2025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54280B-372D-49A9-A39F-AA58ADBDC488}" type="slidenum">
              <a:rPr lang="ru-RU" smtClean="0"/>
              <a:t>‹#›</a:t>
            </a:fld>
            <a:endParaRPr lang="ru-RU"/>
          </a:p>
        </p:txBody>
      </p:sp>
    </p:spTree>
    <p:extLst>
      <p:ext uri="{BB962C8B-B14F-4D97-AF65-F5344CB8AC3E}">
        <p14:creationId xmlns:p14="http://schemas.microsoft.com/office/powerpoint/2010/main" val="1757844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12E377D-84EA-4F3F-B290-8B4F388E96CA}" type="datetimeFigureOut">
              <a:rPr lang="ru-RU" smtClean="0"/>
              <a:t>17.06.2025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54280B-372D-49A9-A39F-AA58ADBDC488}" type="slidenum">
              <a:rPr lang="ru-RU" smtClean="0"/>
              <a:t>‹#›</a:t>
            </a:fld>
            <a:endParaRPr lang="ru-RU"/>
          </a:p>
        </p:txBody>
      </p:sp>
    </p:spTree>
    <p:extLst>
      <p:ext uri="{BB962C8B-B14F-4D97-AF65-F5344CB8AC3E}">
        <p14:creationId xmlns:p14="http://schemas.microsoft.com/office/powerpoint/2010/main" val="3204413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12E377D-84EA-4F3F-B290-8B4F388E96CA}" type="datetimeFigureOut">
              <a:rPr lang="ru-RU" smtClean="0"/>
              <a:t>17.06.2025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54280B-372D-49A9-A39F-AA58ADBDC488}" type="slidenum">
              <a:rPr lang="ru-RU" smtClean="0"/>
              <a:t>‹#›</a:t>
            </a:fld>
            <a:endParaRPr lang="ru-RU"/>
          </a:p>
        </p:txBody>
      </p:sp>
    </p:spTree>
    <p:extLst>
      <p:ext uri="{BB962C8B-B14F-4D97-AF65-F5344CB8AC3E}">
        <p14:creationId xmlns:p14="http://schemas.microsoft.com/office/powerpoint/2010/main" val="4019073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12E377D-84EA-4F3F-B290-8B4F388E96CA}" type="datetimeFigureOut">
              <a:rPr lang="ru-RU" smtClean="0"/>
              <a:t>17.06.2025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54280B-372D-49A9-A39F-AA58ADBDC488}" type="slidenum">
              <a:rPr lang="ru-RU" smtClean="0"/>
              <a:t>‹#›</a:t>
            </a:fld>
            <a:endParaRPr lang="ru-RU"/>
          </a:p>
        </p:txBody>
      </p:sp>
    </p:spTree>
    <p:extLst>
      <p:ext uri="{BB962C8B-B14F-4D97-AF65-F5344CB8AC3E}">
        <p14:creationId xmlns:p14="http://schemas.microsoft.com/office/powerpoint/2010/main" val="3095783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12E377D-84EA-4F3F-B290-8B4F388E96CA}" type="datetimeFigureOut">
              <a:rPr lang="ru-RU" smtClean="0"/>
              <a:t>17.06.2025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654280B-372D-49A9-A39F-AA58ADBDC488}" type="slidenum">
              <a:rPr lang="ru-RU" smtClean="0"/>
              <a:t>‹#›</a:t>
            </a:fld>
            <a:endParaRPr lang="ru-RU"/>
          </a:p>
        </p:txBody>
      </p:sp>
    </p:spTree>
    <p:extLst>
      <p:ext uri="{BB962C8B-B14F-4D97-AF65-F5344CB8AC3E}">
        <p14:creationId xmlns:p14="http://schemas.microsoft.com/office/powerpoint/2010/main" val="1683010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12E377D-84EA-4F3F-B290-8B4F388E96CA}" type="datetimeFigureOut">
              <a:rPr lang="ru-RU" smtClean="0"/>
              <a:t>17.06.2025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54280B-372D-49A9-A39F-AA58ADBDC488}" type="slidenum">
              <a:rPr lang="ru-RU" smtClean="0"/>
              <a:t>‹#›</a:t>
            </a:fld>
            <a:endParaRPr lang="ru-RU"/>
          </a:p>
        </p:txBody>
      </p:sp>
    </p:spTree>
    <p:extLst>
      <p:ext uri="{BB962C8B-B14F-4D97-AF65-F5344CB8AC3E}">
        <p14:creationId xmlns:p14="http://schemas.microsoft.com/office/powerpoint/2010/main" val="282613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2E377D-84EA-4F3F-B290-8B4F388E96CA}" type="datetimeFigureOut">
              <a:rPr lang="ru-RU" smtClean="0"/>
              <a:t>17.06.2025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654280B-372D-49A9-A39F-AA58ADBDC488}" type="slidenum">
              <a:rPr lang="ru-RU" smtClean="0"/>
              <a:t>‹#›</a:t>
            </a:fld>
            <a:endParaRPr lang="ru-RU"/>
          </a:p>
        </p:txBody>
      </p:sp>
    </p:spTree>
    <p:extLst>
      <p:ext uri="{BB962C8B-B14F-4D97-AF65-F5344CB8AC3E}">
        <p14:creationId xmlns:p14="http://schemas.microsoft.com/office/powerpoint/2010/main" val="2400509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12E377D-84EA-4F3F-B290-8B4F388E96CA}" type="datetimeFigureOut">
              <a:rPr lang="ru-RU" smtClean="0"/>
              <a:t>17.06.2025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54280B-372D-49A9-A39F-AA58ADBDC488}" type="slidenum">
              <a:rPr lang="ru-RU" smtClean="0"/>
              <a:t>‹#›</a:t>
            </a:fld>
            <a:endParaRPr lang="ru-RU"/>
          </a:p>
        </p:txBody>
      </p:sp>
    </p:spTree>
    <p:extLst>
      <p:ext uri="{BB962C8B-B14F-4D97-AF65-F5344CB8AC3E}">
        <p14:creationId xmlns:p14="http://schemas.microsoft.com/office/powerpoint/2010/main" val="3975269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12E377D-84EA-4F3F-B290-8B4F388E96CA}" type="datetimeFigureOut">
              <a:rPr lang="ru-RU" smtClean="0"/>
              <a:t>17.06.2025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54280B-372D-49A9-A39F-AA58ADBDC488}" type="slidenum">
              <a:rPr lang="ru-RU" smtClean="0"/>
              <a:t>‹#›</a:t>
            </a:fld>
            <a:endParaRPr lang="ru-RU"/>
          </a:p>
        </p:txBody>
      </p:sp>
    </p:spTree>
    <p:extLst>
      <p:ext uri="{BB962C8B-B14F-4D97-AF65-F5344CB8AC3E}">
        <p14:creationId xmlns:p14="http://schemas.microsoft.com/office/powerpoint/2010/main" val="2634986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2E377D-84EA-4F3F-B290-8B4F388E96CA}" type="datetimeFigureOut">
              <a:rPr lang="ru-RU" smtClean="0"/>
              <a:t>17.06.2025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4280B-372D-49A9-A39F-AA58ADBDC488}" type="slidenum">
              <a:rPr lang="ru-RU" smtClean="0"/>
              <a:t>‹#›</a:t>
            </a:fld>
            <a:endParaRPr lang="ru-RU"/>
          </a:p>
        </p:txBody>
      </p:sp>
    </p:spTree>
    <p:extLst>
      <p:ext uri="{BB962C8B-B14F-4D97-AF65-F5344CB8AC3E}">
        <p14:creationId xmlns:p14="http://schemas.microsoft.com/office/powerpoint/2010/main" val="505383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slideLayout" Target="../slideLayouts/slideLayout9.xml" /><Relationship Id="rId1" Type="http://schemas.openxmlformats.org/officeDocument/2006/relationships/themeOverride" Target="../theme/themeOverride1.xml" /><Relationship Id="rId4" Type="http://schemas.openxmlformats.org/officeDocument/2006/relationships/image" Target="../media/image3.png" /></Relationships>
</file>

<file path=ppt/slides/_rels/slide6.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2.png" /><Relationship Id="rId1" Type="http://schemas.openxmlformats.org/officeDocument/2006/relationships/slideLayout" Target="../slideLayouts/slideLayout5.xml" /><Relationship Id="rId4" Type="http://schemas.openxmlformats.org/officeDocument/2006/relationships/image" Target="../media/image5.png" /></Relationships>
</file>

<file path=ppt/slides/_rels/slide7.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2.png" /><Relationship Id="rId1" Type="http://schemas.openxmlformats.org/officeDocument/2006/relationships/slideLayout" Target="../slideLayouts/slideLayout6.xml" /></Relationships>
</file>

<file path=ppt/slides/_rels/slide8.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2.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38200" y="365124"/>
            <a:ext cx="10515600" cy="6062971"/>
          </a:xfrm>
        </p:spPr>
        <p:txBody>
          <a:bodyPr>
            <a:normAutofit fontScale="90000"/>
          </a:bodyPr>
          <a:lstStyle/>
          <a:p>
            <a:pPr algn="ctr"/>
            <a:br>
              <a:rPr lang="ru-RU" b="1" dirty="0">
                <a:ln w="10160">
                  <a:solidFill>
                    <a:schemeClr val="accent5"/>
                  </a:solidFill>
                  <a:prstDash val="solid"/>
                </a:ln>
                <a:solidFill>
                  <a:srgbClr val="FF0000"/>
                </a:solidFill>
                <a:effectLst>
                  <a:outerShdw blurRad="38100" dist="22860" dir="5400000" algn="tl" rotWithShape="0">
                    <a:srgbClr val="000000">
                      <a:alpha val="30000"/>
                    </a:srgbClr>
                  </a:outerShdw>
                </a:effectLst>
              </a:rPr>
            </a:br>
            <a:br>
              <a:rPr lang="ru-RU" b="1" dirty="0">
                <a:ln w="10160">
                  <a:solidFill>
                    <a:schemeClr val="accent5"/>
                  </a:solidFill>
                  <a:prstDash val="solid"/>
                </a:ln>
                <a:solidFill>
                  <a:srgbClr val="FF0000"/>
                </a:solidFill>
                <a:effectLst>
                  <a:outerShdw blurRad="38100" dist="22860" dir="5400000" algn="tl" rotWithShape="0">
                    <a:srgbClr val="000000">
                      <a:alpha val="30000"/>
                    </a:srgbClr>
                  </a:outerShdw>
                </a:effectLst>
              </a:rPr>
            </a:br>
            <a:br>
              <a:rPr lang="ru-RU" b="1" dirty="0">
                <a:ln w="10160">
                  <a:solidFill>
                    <a:schemeClr val="accent5"/>
                  </a:solidFill>
                  <a:prstDash val="solid"/>
                </a:ln>
                <a:solidFill>
                  <a:srgbClr val="FF0000"/>
                </a:solidFill>
                <a:effectLst>
                  <a:outerShdw blurRad="38100" dist="22860" dir="5400000" algn="tl" rotWithShape="0">
                    <a:srgbClr val="000000">
                      <a:alpha val="30000"/>
                    </a:srgbClr>
                  </a:outerShdw>
                </a:effectLst>
              </a:rPr>
            </a:br>
            <a:br>
              <a:rPr lang="ru-RU" b="1" dirty="0">
                <a:ln w="10160">
                  <a:solidFill>
                    <a:schemeClr val="accent5"/>
                  </a:solidFill>
                  <a:prstDash val="solid"/>
                </a:ln>
                <a:solidFill>
                  <a:srgbClr val="FF0000"/>
                </a:solidFill>
                <a:effectLst>
                  <a:outerShdw blurRad="38100" dist="22860" dir="5400000" algn="tl" rotWithShape="0">
                    <a:srgbClr val="000000">
                      <a:alpha val="30000"/>
                    </a:srgbClr>
                  </a:outerShdw>
                </a:effectLst>
              </a:rPr>
            </a:br>
            <a:br>
              <a:rPr lang="ru-RU" b="1" dirty="0">
                <a:ln w="10160">
                  <a:solidFill>
                    <a:schemeClr val="accent5"/>
                  </a:solidFill>
                  <a:prstDash val="solid"/>
                </a:ln>
                <a:solidFill>
                  <a:srgbClr val="FF0000"/>
                </a:solidFill>
                <a:effectLst>
                  <a:outerShdw blurRad="38100" dist="22860" dir="5400000" algn="tl" rotWithShape="0">
                    <a:srgbClr val="000000">
                      <a:alpha val="30000"/>
                    </a:srgbClr>
                  </a:outerShdw>
                </a:effectLst>
              </a:rPr>
            </a:br>
            <a:br>
              <a:rPr lang="ru-RU" b="1" dirty="0">
                <a:ln w="10160">
                  <a:solidFill>
                    <a:schemeClr val="accent5"/>
                  </a:solidFill>
                  <a:prstDash val="solid"/>
                </a:ln>
                <a:solidFill>
                  <a:srgbClr val="FF0000"/>
                </a:solidFill>
                <a:effectLst>
                  <a:outerShdw blurRad="38100" dist="22860" dir="5400000" algn="tl" rotWithShape="0">
                    <a:srgbClr val="000000">
                      <a:alpha val="30000"/>
                    </a:srgbClr>
                  </a:outerShdw>
                </a:effectLst>
              </a:rPr>
            </a:br>
            <a:br>
              <a:rPr lang="ru-RU" b="1" dirty="0">
                <a:ln w="10160">
                  <a:solidFill>
                    <a:schemeClr val="accent5"/>
                  </a:solidFill>
                  <a:prstDash val="solid"/>
                </a:ln>
                <a:solidFill>
                  <a:srgbClr val="FF0000"/>
                </a:solidFill>
                <a:effectLst>
                  <a:outerShdw blurRad="38100" dist="22860" dir="5400000" algn="tl" rotWithShape="0">
                    <a:srgbClr val="000000">
                      <a:alpha val="30000"/>
                    </a:srgbClr>
                  </a:outerShdw>
                </a:effectLst>
              </a:rPr>
            </a:br>
            <a:br>
              <a:rPr lang="ru-RU" b="1" dirty="0">
                <a:ln w="10160">
                  <a:solidFill>
                    <a:schemeClr val="accent5"/>
                  </a:solidFill>
                  <a:prstDash val="solid"/>
                </a:ln>
                <a:solidFill>
                  <a:srgbClr val="FF0000"/>
                </a:solidFill>
                <a:effectLst>
                  <a:outerShdw blurRad="38100" dist="22860" dir="5400000" algn="tl" rotWithShape="0">
                    <a:srgbClr val="000000">
                      <a:alpha val="30000"/>
                    </a:srgbClr>
                  </a:outerShdw>
                </a:effectLst>
              </a:rPr>
            </a:br>
            <a:br>
              <a:rPr lang="ru-RU" b="1" dirty="0">
                <a:ln w="10160">
                  <a:solidFill>
                    <a:schemeClr val="accent5"/>
                  </a:solidFill>
                  <a:prstDash val="solid"/>
                </a:ln>
                <a:solidFill>
                  <a:srgbClr val="FF0000"/>
                </a:solidFill>
                <a:effectLst>
                  <a:outerShdw blurRad="38100" dist="22860" dir="5400000" algn="tl" rotWithShape="0">
                    <a:srgbClr val="000000">
                      <a:alpha val="30000"/>
                    </a:srgbClr>
                  </a:outerShdw>
                </a:effectLst>
              </a:rPr>
            </a:br>
            <a:br>
              <a:rPr lang="ru-RU" b="1" dirty="0">
                <a:ln w="10160">
                  <a:solidFill>
                    <a:schemeClr val="accent5"/>
                  </a:solidFill>
                  <a:prstDash val="solid"/>
                </a:ln>
                <a:solidFill>
                  <a:srgbClr val="FF0000"/>
                </a:solidFill>
                <a:effectLst>
                  <a:outerShdw blurRad="38100" dist="22860" dir="5400000" algn="tl" rotWithShape="0">
                    <a:srgbClr val="000000">
                      <a:alpha val="30000"/>
                    </a:srgbClr>
                  </a:outerShdw>
                </a:effectLst>
              </a:rPr>
            </a:br>
            <a:r>
              <a:rPr lang="ru-RU" sz="7300" b="1" dirty="0">
                <a:ln w="10160">
                  <a:solidFill>
                    <a:schemeClr val="accent5"/>
                  </a:solidFill>
                  <a:prstDash val="solid"/>
                </a:ln>
                <a:solidFill>
                  <a:schemeClr val="accent4"/>
                </a:solidFill>
                <a:effectLst>
                  <a:outerShdw blurRad="38100" dist="22860" dir="5400000" algn="tl" rotWithShape="0">
                    <a:srgbClr val="000000">
                      <a:alpha val="30000"/>
                    </a:srgbClr>
                  </a:outerShdw>
                </a:effectLst>
                <a:latin typeface="Arial Black" panose="020B0A04020102020204" pitchFamily="34" charset="0"/>
              </a:rPr>
              <a:t>Межполушарная </a:t>
            </a:r>
            <a:r>
              <a:rPr lang="ru-RU" sz="7300" b="1">
                <a:ln w="10160">
                  <a:solidFill>
                    <a:schemeClr val="accent5"/>
                  </a:solidFill>
                  <a:prstDash val="solid"/>
                </a:ln>
                <a:solidFill>
                  <a:schemeClr val="accent4"/>
                </a:solidFill>
                <a:effectLst>
                  <a:outerShdw blurRad="38100" dist="22860" dir="5400000" algn="tl" rotWithShape="0">
                    <a:srgbClr val="000000">
                      <a:alpha val="30000"/>
                    </a:srgbClr>
                  </a:outerShdw>
                </a:effectLst>
                <a:latin typeface="Arial Black" panose="020B0A04020102020204" pitchFamily="34" charset="0"/>
              </a:rPr>
              <a:t>доска </a:t>
            </a:r>
            <a:br>
              <a:rPr lang="ru-RU" sz="7300" b="1">
                <a:ln w="10160">
                  <a:solidFill>
                    <a:schemeClr val="accent5"/>
                  </a:solidFill>
                  <a:prstDash val="solid"/>
                </a:ln>
                <a:solidFill>
                  <a:schemeClr val="accent4"/>
                </a:solidFill>
                <a:effectLst>
                  <a:outerShdw blurRad="38100" dist="22860" dir="5400000" algn="tl" rotWithShape="0">
                    <a:srgbClr val="000000">
                      <a:alpha val="30000"/>
                    </a:srgbClr>
                  </a:outerShdw>
                </a:effectLst>
                <a:latin typeface="Arial Black" panose="020B0A04020102020204" pitchFamily="34" charset="0"/>
              </a:rPr>
            </a:br>
            <a:r>
              <a:rPr lang="ru-RU" sz="7300" b="1">
                <a:ln w="10160">
                  <a:solidFill>
                    <a:schemeClr val="accent5"/>
                  </a:solidFill>
                  <a:prstDash val="solid"/>
                </a:ln>
                <a:solidFill>
                  <a:schemeClr val="accent4"/>
                </a:solidFill>
                <a:effectLst>
                  <a:outerShdw blurRad="38100" dist="22860" dir="5400000" algn="tl" rotWithShape="0">
                    <a:srgbClr val="000000">
                      <a:alpha val="30000"/>
                    </a:srgbClr>
                  </a:outerShdw>
                </a:effectLst>
                <a:latin typeface="Arial Black" panose="020B0A04020102020204" pitchFamily="34" charset="0"/>
              </a:rPr>
              <a:t>«Собачка-косточка»</a:t>
            </a:r>
            <a:br>
              <a:rPr lang="ru-RU" sz="3200" b="1" dirty="0">
                <a:ln w="10160">
                  <a:solidFill>
                    <a:schemeClr val="accent5"/>
                  </a:solidFill>
                  <a:prstDash val="solid"/>
                </a:ln>
                <a:solidFill>
                  <a:schemeClr val="accent4"/>
                </a:solidFill>
                <a:effectLst>
                  <a:outerShdw blurRad="38100" dist="22860" dir="5400000" algn="tl" rotWithShape="0">
                    <a:srgbClr val="000000">
                      <a:alpha val="30000"/>
                    </a:srgbClr>
                  </a:outerShdw>
                </a:effectLst>
                <a:latin typeface="Arial Black" panose="020B0A04020102020204" pitchFamily="34" charset="0"/>
              </a:rPr>
            </a:br>
            <a:br>
              <a:rPr lang="ru-RU" sz="32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Arial Black" panose="020B0A04020102020204" pitchFamily="34" charset="0"/>
              </a:rPr>
            </a:br>
            <a:br>
              <a:rPr lang="ru-RU" sz="32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Arial Black" panose="020B0A04020102020204" pitchFamily="34" charset="0"/>
              </a:rPr>
            </a:br>
            <a:br>
              <a:rPr lang="ru-RU" sz="32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Arial Black" panose="020B0A04020102020204" pitchFamily="34" charset="0"/>
              </a:rPr>
            </a:br>
            <a:r>
              <a:rPr lang="ru-RU" sz="32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Arial Black" panose="020B0A04020102020204" pitchFamily="34" charset="0"/>
              </a:rPr>
              <a:t>Автор</a:t>
            </a:r>
            <a:r>
              <a:rPr lang="ru-RU" sz="3200" b="1" dirty="0">
                <a:ln w="10160">
                  <a:solidFill>
                    <a:schemeClr val="accent5"/>
                  </a:solidFill>
                  <a:prstDash val="solid"/>
                </a:ln>
                <a:effectLst>
                  <a:outerShdw blurRad="38100" dist="22860" dir="5400000" algn="tl" rotWithShape="0">
                    <a:srgbClr val="000000">
                      <a:alpha val="30000"/>
                    </a:srgbClr>
                  </a:outerShdw>
                </a:effectLst>
                <a:latin typeface="Arial Black" panose="020B0A04020102020204" pitchFamily="34" charset="0"/>
              </a:rPr>
              <a:t>: учитель-логопед </a:t>
            </a:r>
            <a:br>
              <a:rPr lang="ru-RU" sz="3200" b="1" dirty="0">
                <a:ln w="10160">
                  <a:solidFill>
                    <a:schemeClr val="accent5"/>
                  </a:solidFill>
                  <a:prstDash val="solid"/>
                </a:ln>
                <a:effectLst>
                  <a:outerShdw blurRad="38100" dist="22860" dir="5400000" algn="tl" rotWithShape="0">
                    <a:srgbClr val="000000">
                      <a:alpha val="30000"/>
                    </a:srgbClr>
                  </a:outerShdw>
                </a:effectLst>
                <a:latin typeface="Arial Black" panose="020B0A04020102020204" pitchFamily="34" charset="0"/>
              </a:rPr>
            </a:br>
            <a:r>
              <a:rPr lang="ru-RU" sz="3200" b="1" dirty="0">
                <a:ln w="10160">
                  <a:solidFill>
                    <a:schemeClr val="accent5"/>
                  </a:solidFill>
                  <a:prstDash val="solid"/>
                </a:ln>
                <a:effectLst>
                  <a:outerShdw blurRad="38100" dist="22860" dir="5400000" algn="tl" rotWithShape="0">
                    <a:srgbClr val="000000">
                      <a:alpha val="30000"/>
                    </a:srgbClr>
                  </a:outerShdw>
                </a:effectLst>
                <a:latin typeface="Arial Black" panose="020B0A04020102020204" pitchFamily="34" charset="0"/>
              </a:rPr>
              <a:t>МАОУ СОШ 36 </a:t>
            </a:r>
            <a:br>
              <a:rPr lang="ru-RU" sz="3200" b="1" dirty="0">
                <a:ln w="10160">
                  <a:solidFill>
                    <a:schemeClr val="accent5"/>
                  </a:solidFill>
                  <a:prstDash val="solid"/>
                </a:ln>
                <a:effectLst>
                  <a:outerShdw blurRad="38100" dist="22860" dir="5400000" algn="tl" rotWithShape="0">
                    <a:srgbClr val="000000">
                      <a:alpha val="30000"/>
                    </a:srgbClr>
                  </a:outerShdw>
                </a:effectLst>
                <a:latin typeface="Arial Black" panose="020B0A04020102020204" pitchFamily="34" charset="0"/>
              </a:rPr>
            </a:br>
            <a:r>
              <a:rPr lang="ru-RU" sz="3200" b="1" dirty="0">
                <a:ln w="10160">
                  <a:solidFill>
                    <a:schemeClr val="accent5"/>
                  </a:solidFill>
                  <a:prstDash val="solid"/>
                </a:ln>
                <a:effectLst>
                  <a:outerShdw blurRad="38100" dist="22860" dir="5400000" algn="tl" rotWithShape="0">
                    <a:srgbClr val="000000">
                      <a:alpha val="30000"/>
                    </a:srgbClr>
                  </a:outerShdw>
                </a:effectLst>
                <a:latin typeface="Arial Black" panose="020B0A04020102020204" pitchFamily="34" charset="0"/>
              </a:rPr>
              <a:t>г. Сыктывкара Республики Коми</a:t>
            </a:r>
            <a:br>
              <a:rPr lang="ru-RU" sz="3200" b="1" dirty="0">
                <a:ln w="10160">
                  <a:solidFill>
                    <a:schemeClr val="accent5"/>
                  </a:solidFill>
                  <a:prstDash val="solid"/>
                </a:ln>
                <a:effectLst>
                  <a:outerShdw blurRad="38100" dist="22860" dir="5400000" algn="tl" rotWithShape="0">
                    <a:srgbClr val="000000">
                      <a:alpha val="30000"/>
                    </a:srgbClr>
                  </a:outerShdw>
                </a:effectLst>
                <a:latin typeface="Arial Black" panose="020B0A04020102020204" pitchFamily="34" charset="0"/>
              </a:rPr>
            </a:br>
            <a:r>
              <a:rPr lang="ru-RU" sz="3200" b="1" dirty="0">
                <a:ln w="10160">
                  <a:solidFill>
                    <a:schemeClr val="accent5"/>
                  </a:solidFill>
                  <a:prstDash val="solid"/>
                </a:ln>
                <a:effectLst>
                  <a:outerShdw blurRad="38100" dist="22860" dir="5400000" algn="tl" rotWithShape="0">
                    <a:srgbClr val="000000">
                      <a:alpha val="30000"/>
                    </a:srgbClr>
                  </a:outerShdw>
                </a:effectLst>
                <a:latin typeface="Arial Black" panose="020B0A04020102020204" pitchFamily="34" charset="0"/>
              </a:rPr>
              <a:t>Ковалёва М. В.</a:t>
            </a:r>
            <a:br>
              <a:rPr lang="ru-RU" sz="3200" b="1" dirty="0">
                <a:ln w="10160">
                  <a:solidFill>
                    <a:schemeClr val="accent5"/>
                  </a:solidFill>
                  <a:prstDash val="solid"/>
                </a:ln>
                <a:effectLst>
                  <a:outerShdw blurRad="38100" dist="22860" dir="5400000" algn="tl" rotWithShape="0">
                    <a:srgbClr val="000000">
                      <a:alpha val="30000"/>
                    </a:srgbClr>
                  </a:outerShdw>
                </a:effectLst>
                <a:latin typeface="Arial Black" panose="020B0A04020102020204" pitchFamily="34" charset="0"/>
              </a:rPr>
            </a:br>
            <a:br>
              <a:rPr lang="ru-RU" sz="32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Arial Black" panose="020B0A04020102020204" pitchFamily="34" charset="0"/>
              </a:rPr>
            </a:br>
            <a:br>
              <a:rPr lang="ru-RU" sz="32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Arial Black" panose="020B0A04020102020204" pitchFamily="34" charset="0"/>
              </a:rPr>
            </a:br>
            <a:br>
              <a:rPr lang="ru-RU" sz="32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Arial Black" panose="020B0A04020102020204" pitchFamily="34" charset="0"/>
              </a:rPr>
            </a:br>
            <a:br>
              <a:rPr lang="ru-RU" sz="32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Arial Black" panose="020B0A04020102020204" pitchFamily="34" charset="0"/>
              </a:rPr>
            </a:br>
            <a:br>
              <a:rPr lang="ru-RU" sz="73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Arial Black" panose="020B0A04020102020204" pitchFamily="34" charset="0"/>
              </a:rPr>
            </a:br>
            <a:br>
              <a:rPr lang="ru-RU" sz="73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Arial Black" panose="020B0A04020102020204" pitchFamily="34" charset="0"/>
              </a:rPr>
            </a:br>
            <a:br>
              <a:rPr lang="ru-RU" sz="73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Arial Black" panose="020B0A04020102020204" pitchFamily="34" charset="0"/>
              </a:rPr>
            </a:br>
            <a:br>
              <a:rPr lang="ru-RU" sz="73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br>
            <a:endParaRPr lang="ru-RU" sz="7300" b="1" spc="50" dirty="0">
              <a:ln w="9525" cmpd="sng">
                <a:solidFill>
                  <a:schemeClr val="accent1"/>
                </a:solidFill>
                <a:prstDash val="solid"/>
              </a:ln>
              <a:solidFill>
                <a:srgbClr val="FF0000"/>
              </a:solidFill>
              <a:effectLst>
                <a:glow rad="38100">
                  <a:schemeClr val="accent1">
                    <a:alpha val="40000"/>
                  </a:schemeClr>
                </a:glow>
              </a:effectLst>
            </a:endParaRPr>
          </a:p>
        </p:txBody>
      </p:sp>
      <p:sp>
        <p:nvSpPr>
          <p:cNvPr id="2" name="Прямоугольник 1"/>
          <p:cNvSpPr/>
          <p:nvPr/>
        </p:nvSpPr>
        <p:spPr>
          <a:xfrm>
            <a:off x="6126468" y="1507024"/>
            <a:ext cx="184731" cy="2554545"/>
          </a:xfrm>
          <a:prstGeom prst="rect">
            <a:avLst/>
          </a:prstGeom>
          <a:noFill/>
        </p:spPr>
        <p:txBody>
          <a:bodyPr wrap="none" lIns="91440" tIns="45720" rIns="91440" bIns="45720">
            <a:spAutoFit/>
          </a:bodyPr>
          <a:lstStyle/>
          <a:p>
            <a:pPr algn="ctr"/>
            <a:endParaRPr lang="ru-RU" sz="80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endParaRPr>
          </a:p>
          <a:p>
            <a:pPr algn="ctr"/>
            <a:endParaRPr lang="ru-RU" sz="80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544437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196755" y="483179"/>
            <a:ext cx="10515600" cy="45719"/>
          </a:xfrm>
        </p:spPr>
        <p:txBody>
          <a:bodyPr>
            <a:normAutofit fontScale="90000"/>
          </a:bodyPr>
          <a:lstStyle/>
          <a:p>
            <a:endParaRPr lang="ru-RU" dirty="0"/>
          </a:p>
        </p:txBody>
      </p:sp>
      <p:pic>
        <p:nvPicPr>
          <p:cNvPr id="4" name="Объект 3"/>
          <p:cNvPicPr>
            <a:picLocks noGrp="1" noChangeAspect="1"/>
          </p:cNvPicPr>
          <p:nvPr>
            <p:ph idx="1"/>
          </p:nvPr>
        </p:nvPicPr>
        <p:blipFill>
          <a:blip r:embed="rId2"/>
          <a:stretch>
            <a:fillRect/>
          </a:stretch>
        </p:blipFill>
        <p:spPr>
          <a:xfrm>
            <a:off x="196756" y="0"/>
            <a:ext cx="9302086" cy="6857999"/>
          </a:xfrm>
          <a:prstGeom prst="rect">
            <a:avLst/>
          </a:prstGeom>
          <a:ln>
            <a:solidFill>
              <a:schemeClr val="bg1"/>
            </a:solidFill>
          </a:ln>
        </p:spPr>
      </p:pic>
      <p:sp>
        <p:nvSpPr>
          <p:cNvPr id="3" name="Прямоугольник 2"/>
          <p:cNvSpPr/>
          <p:nvPr/>
        </p:nvSpPr>
        <p:spPr>
          <a:xfrm>
            <a:off x="6810232" y="71697"/>
            <a:ext cx="5381768" cy="678630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Пособие «Межполушарная доска»</a:t>
            </a:r>
          </a:p>
          <a:p>
            <a:r>
              <a:rPr lang="ru-RU" sz="2000" b="1" dirty="0">
                <a:solidFill>
                  <a:schemeClr val="tx1"/>
                </a:solidFill>
              </a:rPr>
              <a:t>  Межполушарная доска </a:t>
            </a:r>
            <a:r>
              <a:rPr lang="ru-RU" sz="2000" dirty="0">
                <a:solidFill>
                  <a:schemeClr val="tx1"/>
                </a:solidFill>
              </a:rPr>
              <a:t>— это доска с двумя зеркально нанесёнными лабиринтами для одновременного прохождения правой и левой рукой.         </a:t>
            </a:r>
          </a:p>
          <a:p>
            <a:r>
              <a:rPr lang="ru-RU" sz="2000" dirty="0">
                <a:solidFill>
                  <a:schemeClr val="tx1"/>
                </a:solidFill>
              </a:rPr>
              <a:t>    Лабиринты (дорожки) выложены из коктейльных трубочек, что также способствует сенсорному развитию. Кроме того происходит развитие координации движений, синхронизация работы глаз и рук, развитие мелкой моторики, тактильной чувствительности, активной концентрации внимания, развитие речи.</a:t>
            </a:r>
            <a:endParaRPr lang="ru-RU" sz="2000" b="1" dirty="0">
              <a:solidFill>
                <a:schemeClr val="tx1"/>
              </a:solidFill>
            </a:endParaRPr>
          </a:p>
        </p:txBody>
      </p:sp>
    </p:spTree>
    <p:extLst>
      <p:ext uri="{BB962C8B-B14F-4D97-AF65-F5344CB8AC3E}">
        <p14:creationId xmlns:p14="http://schemas.microsoft.com/office/powerpoint/2010/main" val="1224623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8200" y="365124"/>
            <a:ext cx="10515600" cy="6090267"/>
          </a:xfrm>
          <a:solidFill>
            <a:schemeClr val="accent4">
              <a:lumMod val="20000"/>
              <a:lumOff val="80000"/>
            </a:schemeClr>
          </a:solidFill>
        </p:spPr>
        <p:txBody>
          <a:bodyPr>
            <a:noAutofit/>
          </a:bodyPr>
          <a:lstStyle/>
          <a:p>
            <a:r>
              <a:rPr lang="ru-RU" sz="2400" b="1" dirty="0">
                <a:latin typeface="Times New Roman" panose="02020603050405020304" pitchFamily="18" charset="0"/>
                <a:cs typeface="Times New Roman" panose="02020603050405020304" pitchFamily="18" charset="0"/>
              </a:rPr>
              <a:t>Цель – </a:t>
            </a:r>
            <a:r>
              <a:rPr lang="ru-RU" sz="2000" dirty="0">
                <a:latin typeface="Times New Roman" panose="02020603050405020304" pitchFamily="18" charset="0"/>
                <a:cs typeface="Times New Roman" panose="02020603050405020304" pitchFamily="18" charset="0"/>
              </a:rPr>
              <a:t>повышение результативности коррекционно-образовательного процесса посредством применения </a:t>
            </a:r>
            <a:r>
              <a:rPr lang="ru-RU" sz="2000" dirty="0" err="1">
                <a:latin typeface="Times New Roman" panose="02020603050405020304" pitchFamily="18" charset="0"/>
                <a:cs typeface="Times New Roman" panose="02020603050405020304" pitchFamily="18" charset="0"/>
              </a:rPr>
              <a:t>нейротехнологии</a:t>
            </a:r>
            <a:r>
              <a:rPr lang="ru-RU" sz="2000" dirty="0">
                <a:latin typeface="Times New Roman" panose="02020603050405020304" pitchFamily="18" charset="0"/>
                <a:cs typeface="Times New Roman" panose="02020603050405020304" pitchFamily="18" charset="0"/>
              </a:rPr>
              <a:t>, улучшение психических процессов, формирование и развитие всех компонентов речи.</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Задачи:</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1) </a:t>
            </a:r>
            <a:r>
              <a:rPr lang="ru-RU" sz="2400" b="1" u="sng" dirty="0">
                <a:latin typeface="Times New Roman" panose="02020603050405020304" pitchFamily="18" charset="0"/>
                <a:cs typeface="Times New Roman" panose="02020603050405020304" pitchFamily="18" charset="0"/>
              </a:rPr>
              <a:t>Образовательные </a:t>
            </a:r>
            <a:br>
              <a:rPr lang="ru-RU" sz="2400" b="1"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 обучать синхронному движению рук в одном направлении (сверху вниз или снизу вверх) и в разных направлениях)</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2. закрепление пройденного речевого материала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3. расширять и систематизировать знания в рамках лексических тем</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4. пополнять и активизировать словарный запас</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5. формировать сенсомоторные навыки и межполушарное взаимодействие</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6. формировать все компоненты речи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7. устранять нарушения устной и письменной речи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8. автоматизация и дифференциация звуков</a:t>
            </a:r>
            <a:br>
              <a:rPr lang="ru-RU" sz="2400" dirty="0">
                <a:latin typeface="Times New Roman" panose="02020603050405020304" pitchFamily="18" charset="0"/>
                <a:cs typeface="Times New Roman" panose="02020603050405020304" pitchFamily="18" charset="0"/>
              </a:rPr>
            </a:br>
            <a:br>
              <a:rPr lang="ru-RU" sz="2400" b="1" dirty="0">
                <a:latin typeface="Times New Roman" panose="02020603050405020304" pitchFamily="18" charset="0"/>
                <a:cs typeface="Times New Roman" panose="02020603050405020304" pitchFamily="18" charset="0"/>
              </a:rPr>
            </a:br>
            <a:br>
              <a:rPr lang="ru-RU" sz="2400" b="1" dirty="0">
                <a:latin typeface="Times New Roman" panose="02020603050405020304" pitchFamily="18" charset="0"/>
                <a:cs typeface="Times New Roman" panose="02020603050405020304" pitchFamily="18" charset="0"/>
              </a:rPr>
            </a:b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0610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4"/>
            <a:ext cx="10515600" cy="6492875"/>
          </a:xfrm>
          <a:solidFill>
            <a:schemeClr val="accent2">
              <a:lumMod val="20000"/>
              <a:lumOff val="80000"/>
            </a:schemeClr>
          </a:solidFill>
        </p:spPr>
        <p:txBody>
          <a:bodyPr>
            <a:normAutofit/>
          </a:bodyPr>
          <a:lstStyle/>
          <a:p>
            <a:r>
              <a:rPr lang="ru-RU" sz="2400" b="1" dirty="0">
                <a:latin typeface="Times New Roman" panose="02020603050405020304" pitchFamily="18" charset="0"/>
                <a:cs typeface="Times New Roman" panose="02020603050405020304" pitchFamily="18" charset="0"/>
              </a:rPr>
              <a:t>Задачи:</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2) </a:t>
            </a:r>
            <a:r>
              <a:rPr lang="ru-RU" sz="2400" b="1" u="sng" dirty="0">
                <a:latin typeface="Times New Roman" panose="02020603050405020304" pitchFamily="18" charset="0"/>
                <a:cs typeface="Times New Roman" panose="02020603050405020304" pitchFamily="18" charset="0"/>
              </a:rPr>
              <a:t>Коррекционно-развивающие </a:t>
            </a:r>
            <a:br>
              <a:rPr lang="ru-RU" sz="2400" b="1"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 развивать синхронизацию работы рук и глаз</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2. развитие мелкой моторики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3. развитие межполушарного взаимодействия</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4. развитие зрительного </a:t>
            </a:r>
            <a:r>
              <a:rPr lang="ru-RU" sz="2400" dirty="0" err="1">
                <a:latin typeface="Times New Roman" panose="02020603050405020304" pitchFamily="18" charset="0"/>
                <a:cs typeface="Times New Roman" panose="02020603050405020304" pitchFamily="18" charset="0"/>
              </a:rPr>
              <a:t>гнозиса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5. развитие сенсомоторных навыков</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6. развитие пространственной ориентировки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7. развитие тактильной чувствительности</a:t>
            </a:r>
            <a:br>
              <a:rPr lang="ru-RU" sz="2400" dirty="0">
                <a:latin typeface="Times New Roman" panose="02020603050405020304" pitchFamily="18" charset="0"/>
                <a:cs typeface="Times New Roman" panose="02020603050405020304" pitchFamily="18" charset="0"/>
              </a:rPr>
            </a:br>
            <a:br>
              <a:rPr lang="ru-RU" sz="2400"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3) </a:t>
            </a:r>
            <a:r>
              <a:rPr lang="ru-RU" sz="2400" b="1" u="sng" dirty="0">
                <a:latin typeface="Times New Roman" panose="02020603050405020304" pitchFamily="18" charset="0"/>
                <a:cs typeface="Times New Roman" panose="02020603050405020304" pitchFamily="18" charset="0"/>
              </a:rPr>
              <a:t>Воспитательные </a:t>
            </a:r>
            <a:br>
              <a:rPr lang="ru-RU" sz="2400" b="1"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 воспитание усидчивости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2. привитие интереса к занятиям</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3. повышение эффективности логопедического воздействия</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4. формирование положительной мотивации у детей с речевыми нарушениями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5. повышение продуктивности деятельности</a:t>
            </a:r>
            <a:br>
              <a:rPr lang="ru-RU" sz="2400" dirty="0">
                <a:latin typeface="Times New Roman" panose="02020603050405020304" pitchFamily="18" charset="0"/>
                <a:cs typeface="Times New Roman" panose="02020603050405020304" pitchFamily="18" charset="0"/>
              </a:rPr>
            </a:br>
            <a:br>
              <a:rPr lang="ru-RU" sz="2400" dirty="0">
                <a:latin typeface="Times New Roman" panose="02020603050405020304" pitchFamily="18" charset="0"/>
                <a:cs typeface="Times New Roman" panose="02020603050405020304" pitchFamily="18" charset="0"/>
              </a:rPr>
            </a:br>
            <a:endParaRPr lang="ru-RU" dirty="0"/>
          </a:p>
        </p:txBody>
      </p:sp>
    </p:spTree>
    <p:extLst>
      <p:ext uri="{BB962C8B-B14F-4D97-AF65-F5344CB8AC3E}">
        <p14:creationId xmlns:p14="http://schemas.microsoft.com/office/powerpoint/2010/main" val="1374965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ru-RU" dirty="0"/>
            </a:br>
            <a:br>
              <a:rPr lang="ru-RU" dirty="0"/>
            </a:br>
            <a:br>
              <a:rPr lang="ru-RU" dirty="0"/>
            </a:br>
            <a:br>
              <a:rPr lang="ru-RU" dirty="0"/>
            </a:br>
            <a:endParaRPr lang="ru-RU" dirty="0"/>
          </a:p>
        </p:txBody>
      </p:sp>
      <p:sp>
        <p:nvSpPr>
          <p:cNvPr id="87" name="Рисунок 86"/>
          <p:cNvSpPr>
            <a:spLocks noGrp="1"/>
          </p:cNvSpPr>
          <p:nvPr>
            <p:ph type="pic" idx="1"/>
          </p:nvPr>
        </p:nvSpPr>
        <p:spPr/>
      </p:sp>
      <p:sp>
        <p:nvSpPr>
          <p:cNvPr id="88" name="Текст 87"/>
          <p:cNvSpPr>
            <a:spLocks noGrp="1"/>
          </p:cNvSpPr>
          <p:nvPr>
            <p:ph type="body" sz="half" idx="2"/>
          </p:nvPr>
        </p:nvSpPr>
        <p:spPr>
          <a:xfrm>
            <a:off x="218364" y="218364"/>
            <a:ext cx="4553661" cy="6387152"/>
          </a:xfrm>
          <a:solidFill>
            <a:schemeClr val="accent2">
              <a:lumMod val="20000"/>
              <a:lumOff val="80000"/>
            </a:schemeClr>
          </a:solidFill>
        </p:spPr>
        <p:txBody>
          <a:bodyPr>
            <a:normAutofit lnSpcReduction="10000"/>
          </a:bodyPr>
          <a:lstStyle/>
          <a:p>
            <a:pPr algn="ctr"/>
            <a:endParaRPr lang="ru-RU" sz="2600" b="1" dirty="0">
              <a:solidFill>
                <a:srgbClr val="7030A0"/>
              </a:solidFill>
              <a:latin typeface="Times New Roman" panose="02020603050405020304" pitchFamily="18" charset="0"/>
              <a:cs typeface="Times New Roman" panose="02020603050405020304" pitchFamily="18" charset="0"/>
            </a:endParaRPr>
          </a:p>
          <a:p>
            <a:pPr algn="ctr"/>
            <a:r>
              <a:rPr lang="ru-RU" sz="2200" b="1" dirty="0">
                <a:solidFill>
                  <a:srgbClr val="7030A0"/>
                </a:solidFill>
                <a:latin typeface="Times New Roman" panose="02020603050405020304" pitchFamily="18" charset="0"/>
                <a:cs typeface="Times New Roman" panose="02020603050405020304" pitchFamily="18" charset="0"/>
              </a:rPr>
              <a:t>Упражнение 1 </a:t>
            </a:r>
            <a:r>
              <a:rPr lang="ru-RU" sz="2200" b="1" u="sng" dirty="0">
                <a:solidFill>
                  <a:srgbClr val="FF0000"/>
                </a:solidFill>
                <a:latin typeface="Times New Roman" panose="02020603050405020304" pitchFamily="18" charset="0"/>
                <a:cs typeface="Times New Roman" panose="02020603050405020304" pitchFamily="18" charset="0"/>
              </a:rPr>
              <a:t>Донеси косточки собачкам.</a:t>
            </a:r>
          </a:p>
          <a:p>
            <a:r>
              <a:rPr lang="ru-RU" sz="2200" dirty="0">
                <a:latin typeface="Times New Roman" panose="02020603050405020304" pitchFamily="18" charset="0"/>
                <a:cs typeface="Times New Roman" panose="02020603050405020304" pitchFamily="18" charset="0"/>
              </a:rPr>
              <a:t> Указательные пальцы левой и правой рук ставим на дорожки внизу (возле косточек).   Начинаем передвигать пальцы одновременно, синхронно по дорожкам. </a:t>
            </a:r>
            <a:r>
              <a:rPr lang="en-US" sz="2200" dirty="0">
                <a:latin typeface="Times New Roman" panose="02020603050405020304" pitchFamily="18" charset="0"/>
                <a:cs typeface="Times New Roman" panose="02020603050405020304" pitchFamily="18" charset="0"/>
              </a:rPr>
              <a:t>                                       </a:t>
            </a:r>
            <a:r>
              <a:rPr lang="en-US" sz="2200" b="1" dirty="0">
                <a:solidFill>
                  <a:srgbClr val="FF0000"/>
                </a:solidFill>
                <a:latin typeface="Times New Roman" panose="02020603050405020304" pitchFamily="18" charset="0"/>
                <a:cs typeface="Times New Roman" panose="02020603050405020304" pitchFamily="18" charset="0"/>
              </a:rPr>
              <a:t>I. </a:t>
            </a:r>
            <a:r>
              <a:rPr lang="ru-RU" sz="2200" dirty="0">
                <a:latin typeface="Times New Roman" panose="02020603050405020304" pitchFamily="18" charset="0"/>
                <a:cs typeface="Times New Roman" panose="02020603050405020304" pitchFamily="18" charset="0"/>
              </a:rPr>
              <a:t>Сначала по счёт (1, 2, 3 и </a:t>
            </a:r>
            <a:r>
              <a:rPr lang="ru-RU" sz="2200" dirty="0" err="1">
                <a:latin typeface="Times New Roman" panose="02020603050405020304" pitchFamily="18" charset="0"/>
                <a:cs typeface="Times New Roman" panose="02020603050405020304" pitchFamily="18" charset="0"/>
              </a:rPr>
              <a:t>т.д</a:t>
            </a:r>
            <a:r>
              <a:rPr lang="ru-RU"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 </a:t>
            </a:r>
            <a:r>
              <a:rPr lang="en-US" sz="2200" b="1" dirty="0">
                <a:solidFill>
                  <a:srgbClr val="FF0000"/>
                </a:solidFill>
                <a:latin typeface="Times New Roman" panose="02020603050405020304" pitchFamily="18" charset="0"/>
                <a:cs typeface="Times New Roman" panose="02020603050405020304" pitchFamily="18" charset="0"/>
              </a:rPr>
              <a:t>II. </a:t>
            </a:r>
            <a:r>
              <a:rPr lang="ru-RU" sz="2200" dirty="0">
                <a:latin typeface="Times New Roman" panose="02020603050405020304" pitchFamily="18" charset="0"/>
                <a:cs typeface="Times New Roman" panose="02020603050405020304" pitchFamily="18" charset="0"/>
              </a:rPr>
              <a:t>Потом добавляем проговаривание слогов (1 слог=1 дорожке), слов (1 слово=1дорожка), предложений (1 дорожка=1 слово из предложения), </a:t>
            </a:r>
            <a:r>
              <a:rPr lang="ru-RU" sz="2200" dirty="0" err="1">
                <a:latin typeface="Times New Roman" panose="02020603050405020304" pitchFamily="18" charset="0"/>
                <a:cs typeface="Times New Roman" panose="02020603050405020304" pitchFamily="18" charset="0"/>
              </a:rPr>
              <a:t>чистоговорок</a:t>
            </a:r>
            <a:r>
              <a:rPr lang="ru-RU" sz="2200" dirty="0">
                <a:latin typeface="Times New Roman" panose="02020603050405020304" pitchFamily="18" charset="0"/>
                <a:cs typeface="Times New Roman" panose="02020603050405020304" pitchFamily="18" charset="0"/>
              </a:rPr>
              <a:t> на звуки по теме занятия.</a:t>
            </a:r>
          </a:p>
          <a:p>
            <a:r>
              <a:rPr lang="ru-RU" sz="2200" dirty="0">
                <a:latin typeface="Times New Roman" panose="02020603050405020304" pitchFamily="18" charset="0"/>
                <a:cs typeface="Times New Roman" panose="02020603050405020304" pitchFamily="18" charset="0"/>
              </a:rPr>
              <a:t>  </a:t>
            </a:r>
            <a:r>
              <a:rPr lang="ru-RU" sz="2200" b="1" i="1" dirty="0">
                <a:latin typeface="Times New Roman" panose="02020603050405020304" pitchFamily="18" charset="0"/>
                <a:cs typeface="Times New Roman" panose="02020603050405020304" pitchFamily="18" charset="0"/>
              </a:rPr>
              <a:t>Цель</a:t>
            </a:r>
            <a:r>
              <a:rPr lang="ru-RU" sz="2200" i="1" dirty="0">
                <a:latin typeface="Times New Roman" panose="02020603050405020304" pitchFamily="18" charset="0"/>
                <a:cs typeface="Times New Roman" panose="02020603050405020304" pitchFamily="18" charset="0"/>
              </a:rPr>
              <a:t> – развитие межполушарного взаимодействия, мелкой моторики, сенсорного развития.</a:t>
            </a:r>
          </a:p>
          <a:p>
            <a:r>
              <a:rPr lang="en-US" sz="2600" dirty="0">
                <a:latin typeface="Times New Roman" panose="02020603050405020304" pitchFamily="18" charset="0"/>
                <a:cs typeface="Times New Roman" panose="02020603050405020304" pitchFamily="18" charset="0"/>
              </a:rPr>
              <a:t> </a:t>
            </a:r>
            <a:endParaRPr lang="ru-RU" sz="26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rot="5400000">
            <a:off x="6449582" y="-1370585"/>
            <a:ext cx="6209732" cy="8950906"/>
          </a:xfrm>
          <a:prstGeom prst="rect">
            <a:avLst/>
          </a:prstGeom>
          <a:noFill/>
        </p:spPr>
      </p:pic>
      <p:pic>
        <p:nvPicPr>
          <p:cNvPr id="6" name="Picture 6" descr="https://polinka.top/uploads/posts/2023-06/1686274646_polinka-top-p-kartinka-ukazivayushchii-palets-instagram-3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8801278" y="4523438"/>
            <a:ext cx="2691099" cy="26911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polinka.top/uploads/posts/2023-06/1686274646_polinka-top-p-kartinka-ukazivayushchii-palets-instagram-3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5594587" y="4523438"/>
            <a:ext cx="2691099" cy="2691100"/>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Прямая со стрелкой 19"/>
          <p:cNvCxnSpPr/>
          <p:nvPr/>
        </p:nvCxnSpPr>
        <p:spPr>
          <a:xfrm flipH="1">
            <a:off x="5811441" y="3383956"/>
            <a:ext cx="1881881" cy="4897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3" name="Прямая со стрелкой 22"/>
          <p:cNvCxnSpPr/>
          <p:nvPr/>
        </p:nvCxnSpPr>
        <p:spPr>
          <a:xfrm flipH="1" flipV="1">
            <a:off x="5764952" y="4388760"/>
            <a:ext cx="1673095" cy="2197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flipV="1">
            <a:off x="6143311" y="3560454"/>
            <a:ext cx="1496060" cy="614192"/>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flipV="1">
            <a:off x="8897726" y="2236651"/>
            <a:ext cx="0" cy="49769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3" name="Прямая со стрелкой 32"/>
          <p:cNvCxnSpPr/>
          <p:nvPr/>
        </p:nvCxnSpPr>
        <p:spPr>
          <a:xfrm flipV="1">
            <a:off x="5676205" y="2876229"/>
            <a:ext cx="23767" cy="57067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7" name="Прямая со стрелкой 36"/>
          <p:cNvCxnSpPr/>
          <p:nvPr/>
        </p:nvCxnSpPr>
        <p:spPr>
          <a:xfrm flipV="1">
            <a:off x="5719465" y="2771430"/>
            <a:ext cx="1673096" cy="608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0" name="Прямая со стрелкой 39"/>
          <p:cNvCxnSpPr/>
          <p:nvPr/>
        </p:nvCxnSpPr>
        <p:spPr>
          <a:xfrm flipV="1">
            <a:off x="6743802" y="4567231"/>
            <a:ext cx="728884" cy="49085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4" name="Прямая со стрелкой 43"/>
          <p:cNvCxnSpPr/>
          <p:nvPr/>
        </p:nvCxnSpPr>
        <p:spPr>
          <a:xfrm flipH="1" flipV="1">
            <a:off x="9074290" y="2715041"/>
            <a:ext cx="1803682" cy="682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6" name="Прямая со стрелкой 45"/>
          <p:cNvCxnSpPr/>
          <p:nvPr/>
        </p:nvCxnSpPr>
        <p:spPr>
          <a:xfrm flipH="1" flipV="1">
            <a:off x="9363281" y="4596183"/>
            <a:ext cx="434821" cy="31522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9" name="Прямая со стрелкой 48"/>
          <p:cNvCxnSpPr/>
          <p:nvPr/>
        </p:nvCxnSpPr>
        <p:spPr>
          <a:xfrm flipV="1">
            <a:off x="9193956" y="4388760"/>
            <a:ext cx="1195688" cy="4394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3" name="Прямая со стрелкой 52"/>
          <p:cNvCxnSpPr/>
          <p:nvPr/>
        </p:nvCxnSpPr>
        <p:spPr>
          <a:xfrm flipH="1" flipV="1">
            <a:off x="9193956" y="3678556"/>
            <a:ext cx="1478206" cy="53300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7" name="Прямая со стрелкой 56"/>
          <p:cNvCxnSpPr/>
          <p:nvPr/>
        </p:nvCxnSpPr>
        <p:spPr>
          <a:xfrm flipV="1">
            <a:off x="8867849" y="3316371"/>
            <a:ext cx="1856096" cy="2700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1" name="Прямая со стрелкой 60"/>
          <p:cNvCxnSpPr/>
          <p:nvPr/>
        </p:nvCxnSpPr>
        <p:spPr>
          <a:xfrm flipH="1" flipV="1">
            <a:off x="7503524" y="2124580"/>
            <a:ext cx="20472" cy="52507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5" name="Прямая со стрелкой 64"/>
          <p:cNvCxnSpPr/>
          <p:nvPr/>
        </p:nvCxnSpPr>
        <p:spPr>
          <a:xfrm flipH="1">
            <a:off x="6556013" y="1968468"/>
            <a:ext cx="1083358" cy="2858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1" name="Прямая со стрелкой 70"/>
          <p:cNvCxnSpPr/>
          <p:nvPr/>
        </p:nvCxnSpPr>
        <p:spPr>
          <a:xfrm flipV="1">
            <a:off x="10861199" y="2754387"/>
            <a:ext cx="3196" cy="64231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6" name="Прямая со стрелкой 75"/>
          <p:cNvCxnSpPr/>
          <p:nvPr/>
        </p:nvCxnSpPr>
        <p:spPr>
          <a:xfrm flipV="1">
            <a:off x="8849566" y="1856539"/>
            <a:ext cx="923951" cy="6823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888203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155575" y="38571"/>
            <a:ext cx="4935041" cy="6559871"/>
          </a:xfrm>
          <a:solidFill>
            <a:schemeClr val="accent4">
              <a:lumMod val="20000"/>
              <a:lumOff val="80000"/>
            </a:schemeClr>
          </a:solidFill>
        </p:spPr>
        <p:txBody>
          <a:bodyPr>
            <a:normAutofit lnSpcReduction="10000"/>
          </a:bodyPr>
          <a:lstStyle/>
          <a:p>
            <a:pPr algn="ctr"/>
            <a:endParaRPr lang="ru-RU" dirty="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a:p>
            <a:pPr algn="ctr"/>
            <a:endParaRPr lang="ru-RU" sz="2600" dirty="0">
              <a:solidFill>
                <a:srgbClr val="7030A0"/>
              </a:solidFill>
              <a:latin typeface="Times New Roman" panose="02020603050405020304" pitchFamily="18" charset="0"/>
              <a:cs typeface="Times New Roman" panose="02020603050405020304" pitchFamily="18" charset="0"/>
            </a:endParaRPr>
          </a:p>
          <a:p>
            <a:pPr algn="ctr"/>
            <a:r>
              <a:rPr lang="ru-RU" sz="2200" dirty="0">
                <a:solidFill>
                  <a:srgbClr val="7030A0"/>
                </a:solidFill>
                <a:latin typeface="Times New Roman" panose="02020603050405020304" pitchFamily="18" charset="0"/>
                <a:cs typeface="Times New Roman" panose="02020603050405020304" pitchFamily="18" charset="0"/>
              </a:rPr>
              <a:t>Упражнение 2</a:t>
            </a:r>
            <a:r>
              <a:rPr lang="ru-RU" sz="2200" dirty="0">
                <a:latin typeface="Times New Roman" panose="02020603050405020304" pitchFamily="18" charset="0"/>
                <a:cs typeface="Times New Roman" panose="02020603050405020304" pitchFamily="18" charset="0"/>
              </a:rPr>
              <a:t> </a:t>
            </a:r>
            <a:r>
              <a:rPr lang="ru-RU" sz="2200" u="sng" dirty="0">
                <a:solidFill>
                  <a:srgbClr val="FF0000"/>
                </a:solidFill>
                <a:latin typeface="Times New Roman" panose="02020603050405020304" pitchFamily="18" charset="0"/>
                <a:cs typeface="Times New Roman" panose="02020603050405020304" pitchFamily="18" charset="0"/>
              </a:rPr>
              <a:t>Помоги собачкам добежать до косточек.</a:t>
            </a:r>
          </a:p>
          <a:p>
            <a:r>
              <a:rPr lang="ru-RU" sz="2200" dirty="0">
                <a:latin typeface="Times New Roman" panose="02020603050405020304" pitchFamily="18" charset="0"/>
                <a:cs typeface="Times New Roman" panose="02020603050405020304" pitchFamily="18" charset="0"/>
              </a:rPr>
              <a:t> </a:t>
            </a:r>
            <a:r>
              <a:rPr lang="ru-RU" sz="2200" b="0" dirty="0">
                <a:latin typeface="Times New Roman" panose="02020603050405020304" pitchFamily="18" charset="0"/>
                <a:cs typeface="Times New Roman" panose="02020603050405020304" pitchFamily="18" charset="0"/>
              </a:rPr>
              <a:t>Указательные пальцы левой и правой рук ставим на дорожки вверху (возле собачек).   Начинаем передвигать пальцы одновременно, синхронно по дорожкам.                                    </a:t>
            </a:r>
            <a:r>
              <a:rPr lang="en-US" sz="2200" dirty="0">
                <a:solidFill>
                  <a:srgbClr val="FF0000"/>
                </a:solidFill>
                <a:latin typeface="Times New Roman" panose="02020603050405020304" pitchFamily="18" charset="0"/>
                <a:cs typeface="Times New Roman" panose="02020603050405020304" pitchFamily="18" charset="0"/>
              </a:rPr>
              <a:t>I</a:t>
            </a:r>
            <a:r>
              <a:rPr lang="en-US" sz="2200" b="0" dirty="0">
                <a:latin typeface="Times New Roman" panose="02020603050405020304" pitchFamily="18" charset="0"/>
                <a:cs typeface="Times New Roman" panose="02020603050405020304" pitchFamily="18" charset="0"/>
              </a:rPr>
              <a:t>.</a:t>
            </a:r>
            <a:r>
              <a:rPr lang="ru-RU" sz="2200" b="0" dirty="0">
                <a:latin typeface="Times New Roman" panose="02020603050405020304" pitchFamily="18" charset="0"/>
                <a:cs typeface="Times New Roman" panose="02020603050405020304" pitchFamily="18" charset="0"/>
              </a:rPr>
              <a:t>Сначала по счёт (1, 2, 3 и </a:t>
            </a:r>
            <a:r>
              <a:rPr lang="ru-RU" sz="2200" b="0" dirty="0" err="1">
                <a:latin typeface="Times New Roman" panose="02020603050405020304" pitchFamily="18" charset="0"/>
                <a:cs typeface="Times New Roman" panose="02020603050405020304" pitchFamily="18" charset="0"/>
              </a:rPr>
              <a:t>т.д</a:t>
            </a:r>
            <a:r>
              <a:rPr lang="ru-RU" sz="2200" b="0" dirty="0">
                <a:latin typeface="Times New Roman" panose="02020603050405020304" pitchFamily="18" charset="0"/>
                <a:cs typeface="Times New Roman" panose="02020603050405020304" pitchFamily="18" charset="0"/>
              </a:rPr>
              <a:t>), </a:t>
            </a:r>
            <a:r>
              <a:rPr lang="en-US" sz="2200" b="0" dirty="0">
                <a:latin typeface="Times New Roman" panose="02020603050405020304" pitchFamily="18" charset="0"/>
                <a:cs typeface="Times New Roman" panose="02020603050405020304" pitchFamily="18" charset="0"/>
              </a:rPr>
              <a:t>    </a:t>
            </a:r>
            <a:r>
              <a:rPr lang="ru-RU" sz="2200" b="0" dirty="0">
                <a:latin typeface="Times New Roman" panose="02020603050405020304" pitchFamily="18" charset="0"/>
                <a:cs typeface="Times New Roman" panose="02020603050405020304" pitchFamily="18" charset="0"/>
              </a:rPr>
              <a:t>      </a:t>
            </a:r>
            <a:r>
              <a:rPr lang="en-US" sz="2200" b="0" dirty="0">
                <a:latin typeface="Times New Roman" panose="02020603050405020304" pitchFamily="18" charset="0"/>
                <a:cs typeface="Times New Roman" panose="02020603050405020304" pitchFamily="18" charset="0"/>
              </a:rPr>
              <a:t> </a:t>
            </a:r>
            <a:r>
              <a:rPr lang="en-US" sz="2200" b="0" dirty="0">
                <a:solidFill>
                  <a:srgbClr val="FF0000"/>
                </a:solidFill>
                <a:latin typeface="Times New Roman" panose="02020603050405020304" pitchFamily="18" charset="0"/>
                <a:cs typeface="Times New Roman" panose="02020603050405020304" pitchFamily="18" charset="0"/>
              </a:rPr>
              <a:t>II. </a:t>
            </a:r>
            <a:r>
              <a:rPr lang="ru-RU" sz="2200" b="0" dirty="0">
                <a:latin typeface="Times New Roman" panose="02020603050405020304" pitchFamily="18" charset="0"/>
                <a:cs typeface="Times New Roman" panose="02020603050405020304" pitchFamily="18" charset="0"/>
              </a:rPr>
              <a:t>Потом добавляем проговаривание слогов (1 слог=1 дорожке), слов (1 слово=1дорожка), предложений (1 слово из предложения=1 дорожка), </a:t>
            </a:r>
            <a:r>
              <a:rPr lang="ru-RU" sz="2200" b="0" dirty="0" err="1">
                <a:latin typeface="Times New Roman" panose="02020603050405020304" pitchFamily="18" charset="0"/>
                <a:cs typeface="Times New Roman" panose="02020603050405020304" pitchFamily="18" charset="0"/>
              </a:rPr>
              <a:t>чистоговорок</a:t>
            </a:r>
            <a:r>
              <a:rPr lang="ru-RU" sz="2200" b="0" dirty="0">
                <a:latin typeface="Times New Roman" panose="02020603050405020304" pitchFamily="18" charset="0"/>
                <a:cs typeface="Times New Roman" panose="02020603050405020304" pitchFamily="18" charset="0"/>
              </a:rPr>
              <a:t> на звуки по теме занятия.</a:t>
            </a:r>
          </a:p>
          <a:p>
            <a:endParaRPr lang="ru-RU" sz="2200" b="0" dirty="0">
              <a:latin typeface="Times New Roman" panose="02020603050405020304" pitchFamily="18" charset="0"/>
              <a:cs typeface="Times New Roman" panose="02020603050405020304" pitchFamily="18" charset="0"/>
            </a:endParaRPr>
          </a:p>
          <a:p>
            <a:r>
              <a:rPr lang="ru-RU" sz="2200" dirty="0">
                <a:latin typeface="Times New Roman" panose="02020603050405020304" pitchFamily="18" charset="0"/>
                <a:cs typeface="Times New Roman" panose="02020603050405020304" pitchFamily="18" charset="0"/>
              </a:rPr>
              <a:t>  </a:t>
            </a:r>
            <a:r>
              <a:rPr lang="ru-RU" sz="2200" i="1" dirty="0">
                <a:latin typeface="Times New Roman" panose="02020603050405020304" pitchFamily="18" charset="0"/>
                <a:cs typeface="Times New Roman" panose="02020603050405020304" pitchFamily="18" charset="0"/>
              </a:rPr>
              <a:t>Цель – </a:t>
            </a:r>
            <a:r>
              <a:rPr lang="ru-RU" sz="2200" b="0" i="1" dirty="0">
                <a:latin typeface="Times New Roman" panose="02020603050405020304" pitchFamily="18" charset="0"/>
                <a:cs typeface="Times New Roman" panose="02020603050405020304" pitchFamily="18" charset="0"/>
              </a:rPr>
              <a:t>развитие межполушарного взаимодействия, мелкой моторики, сенсорного развития</a:t>
            </a:r>
          </a:p>
          <a:p>
            <a:endParaRPr lang="ru-RU" b="0" i="1" dirty="0">
              <a:latin typeface="Times New Roman" panose="02020603050405020304" pitchFamily="18" charset="0"/>
              <a:cs typeface="Times New Roman" panose="02020603050405020304" pitchFamily="18" charset="0"/>
            </a:endParaRPr>
          </a:p>
          <a:p>
            <a:endParaRPr lang="ru-RU" b="0" i="1" dirty="0">
              <a:latin typeface="Times New Roman" panose="02020603050405020304" pitchFamily="18" charset="0"/>
              <a:cs typeface="Times New Roman" panose="02020603050405020304" pitchFamily="18" charset="0"/>
            </a:endParaRPr>
          </a:p>
        </p:txBody>
      </p:sp>
      <p:pic>
        <p:nvPicPr>
          <p:cNvPr id="9" name="Объект 8"/>
          <p:cNvPicPr>
            <a:picLocks noGrp="1" noChangeAspect="1"/>
          </p:cNvPicPr>
          <p:nvPr>
            <p:ph sz="half" idx="2"/>
          </p:nvPr>
        </p:nvPicPr>
        <p:blipFill>
          <a:blip r:embed="rId2"/>
          <a:stretch>
            <a:fillRect/>
          </a:stretch>
        </p:blipFill>
        <p:spPr>
          <a:xfrm rot="5400000">
            <a:off x="6388987" y="-1128070"/>
            <a:ext cx="6550929" cy="8902097"/>
          </a:xfrm>
          <a:prstGeom prst="rect">
            <a:avLst/>
          </a:prstGeom>
        </p:spPr>
      </p:pic>
      <p:sp>
        <p:nvSpPr>
          <p:cNvPr id="7" name="Текст 6"/>
          <p:cNvSpPr>
            <a:spLocks noGrp="1"/>
          </p:cNvSpPr>
          <p:nvPr>
            <p:ph type="body" sz="quarter" idx="3"/>
          </p:nvPr>
        </p:nvSpPr>
        <p:spPr>
          <a:xfrm rot="16200000">
            <a:off x="13085328" y="5355564"/>
            <a:ext cx="1207782" cy="97795"/>
          </a:xfrm>
        </p:spPr>
        <p:txBody>
          <a:bodyPr>
            <a:normAutofit fontScale="25000" lnSpcReduction="20000"/>
          </a:bodyPr>
          <a:lstStyle/>
          <a:p>
            <a:endParaRPr lang="ru-RU" dirty="0"/>
          </a:p>
        </p:txBody>
      </p:sp>
      <p:pic>
        <p:nvPicPr>
          <p:cNvPr id="1030" name="Picture 6" descr="https://polinka.top/uploads/posts/2023-06/1686274646_polinka-top-p-kartinka-ukazivayushchii-palets-instagram-3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9188367" y="1562432"/>
            <a:ext cx="1788154" cy="19872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s://polinka.top/uploads/posts/2023-06/1686274646_polinka-top-p-kartinka-ukazivayushchii-palets-instagram-33.png"/>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5827593" y="1758123"/>
            <a:ext cx="1784560" cy="178456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Прямая со стрелкой 7"/>
          <p:cNvCxnSpPr/>
          <p:nvPr/>
        </p:nvCxnSpPr>
        <p:spPr>
          <a:xfrm flipH="1">
            <a:off x="8837846" y="2080350"/>
            <a:ext cx="1091822" cy="895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0" name="Прямая со стрелкой 9"/>
          <p:cNvCxnSpPr/>
          <p:nvPr/>
        </p:nvCxnSpPr>
        <p:spPr>
          <a:xfrm flipV="1">
            <a:off x="6568519" y="2089301"/>
            <a:ext cx="1000040" cy="5339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 name="Прямая со стрелкой 11"/>
          <p:cNvCxnSpPr/>
          <p:nvPr/>
        </p:nvCxnSpPr>
        <p:spPr>
          <a:xfrm flipH="1">
            <a:off x="5791302" y="2934245"/>
            <a:ext cx="1726465" cy="1050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5" name="Прямая со стрелкой 14"/>
          <p:cNvCxnSpPr/>
          <p:nvPr/>
        </p:nvCxnSpPr>
        <p:spPr>
          <a:xfrm flipH="1">
            <a:off x="8679976" y="3569801"/>
            <a:ext cx="196895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6" name="Прямая со стрелкой 15"/>
          <p:cNvCxnSpPr/>
          <p:nvPr/>
        </p:nvCxnSpPr>
        <p:spPr>
          <a:xfrm flipH="1">
            <a:off x="9282273" y="4672971"/>
            <a:ext cx="1253799" cy="3858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9" name="Прямая со стрелкой 18"/>
          <p:cNvCxnSpPr/>
          <p:nvPr/>
        </p:nvCxnSpPr>
        <p:spPr>
          <a:xfrm flipV="1">
            <a:off x="9069858" y="2850965"/>
            <a:ext cx="1711873" cy="5286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3" name="Прямая со стрелкой 22"/>
          <p:cNvCxnSpPr/>
          <p:nvPr/>
        </p:nvCxnSpPr>
        <p:spPr>
          <a:xfrm flipV="1">
            <a:off x="6022563" y="3590716"/>
            <a:ext cx="1802552" cy="9014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Прямая со стрелкой 24"/>
          <p:cNvCxnSpPr/>
          <p:nvPr/>
        </p:nvCxnSpPr>
        <p:spPr>
          <a:xfrm flipH="1">
            <a:off x="7647493" y="2258226"/>
            <a:ext cx="13359" cy="83180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9" name="Прямая со стрелкой 28"/>
          <p:cNvCxnSpPr/>
          <p:nvPr/>
        </p:nvCxnSpPr>
        <p:spPr>
          <a:xfrm flipH="1">
            <a:off x="9014513" y="2247478"/>
            <a:ext cx="13359" cy="83180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0" name="Прямая со стрелкой 29"/>
          <p:cNvCxnSpPr/>
          <p:nvPr/>
        </p:nvCxnSpPr>
        <p:spPr>
          <a:xfrm flipH="1">
            <a:off x="5820914" y="3023862"/>
            <a:ext cx="13359" cy="83180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1" name="Прямая со стрелкой 30"/>
          <p:cNvCxnSpPr/>
          <p:nvPr/>
        </p:nvCxnSpPr>
        <p:spPr>
          <a:xfrm flipH="1">
            <a:off x="10963628" y="2836485"/>
            <a:ext cx="13359" cy="83180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2" name="Прямая со стрелкой 31"/>
          <p:cNvCxnSpPr/>
          <p:nvPr/>
        </p:nvCxnSpPr>
        <p:spPr>
          <a:xfrm>
            <a:off x="6022563" y="4672971"/>
            <a:ext cx="1545996" cy="3858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5" name="Прямая со стрелкой 34"/>
          <p:cNvCxnSpPr/>
          <p:nvPr/>
        </p:nvCxnSpPr>
        <p:spPr>
          <a:xfrm flipH="1">
            <a:off x="6202454" y="3776923"/>
            <a:ext cx="1622661" cy="72731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1" name="Прямая со стрелкой 40"/>
          <p:cNvCxnSpPr/>
          <p:nvPr/>
        </p:nvCxnSpPr>
        <p:spPr>
          <a:xfrm>
            <a:off x="9137778" y="3809130"/>
            <a:ext cx="1681355" cy="70411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8" name="Прямая со стрелкой 47"/>
          <p:cNvCxnSpPr/>
          <p:nvPr/>
        </p:nvCxnSpPr>
        <p:spPr>
          <a:xfrm flipH="1">
            <a:off x="6790940" y="4880288"/>
            <a:ext cx="726827" cy="49497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0" name="Прямая со стрелкой 49"/>
          <p:cNvCxnSpPr/>
          <p:nvPr/>
        </p:nvCxnSpPr>
        <p:spPr>
          <a:xfrm>
            <a:off x="9383757" y="4910286"/>
            <a:ext cx="670576" cy="40367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95253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534" y="7560859"/>
            <a:ext cx="5527344" cy="37804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Упражнение 3 Собачка к косточке –косточка к собачке.    </a:t>
            </a:r>
          </a:p>
          <a:p>
            <a:pPr algn="ctr"/>
            <a:r>
              <a:rPr lang="ru-RU" dirty="0" err="1">
                <a:latin typeface="Times New Roman" panose="02020603050405020304" pitchFamily="18" charset="0"/>
                <a:cs typeface="Times New Roman" panose="02020603050405020304" pitchFamily="18" charset="0"/>
              </a:rPr>
              <a:t>Указательн</a:t>
            </a:r>
            <a:r>
              <a:rPr lang="ru-RU" b="1" dirty="0" err="1">
                <a:latin typeface="Times New Roman" panose="02020603050405020304" pitchFamily="18" charset="0"/>
                <a:cs typeface="Times New Roman" panose="02020603050405020304" pitchFamily="18" charset="0"/>
              </a:rPr>
              <a:t>Упражнение</a:t>
            </a:r>
            <a:r>
              <a:rPr lang="ru-RU" b="1" dirty="0">
                <a:latin typeface="Times New Roman" panose="02020603050405020304" pitchFamily="18" charset="0"/>
                <a:cs typeface="Times New Roman" panose="02020603050405020304" pitchFamily="18" charset="0"/>
              </a:rPr>
              <a:t> 3 Собачка к косточке –косточка к собачке.    </a:t>
            </a:r>
          </a:p>
          <a:p>
            <a:r>
              <a:rPr lang="ru-RU" dirty="0">
                <a:latin typeface="Times New Roman" panose="02020603050405020304" pitchFamily="18" charset="0"/>
                <a:cs typeface="Times New Roman" panose="02020603050405020304" pitchFamily="18" charset="0"/>
              </a:rPr>
              <a:t>Указательный палец левой руки ставим на дорожку вверху (возле собачки), а указательный палец правой руки внизу (возле косточки).   Начинаем передвигать пальцы одновременно, синхронно по дорожкам левую р</a:t>
            </a: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pPr algn="ctr"/>
            <a:r>
              <a:rPr lang="ru-RU" b="1" dirty="0">
                <a:latin typeface="Times New Roman" panose="02020603050405020304" pitchFamily="18" charset="0"/>
                <a:cs typeface="Times New Roman" panose="02020603050405020304" pitchFamily="18" charset="0"/>
              </a:rPr>
              <a:t>Упражнение 3 Собачка к косточке –косточка к собачке.    </a:t>
            </a:r>
          </a:p>
          <a:p>
            <a:r>
              <a:rPr lang="ru-RU" dirty="0">
                <a:latin typeface="Times New Roman" panose="02020603050405020304" pitchFamily="18" charset="0"/>
                <a:cs typeface="Times New Roman" panose="02020603050405020304" pitchFamily="18" charset="0"/>
              </a:rPr>
              <a:t>Указательный палец левой руки ставим на дорожку вверху (возле собачки), а указательный палец правой </a:t>
            </a:r>
            <a:r>
              <a:rPr lang="ru-RU" dirty="0" err="1">
                <a:latin typeface="Times New Roman" panose="02020603050405020304" pitchFamily="18" charset="0"/>
                <a:cs typeface="Times New Roman" panose="02020603050405020304" pitchFamily="18" charset="0"/>
              </a:rPr>
              <a:t>уки</a:t>
            </a:r>
            <a:r>
              <a:rPr lang="ru-RU" dirty="0">
                <a:latin typeface="Times New Roman" panose="02020603050405020304" pitchFamily="18" charset="0"/>
                <a:cs typeface="Times New Roman" panose="02020603050405020304" pitchFamily="18" charset="0"/>
              </a:rPr>
              <a:t> внизу (возле косточки).   Начинаем передвигать пальцы </a:t>
            </a:r>
            <a:r>
              <a:rPr lang="ru-RU" dirty="0" err="1">
                <a:latin typeface="Times New Roman" panose="02020603050405020304" pitchFamily="18" charset="0"/>
                <a:cs typeface="Times New Roman" panose="02020603050405020304" pitchFamily="18" charset="0"/>
              </a:rPr>
              <a:t>одновремено</a:t>
            </a:r>
            <a:r>
              <a:rPr lang="ru-RU" dirty="0">
                <a:latin typeface="Times New Roman" panose="02020603050405020304" pitchFamily="18" charset="0"/>
                <a:cs typeface="Times New Roman" panose="02020603050405020304" pitchFamily="18" charset="0"/>
              </a:rPr>
              <a:t>, синхронно по дорожкам левую руку сверху вниз, правую – снизу вверх. </a:t>
            </a:r>
          </a:p>
          <a:p>
            <a:r>
              <a:rPr lang="ru-RU" dirty="0">
                <a:latin typeface="Times New Roman" panose="02020603050405020304" pitchFamily="18" charset="0"/>
                <a:cs typeface="Times New Roman" panose="02020603050405020304" pitchFamily="18" charset="0"/>
              </a:rPr>
              <a:t>Сначала по счёт (1, 2, 3 и </a:t>
            </a:r>
            <a:r>
              <a:rPr lang="ru-RU" dirty="0" err="1">
                <a:latin typeface="Times New Roman" panose="02020603050405020304" pitchFamily="18" charset="0"/>
                <a:cs typeface="Times New Roman" panose="02020603050405020304" pitchFamily="18" charset="0"/>
              </a:rPr>
              <a:t>т.д</a:t>
            </a:r>
            <a:r>
              <a:rPr lang="ru-RU" dirty="0">
                <a:latin typeface="Times New Roman" panose="02020603050405020304" pitchFamily="18" charset="0"/>
                <a:cs typeface="Times New Roman" panose="02020603050405020304" pitchFamily="18" charset="0"/>
              </a:rPr>
              <a:t>), потом добавляем проговаривание слогов (1 слог=1 дорожке), слов (1 слово=1дорожка), </a:t>
            </a:r>
            <a:r>
              <a:rPr lang="ru-RU" dirty="0" err="1">
                <a:latin typeface="Times New Roman" panose="02020603050405020304" pitchFamily="18" charset="0"/>
                <a:cs typeface="Times New Roman" panose="02020603050405020304" pitchFamily="18" charset="0"/>
              </a:rPr>
              <a:t>предлжений</a:t>
            </a:r>
            <a:r>
              <a:rPr lang="ru-RU" dirty="0">
                <a:latin typeface="Times New Roman" panose="02020603050405020304" pitchFamily="18" charset="0"/>
                <a:cs typeface="Times New Roman" panose="02020603050405020304" pitchFamily="18" charset="0"/>
              </a:rPr>
              <a:t> (1 предложение=1 дорожка), </a:t>
            </a:r>
            <a:r>
              <a:rPr lang="ru-RU" dirty="0" err="1">
                <a:latin typeface="Times New Roman" panose="02020603050405020304" pitchFamily="18" charset="0"/>
                <a:cs typeface="Times New Roman" panose="02020603050405020304" pitchFamily="18" charset="0"/>
              </a:rPr>
              <a:t>чистоговорок</a:t>
            </a:r>
            <a:r>
              <a:rPr lang="ru-RU" dirty="0">
                <a:latin typeface="Times New Roman" panose="02020603050405020304" pitchFamily="18" charset="0"/>
                <a:cs typeface="Times New Roman" panose="02020603050405020304" pitchFamily="18" charset="0"/>
              </a:rPr>
              <a:t> на звуки по теме занятия.</a:t>
            </a:r>
          </a:p>
          <a:p>
            <a:r>
              <a:rPr lang="ru-RU" dirty="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Цель</a:t>
            </a:r>
            <a:r>
              <a:rPr lang="ru-RU" i="1" dirty="0">
                <a:latin typeface="Times New Roman" panose="02020603050405020304" pitchFamily="18" charset="0"/>
                <a:cs typeface="Times New Roman" panose="02020603050405020304" pitchFamily="18" charset="0"/>
              </a:rPr>
              <a:t> – развитие межполушарного взаимодействия, мелкой моторики, сенсорного развития</a:t>
            </a: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уку</a:t>
            </a:r>
            <a:r>
              <a:rPr lang="ru-RU" dirty="0">
                <a:latin typeface="Times New Roman" panose="02020603050405020304" pitchFamily="18" charset="0"/>
                <a:cs typeface="Times New Roman" panose="02020603050405020304" pitchFamily="18" charset="0"/>
              </a:rPr>
              <a:t> сверху вниз, правую – снизу вверх. </a:t>
            </a:r>
          </a:p>
          <a:p>
            <a:r>
              <a:rPr lang="ru-RU" dirty="0">
                <a:latin typeface="Times New Roman" panose="02020603050405020304" pitchFamily="18" charset="0"/>
                <a:cs typeface="Times New Roman" panose="02020603050405020304" pitchFamily="18" charset="0"/>
              </a:rPr>
              <a:t>Сначала по счёт (1, 2, 3 и </a:t>
            </a:r>
            <a:r>
              <a:rPr lang="ru-RU" dirty="0" err="1">
                <a:latin typeface="Times New Roman" panose="02020603050405020304" pitchFamily="18" charset="0"/>
                <a:cs typeface="Times New Roman" panose="02020603050405020304" pitchFamily="18" charset="0"/>
              </a:rPr>
              <a:t>т.д</a:t>
            </a:r>
            <a:r>
              <a:rPr lang="ru-RU" dirty="0">
                <a:latin typeface="Times New Roman" panose="02020603050405020304" pitchFamily="18" charset="0"/>
                <a:cs typeface="Times New Roman" panose="02020603050405020304" pitchFamily="18" charset="0"/>
              </a:rPr>
              <a:t>), потом добавляем проговаривание слогов (1 слог=1 дорожке), слов (1 слово=1дорожка), предложений (1 предложение=1 дорожка), </a:t>
            </a:r>
            <a:r>
              <a:rPr lang="ru-RU" dirty="0" err="1">
                <a:latin typeface="Times New Roman" panose="02020603050405020304" pitchFamily="18" charset="0"/>
                <a:cs typeface="Times New Roman" panose="02020603050405020304" pitchFamily="18" charset="0"/>
              </a:rPr>
              <a:t>чистоговорок</a:t>
            </a:r>
            <a:r>
              <a:rPr lang="ru-RU" dirty="0">
                <a:latin typeface="Times New Roman" panose="02020603050405020304" pitchFamily="18" charset="0"/>
                <a:cs typeface="Times New Roman" panose="02020603050405020304" pitchFamily="18" charset="0"/>
              </a:rPr>
              <a:t> на звуки по теме занятия.</a:t>
            </a:r>
          </a:p>
          <a:p>
            <a:r>
              <a:rPr lang="ru-RU" dirty="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Цель</a:t>
            </a:r>
            <a:r>
              <a:rPr lang="ru-RU" i="1" dirty="0">
                <a:latin typeface="Times New Roman" panose="02020603050405020304" pitchFamily="18" charset="0"/>
                <a:cs typeface="Times New Roman" panose="02020603050405020304" pitchFamily="18" charset="0"/>
              </a:rPr>
              <a:t> – развитие межполушарного взаимодействия, мелкой моторики, сенсорного развития</a:t>
            </a:r>
          </a:p>
          <a:p>
            <a:pPr algn="ctr"/>
            <a:r>
              <a:rPr lang="ru-RU" b="1" dirty="0">
                <a:latin typeface="Times New Roman" panose="02020603050405020304" pitchFamily="18" charset="0"/>
                <a:cs typeface="Times New Roman" panose="02020603050405020304" pitchFamily="18" charset="0"/>
              </a:rPr>
              <a:t>Упражнение 3 Собачка к косточке –косточка к собачке.    </a:t>
            </a:r>
          </a:p>
          <a:p>
            <a:r>
              <a:rPr lang="ru-RU" dirty="0">
                <a:latin typeface="Times New Roman" panose="02020603050405020304" pitchFamily="18" charset="0"/>
                <a:cs typeface="Times New Roman" panose="02020603050405020304" pitchFamily="18" charset="0"/>
              </a:rPr>
              <a:t>Указательный палец левой руки ставим на дорожку вверху (возле собачки), а указательный палец правой руки внизу (возле косточки).   Начинаем передвигать пальцы одновременно, синхронно по дорожкам левую руку сверху вниз, правую – снизу вверх. </a:t>
            </a:r>
          </a:p>
          <a:p>
            <a:r>
              <a:rPr lang="ru-RU" dirty="0">
                <a:latin typeface="Times New Roman" panose="02020603050405020304" pitchFamily="18" charset="0"/>
                <a:cs typeface="Times New Roman" panose="02020603050405020304" pitchFamily="18" charset="0"/>
              </a:rPr>
              <a:t>Сначала по счёт (1, 2, 3 и </a:t>
            </a:r>
            <a:r>
              <a:rPr lang="ru-RU" dirty="0" err="1">
                <a:latin typeface="Times New Roman" panose="02020603050405020304" pitchFamily="18" charset="0"/>
                <a:cs typeface="Times New Roman" panose="02020603050405020304" pitchFamily="18" charset="0"/>
              </a:rPr>
              <a:t>т.д</a:t>
            </a:r>
            <a:r>
              <a:rPr lang="ru-RU" dirty="0">
                <a:latin typeface="Times New Roman" panose="02020603050405020304" pitchFamily="18" charset="0"/>
                <a:cs typeface="Times New Roman" panose="02020603050405020304" pitchFamily="18" charset="0"/>
              </a:rPr>
              <a:t>), потом добавляем проговаривание слогов (1 слог=1 дорожке), слов (1 слово=1дорожка), предложений (1 предложение=1 дорожка), </a:t>
            </a:r>
            <a:r>
              <a:rPr lang="ru-RU" dirty="0" err="1">
                <a:latin typeface="Times New Roman" panose="02020603050405020304" pitchFamily="18" charset="0"/>
                <a:cs typeface="Times New Roman" panose="02020603050405020304" pitchFamily="18" charset="0"/>
              </a:rPr>
              <a:t>чистоговорок</a:t>
            </a:r>
            <a:r>
              <a:rPr lang="ru-RU" dirty="0">
                <a:latin typeface="Times New Roman" panose="02020603050405020304" pitchFamily="18" charset="0"/>
                <a:cs typeface="Times New Roman" panose="02020603050405020304" pitchFamily="18" charset="0"/>
              </a:rPr>
              <a:t> на звуки по теме занятия.</a:t>
            </a:r>
          </a:p>
          <a:p>
            <a:r>
              <a:rPr lang="ru-RU" dirty="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Цель</a:t>
            </a:r>
            <a:r>
              <a:rPr lang="ru-RU" i="1" dirty="0">
                <a:latin typeface="Times New Roman" panose="02020603050405020304" pitchFamily="18" charset="0"/>
                <a:cs typeface="Times New Roman" panose="02020603050405020304" pitchFamily="18" charset="0"/>
              </a:rPr>
              <a:t> – развитие межполушарного взаимодействия, мелкой моторики, сенсорного развития</a:t>
            </a:r>
          </a:p>
          <a:p>
            <a:r>
              <a:rPr lang="ru-RU" dirty="0" err="1">
                <a:latin typeface="Times New Roman" panose="02020603050405020304" pitchFamily="18" charset="0"/>
                <a:cs typeface="Times New Roman" panose="02020603050405020304" pitchFamily="18" charset="0"/>
              </a:rPr>
              <a:t>ый</a:t>
            </a:r>
            <a:r>
              <a:rPr lang="ru-RU" dirty="0">
                <a:latin typeface="Times New Roman" panose="02020603050405020304" pitchFamily="18" charset="0"/>
                <a:cs typeface="Times New Roman" panose="02020603050405020304" pitchFamily="18" charset="0"/>
              </a:rPr>
              <a:t> палец левой руки ставим на дорожку вверху (возле собачки), а указательный палец правой руки внизу (возле косточки).   Начинаем передвигать пальцы одновременно, синхронно по дорожкам левую руку сверху вниз, правую – снизу вверх. </a:t>
            </a:r>
          </a:p>
          <a:p>
            <a:r>
              <a:rPr lang="ru-RU" dirty="0">
                <a:latin typeface="Times New Roman" panose="02020603050405020304" pitchFamily="18" charset="0"/>
                <a:cs typeface="Times New Roman" panose="02020603050405020304" pitchFamily="18" charset="0"/>
              </a:rPr>
              <a:t>Сначала по счёт (1, 2, 3 и </a:t>
            </a:r>
            <a:r>
              <a:rPr lang="ru-RU" dirty="0" err="1">
                <a:latin typeface="Times New Roman" panose="02020603050405020304" pitchFamily="18" charset="0"/>
                <a:cs typeface="Times New Roman" panose="02020603050405020304" pitchFamily="18" charset="0"/>
              </a:rPr>
              <a:t>т.д</a:t>
            </a:r>
            <a:r>
              <a:rPr lang="ru-RU" dirty="0">
                <a:latin typeface="Times New Roman" panose="02020603050405020304" pitchFamily="18" charset="0"/>
                <a:cs typeface="Times New Roman" panose="02020603050405020304" pitchFamily="18" charset="0"/>
              </a:rPr>
              <a:t>), потом добавляем проговаривание слогов (1 слог=1 дорожке), слов (1 слово=1дорожка), предложений (1 предложение=1 дорожка), </a:t>
            </a:r>
            <a:r>
              <a:rPr lang="ru-RU" dirty="0" err="1">
                <a:latin typeface="Times New Roman" panose="02020603050405020304" pitchFamily="18" charset="0"/>
                <a:cs typeface="Times New Roman" panose="02020603050405020304" pitchFamily="18" charset="0"/>
              </a:rPr>
              <a:t>чистоговорок</a:t>
            </a:r>
            <a:r>
              <a:rPr lang="ru-RU" dirty="0">
                <a:latin typeface="Times New Roman" panose="02020603050405020304" pitchFamily="18" charset="0"/>
                <a:cs typeface="Times New Roman" panose="02020603050405020304" pitchFamily="18" charset="0"/>
              </a:rPr>
              <a:t> на звуки по теме занятия.</a:t>
            </a:r>
          </a:p>
          <a:p>
            <a:r>
              <a:rPr lang="ru-RU" dirty="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Цель</a:t>
            </a:r>
            <a:r>
              <a:rPr lang="ru-RU" i="1" dirty="0">
                <a:latin typeface="Times New Roman" panose="02020603050405020304" pitchFamily="18" charset="0"/>
                <a:cs typeface="Times New Roman" panose="02020603050405020304" pitchFamily="18" charset="0"/>
              </a:rPr>
              <a:t> – развитие межполушарного взаимодействия, мелкой моторики, сенсорного развития</a:t>
            </a:r>
          </a:p>
          <a:p>
            <a:pPr algn="ctr"/>
            <a:endParaRPr lang="ru-RU" dirty="0"/>
          </a:p>
        </p:txBody>
      </p:sp>
      <p:sp>
        <p:nvSpPr>
          <p:cNvPr id="3" name="Прямоугольник 2"/>
          <p:cNvSpPr/>
          <p:nvPr/>
        </p:nvSpPr>
        <p:spPr>
          <a:xfrm>
            <a:off x="5349922" y="0"/>
            <a:ext cx="6842077" cy="64963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Заголовок 6"/>
          <p:cNvSpPr>
            <a:spLocks noGrp="1"/>
          </p:cNvSpPr>
          <p:nvPr>
            <p:ph type="title"/>
          </p:nvPr>
        </p:nvSpPr>
        <p:spPr>
          <a:xfrm>
            <a:off x="0" y="0"/>
            <a:ext cx="5459104" cy="6714698"/>
          </a:xfrm>
          <a:solidFill>
            <a:schemeClr val="accent4">
              <a:lumMod val="20000"/>
              <a:lumOff val="80000"/>
            </a:schemeClr>
          </a:solidFill>
        </p:spPr>
        <p:txBody>
          <a:bodyPr>
            <a:normAutofit/>
          </a:bodyPr>
          <a:lstStyle/>
          <a:p>
            <a:pPr algn="ctr"/>
            <a:br>
              <a:rPr lang="ru-RU" sz="2200" b="1" dirty="0">
                <a:latin typeface="Times New Roman" panose="02020603050405020304" pitchFamily="18" charset="0"/>
                <a:cs typeface="Times New Roman" panose="02020603050405020304" pitchFamily="18" charset="0"/>
              </a:rPr>
            </a:br>
            <a:r>
              <a:rPr lang="ru-RU" sz="2400" b="1" dirty="0">
                <a:solidFill>
                  <a:srgbClr val="3333CC"/>
                </a:solidFill>
                <a:latin typeface="Times New Roman" panose="02020603050405020304" pitchFamily="18" charset="0"/>
                <a:cs typeface="Times New Roman" panose="02020603050405020304" pitchFamily="18" charset="0"/>
              </a:rPr>
              <a:t>Упражнение 3 </a:t>
            </a:r>
            <a:r>
              <a:rPr lang="ru-RU" sz="2400" b="1" u="sng" dirty="0">
                <a:solidFill>
                  <a:srgbClr val="FF0000"/>
                </a:solidFill>
                <a:latin typeface="Times New Roman" panose="02020603050405020304" pitchFamily="18" charset="0"/>
                <a:cs typeface="Times New Roman" panose="02020603050405020304" pitchFamily="18" charset="0"/>
              </a:rPr>
              <a:t>Собачка к косточке –   косточка к собачке. </a:t>
            </a:r>
            <a:r>
              <a:rPr lang="ru-RU" sz="2400" b="1" dirty="0">
                <a:latin typeface="Times New Roman" panose="02020603050405020304" pitchFamily="18" charset="0"/>
                <a:cs typeface="Times New Roman" panose="02020603050405020304" pitchFamily="18" charset="0"/>
              </a:rPr>
              <a:t>   </a:t>
            </a:r>
            <a:br>
              <a:rPr lang="ru-RU" sz="2400" b="1"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Указательный палец левой руки ставим на дорожку вверху (возле собачки), а указательный палец правой руки внизу (возле косточки).   Начинаем передвигать пальцы одновременно, синхронно по дорожкам левую руку сверху вниз, правую – снизу вверх.                                                         </a:t>
            </a:r>
            <a:r>
              <a:rPr lang="en-US" sz="2400" b="1" dirty="0">
                <a:solidFill>
                  <a:srgbClr val="FF0000"/>
                </a:solidFill>
                <a:latin typeface="Times New Roman" panose="02020603050405020304" pitchFamily="18" charset="0"/>
                <a:cs typeface="Times New Roman" panose="02020603050405020304" pitchFamily="18" charset="0"/>
              </a:rPr>
              <a:t>I. </a:t>
            </a:r>
            <a:r>
              <a:rPr lang="ru-RU" sz="2400" dirty="0">
                <a:latin typeface="Times New Roman" panose="02020603050405020304" pitchFamily="18" charset="0"/>
                <a:cs typeface="Times New Roman" panose="02020603050405020304" pitchFamily="18" charset="0"/>
              </a:rPr>
              <a:t>Сначала по счёт (1, 2, 3 и </a:t>
            </a:r>
            <a:r>
              <a:rPr lang="ru-RU" sz="2400" dirty="0" err="1">
                <a:latin typeface="Times New Roman" panose="02020603050405020304" pitchFamily="18" charset="0"/>
                <a:cs typeface="Times New Roman" panose="02020603050405020304" pitchFamily="18" charset="0"/>
              </a:rPr>
              <a:t>т.д</a:t>
            </a:r>
            <a:r>
              <a:rPr lang="ru-RU"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b="1" dirty="0">
                <a:solidFill>
                  <a:srgbClr val="FF0000"/>
                </a:solidFill>
                <a:latin typeface="Times New Roman" panose="02020603050405020304" pitchFamily="18" charset="0"/>
                <a:cs typeface="Times New Roman" panose="02020603050405020304" pitchFamily="18" charset="0"/>
              </a:rPr>
              <a:t>II</a:t>
            </a:r>
            <a:r>
              <a:rPr lang="en-US" sz="2400"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Добавляем проговаривание слогов (1 слог=1 дорожке), слов (1 слово=1дорожка), предложений (1 слово из предложения=1 дорожка), </a:t>
            </a:r>
            <a:r>
              <a:rPr lang="ru-RU" sz="2400" dirty="0" err="1">
                <a:latin typeface="Times New Roman" panose="02020603050405020304" pitchFamily="18" charset="0"/>
                <a:cs typeface="Times New Roman" panose="02020603050405020304" pitchFamily="18" charset="0"/>
              </a:rPr>
              <a:t>чистоговорок</a:t>
            </a:r>
            <a:r>
              <a:rPr lang="ru-RU" sz="2400" dirty="0">
                <a:latin typeface="Times New Roman" panose="02020603050405020304" pitchFamily="18" charset="0"/>
                <a:cs typeface="Times New Roman" panose="02020603050405020304" pitchFamily="18" charset="0"/>
              </a:rPr>
              <a:t> на звуки по теме занятия.                                                         </a:t>
            </a:r>
            <a:r>
              <a:rPr lang="ru-RU" sz="2400" b="1" i="1" dirty="0">
                <a:latin typeface="Times New Roman" panose="02020603050405020304" pitchFamily="18" charset="0"/>
                <a:cs typeface="Times New Roman" panose="02020603050405020304" pitchFamily="18" charset="0"/>
              </a:rPr>
              <a:t>Цель</a:t>
            </a:r>
            <a:r>
              <a:rPr lang="ru-RU" sz="2400" i="1" dirty="0">
                <a:latin typeface="Times New Roman" panose="02020603050405020304" pitchFamily="18" charset="0"/>
                <a:cs typeface="Times New Roman" panose="02020603050405020304" pitchFamily="18" charset="0"/>
              </a:rPr>
              <a:t> – развитие межполушарного взаимодействия, мелкой моторики, сенсорного развития</a:t>
            </a:r>
            <a:br>
              <a:rPr lang="ru-RU" sz="2400" i="1" dirty="0">
                <a:latin typeface="Times New Roman" panose="02020603050405020304" pitchFamily="18" charset="0"/>
                <a:cs typeface="Times New Roman" panose="02020603050405020304" pitchFamily="18" charset="0"/>
              </a:rPr>
            </a:br>
            <a:endParaRPr lang="ru-RU" sz="2400" dirty="0"/>
          </a:p>
        </p:txBody>
      </p:sp>
      <p:pic>
        <p:nvPicPr>
          <p:cNvPr id="8" name="Объект 8"/>
          <p:cNvPicPr>
            <a:picLocks noChangeAspect="1"/>
          </p:cNvPicPr>
          <p:nvPr/>
        </p:nvPicPr>
        <p:blipFill>
          <a:blip r:embed="rId2"/>
          <a:stretch>
            <a:fillRect/>
          </a:stretch>
        </p:blipFill>
        <p:spPr>
          <a:xfrm rot="5400000">
            <a:off x="6639457" y="-1712975"/>
            <a:ext cx="7165431" cy="9744503"/>
          </a:xfrm>
          <a:prstGeom prst="rect">
            <a:avLst/>
          </a:prstGeom>
        </p:spPr>
      </p:pic>
      <p:pic>
        <p:nvPicPr>
          <p:cNvPr id="9" name="Picture 6" descr="https://polinka.top/uploads/posts/2023-06/1686274646_polinka-top-p-kartinka-ukazivayushchii-palets-instagram-3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152036" y="1482974"/>
            <a:ext cx="2060813" cy="20608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polinka.top/uploads/posts/2023-06/1686274646_polinka-top-p-kartinka-ukazivayushchii-palets-instagram-3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9843956" y="4934684"/>
            <a:ext cx="1930137" cy="193013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Прямая со стрелкой 10"/>
          <p:cNvCxnSpPr/>
          <p:nvPr/>
        </p:nvCxnSpPr>
        <p:spPr>
          <a:xfrm flipV="1">
            <a:off x="7136614" y="1849721"/>
            <a:ext cx="1029831" cy="70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 name="Прямая со стрелкой 11"/>
          <p:cNvCxnSpPr/>
          <p:nvPr/>
        </p:nvCxnSpPr>
        <p:spPr>
          <a:xfrm>
            <a:off x="8027144" y="1961243"/>
            <a:ext cx="0" cy="91510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3" name="Прямая со стрелкой 12"/>
          <p:cNvCxnSpPr/>
          <p:nvPr/>
        </p:nvCxnSpPr>
        <p:spPr>
          <a:xfrm flipH="1">
            <a:off x="6002599" y="2723882"/>
            <a:ext cx="1847137" cy="3412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 name="Прямая со стрелкой 13"/>
          <p:cNvCxnSpPr/>
          <p:nvPr/>
        </p:nvCxnSpPr>
        <p:spPr>
          <a:xfrm>
            <a:off x="6006589" y="2876348"/>
            <a:ext cx="0" cy="81058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5" name="Прямая со стрелкой 14"/>
          <p:cNvCxnSpPr/>
          <p:nvPr/>
        </p:nvCxnSpPr>
        <p:spPr>
          <a:xfrm flipV="1">
            <a:off x="6116210" y="3426397"/>
            <a:ext cx="2304459" cy="5293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Прямая со стрелкой 16"/>
          <p:cNvCxnSpPr/>
          <p:nvPr/>
        </p:nvCxnSpPr>
        <p:spPr>
          <a:xfrm flipH="1">
            <a:off x="6648444" y="3659262"/>
            <a:ext cx="1550965" cy="74024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8" name="Прямая со стрелкой 17"/>
          <p:cNvCxnSpPr/>
          <p:nvPr/>
        </p:nvCxnSpPr>
        <p:spPr>
          <a:xfrm>
            <a:off x="6219086" y="4656651"/>
            <a:ext cx="1630650" cy="4708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9" name="Прямая со стрелкой 18"/>
          <p:cNvCxnSpPr/>
          <p:nvPr/>
        </p:nvCxnSpPr>
        <p:spPr>
          <a:xfrm flipH="1">
            <a:off x="7232147" y="4934684"/>
            <a:ext cx="626143" cy="47125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0" name="Прямая со стрелкой 19"/>
          <p:cNvCxnSpPr/>
          <p:nvPr/>
        </p:nvCxnSpPr>
        <p:spPr>
          <a:xfrm flipV="1">
            <a:off x="9546787" y="1692810"/>
            <a:ext cx="1000040" cy="5339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1" name="Прямая со стрелкой 20"/>
          <p:cNvCxnSpPr/>
          <p:nvPr/>
        </p:nvCxnSpPr>
        <p:spPr>
          <a:xfrm flipH="1" flipV="1">
            <a:off x="9484016" y="1921101"/>
            <a:ext cx="9144" cy="94096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2" name="Прямая со стрелкой 21"/>
          <p:cNvCxnSpPr/>
          <p:nvPr/>
        </p:nvCxnSpPr>
        <p:spPr>
          <a:xfrm flipH="1">
            <a:off x="9612075" y="2688812"/>
            <a:ext cx="1954368" cy="3507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3" name="Прямая со стрелкой 22"/>
          <p:cNvCxnSpPr/>
          <p:nvPr/>
        </p:nvCxnSpPr>
        <p:spPr>
          <a:xfrm flipV="1">
            <a:off x="11682310" y="2719915"/>
            <a:ext cx="3048" cy="68723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4" name="Прямая со стрелкой 23"/>
          <p:cNvCxnSpPr/>
          <p:nvPr/>
        </p:nvCxnSpPr>
        <p:spPr>
          <a:xfrm flipV="1">
            <a:off x="9202918" y="3394110"/>
            <a:ext cx="2206831" cy="4490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Прямая со стрелкой 24"/>
          <p:cNvCxnSpPr/>
          <p:nvPr/>
        </p:nvCxnSpPr>
        <p:spPr>
          <a:xfrm flipH="1" flipV="1">
            <a:off x="9643181" y="3686929"/>
            <a:ext cx="1807292" cy="81843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6" name="Прямая со стрелкой 25"/>
          <p:cNvCxnSpPr/>
          <p:nvPr/>
        </p:nvCxnSpPr>
        <p:spPr>
          <a:xfrm flipV="1">
            <a:off x="9843956" y="4641942"/>
            <a:ext cx="1307502" cy="4708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7" name="Прямая со стрелкой 26"/>
          <p:cNvCxnSpPr/>
          <p:nvPr/>
        </p:nvCxnSpPr>
        <p:spPr>
          <a:xfrm flipH="1" flipV="1">
            <a:off x="9953139" y="4851791"/>
            <a:ext cx="779576" cy="52969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9982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109538"/>
            <a:ext cx="5676900" cy="6748462"/>
          </a:xfrm>
          <a:solidFill>
            <a:schemeClr val="accent4">
              <a:lumMod val="20000"/>
              <a:lumOff val="80000"/>
            </a:schemeClr>
          </a:solidFill>
        </p:spPr>
        <p:txBody>
          <a:bodyPr>
            <a:normAutofit fontScale="90000"/>
          </a:bodyPr>
          <a:lstStyle/>
          <a:p>
            <a:pPr algn="ctr"/>
            <a:br>
              <a:rPr lang="ru-RU" sz="2700" b="1" dirty="0">
                <a:latin typeface="Times New Roman" panose="02020603050405020304" pitchFamily="18" charset="0"/>
                <a:cs typeface="Times New Roman" panose="02020603050405020304" pitchFamily="18" charset="0"/>
              </a:rPr>
            </a:br>
            <a:br>
              <a:rPr lang="ru-RU" sz="2700" b="1" dirty="0">
                <a:latin typeface="Times New Roman" panose="02020603050405020304" pitchFamily="18" charset="0"/>
                <a:cs typeface="Times New Roman" panose="02020603050405020304" pitchFamily="18" charset="0"/>
              </a:rPr>
            </a:br>
            <a:br>
              <a:rPr lang="ru-RU" sz="2700" b="1" dirty="0">
                <a:latin typeface="Times New Roman" panose="02020603050405020304" pitchFamily="18" charset="0"/>
                <a:cs typeface="Times New Roman" panose="02020603050405020304" pitchFamily="18" charset="0"/>
              </a:rPr>
            </a:br>
            <a:r>
              <a:rPr lang="ru-RU" sz="2700" b="1" dirty="0">
                <a:solidFill>
                  <a:srgbClr val="3333CC"/>
                </a:solidFill>
                <a:latin typeface="Times New Roman" panose="02020603050405020304" pitchFamily="18" charset="0"/>
                <a:cs typeface="Times New Roman" panose="02020603050405020304" pitchFamily="18" charset="0"/>
              </a:rPr>
              <a:t>Упражнение 4 </a:t>
            </a:r>
            <a:r>
              <a:rPr lang="ru-RU" sz="2700" b="1" dirty="0">
                <a:solidFill>
                  <a:srgbClr val="FF0000"/>
                </a:solidFill>
                <a:latin typeface="Times New Roman" panose="02020603050405020304" pitchFamily="18" charset="0"/>
                <a:cs typeface="Times New Roman" panose="02020603050405020304" pitchFamily="18" charset="0"/>
              </a:rPr>
              <a:t>Собачка к косточке –косточка к собачке (второй вариант)</a:t>
            </a:r>
            <a:br>
              <a:rPr lang="ru-RU" sz="2700" b="1" dirty="0">
                <a:solidFill>
                  <a:srgbClr val="FF0000"/>
                </a:solidFill>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Указательный палец левой руки ставим на дорожку внизу (возле косточки), а указательный палец правой руки вверху (возле собачки).   Начинаем передвигать пальцы одновременно, синхронно по дорожкам левую руку снизу вверх, правую – сверху вниз.                            </a:t>
            </a:r>
            <a:br>
              <a:rPr lang="ru-RU" sz="2700" dirty="0">
                <a:latin typeface="Times New Roman" panose="02020603050405020304" pitchFamily="18" charset="0"/>
                <a:cs typeface="Times New Roman" panose="02020603050405020304" pitchFamily="18" charset="0"/>
              </a:rPr>
            </a:br>
            <a:r>
              <a:rPr lang="en-US" sz="2700" b="1" dirty="0">
                <a:solidFill>
                  <a:srgbClr val="FF0000"/>
                </a:solidFill>
                <a:latin typeface="Times New Roman" panose="02020603050405020304" pitchFamily="18" charset="0"/>
                <a:cs typeface="Times New Roman" panose="02020603050405020304" pitchFamily="18" charset="0"/>
              </a:rPr>
              <a:t>I. </a:t>
            </a:r>
            <a:r>
              <a:rPr lang="ru-RU" sz="2700" dirty="0">
                <a:latin typeface="Times New Roman" panose="02020603050405020304" pitchFamily="18" charset="0"/>
                <a:cs typeface="Times New Roman" panose="02020603050405020304" pitchFamily="18" charset="0"/>
              </a:rPr>
              <a:t>Сначала по счёт (1, 2, 3 и </a:t>
            </a:r>
            <a:r>
              <a:rPr lang="ru-RU" sz="2700" dirty="0" err="1">
                <a:latin typeface="Times New Roman" panose="02020603050405020304" pitchFamily="18" charset="0"/>
                <a:cs typeface="Times New Roman" panose="02020603050405020304" pitchFamily="18" charset="0"/>
              </a:rPr>
              <a:t>т.д</a:t>
            </a:r>
            <a:r>
              <a:rPr lang="ru-RU"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  </a:t>
            </a:r>
            <a:r>
              <a:rPr lang="en-US" sz="2700" b="1" dirty="0">
                <a:solidFill>
                  <a:srgbClr val="FF0000"/>
                </a:solidFill>
                <a:latin typeface="Times New Roman" panose="02020603050405020304" pitchFamily="18" charset="0"/>
                <a:cs typeface="Times New Roman" panose="02020603050405020304" pitchFamily="18" charset="0"/>
              </a:rPr>
              <a:t>II. </a:t>
            </a:r>
            <a:r>
              <a:rPr lang="ru-RU" sz="2700" dirty="0">
                <a:latin typeface="Times New Roman" panose="02020603050405020304" pitchFamily="18" charset="0"/>
                <a:cs typeface="Times New Roman" panose="02020603050405020304" pitchFamily="18" charset="0"/>
              </a:rPr>
              <a:t>Потом добавляем проговаривание слогов (1 слог=1 дорожке), слов (1 слово=1дорожка), предложений (1 слово из предложения=1 дорожка), </a:t>
            </a:r>
            <a:r>
              <a:rPr lang="ru-RU" sz="2700" dirty="0" err="1">
                <a:latin typeface="Times New Roman" panose="02020603050405020304" pitchFamily="18" charset="0"/>
                <a:cs typeface="Times New Roman" panose="02020603050405020304" pitchFamily="18" charset="0"/>
              </a:rPr>
              <a:t>чистоговорок</a:t>
            </a:r>
            <a:r>
              <a:rPr lang="ru-RU" sz="2700" dirty="0">
                <a:latin typeface="Times New Roman" panose="02020603050405020304" pitchFamily="18" charset="0"/>
                <a:cs typeface="Times New Roman" panose="02020603050405020304" pitchFamily="18" charset="0"/>
              </a:rPr>
              <a:t> на звуки по теме занятия.</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      </a:t>
            </a:r>
            <a:r>
              <a:rPr lang="ru-RU" sz="2700" b="1" i="1" dirty="0">
                <a:latin typeface="Times New Roman" panose="02020603050405020304" pitchFamily="18" charset="0"/>
                <a:cs typeface="Times New Roman" panose="02020603050405020304" pitchFamily="18" charset="0"/>
              </a:rPr>
              <a:t>Цель</a:t>
            </a:r>
            <a:r>
              <a:rPr lang="ru-RU" sz="2700" i="1" dirty="0">
                <a:latin typeface="Times New Roman" panose="02020603050405020304" pitchFamily="18" charset="0"/>
                <a:cs typeface="Times New Roman" panose="02020603050405020304" pitchFamily="18" charset="0"/>
              </a:rPr>
              <a:t> – развитие межполушарного взаимодействия, мелкой моторики, сенсорного развития</a:t>
            </a:r>
            <a:br>
              <a:rPr lang="ru-RU" sz="2700" i="1" dirty="0">
                <a:latin typeface="Times New Roman" panose="02020603050405020304" pitchFamily="18" charset="0"/>
                <a:cs typeface="Times New Roman" panose="02020603050405020304" pitchFamily="18" charset="0"/>
              </a:rPr>
            </a:br>
            <a:r>
              <a:rPr lang="ru-RU" sz="2700" b="1" dirty="0">
                <a:latin typeface="Times New Roman" panose="02020603050405020304" pitchFamily="18" charset="0"/>
                <a:cs typeface="Times New Roman" panose="02020603050405020304" pitchFamily="18" charset="0"/>
              </a:rPr>
              <a:t> </a:t>
            </a:r>
            <a:br>
              <a:rPr lang="ru-RU" sz="2700" b="1" dirty="0">
                <a:latin typeface="Times New Roman" panose="02020603050405020304" pitchFamily="18" charset="0"/>
                <a:cs typeface="Times New Roman" panose="02020603050405020304" pitchFamily="18" charset="0"/>
              </a:rPr>
            </a:br>
            <a:r>
              <a:rPr lang="ru-RU" sz="2700" b="1" dirty="0">
                <a:latin typeface="Times New Roman" panose="02020603050405020304" pitchFamily="18" charset="0"/>
                <a:cs typeface="Times New Roman" panose="02020603050405020304" pitchFamily="18" charset="0"/>
              </a:rPr>
              <a:t>   </a:t>
            </a:r>
            <a:br>
              <a:rPr lang="ru-RU" sz="4000" b="1" dirty="0">
                <a:latin typeface="Times New Roman" panose="02020603050405020304" pitchFamily="18" charset="0"/>
                <a:cs typeface="Times New Roman" panose="02020603050405020304" pitchFamily="18" charset="0"/>
              </a:rPr>
            </a:br>
            <a:endParaRPr lang="ru-RU" dirty="0"/>
          </a:p>
        </p:txBody>
      </p:sp>
      <p:pic>
        <p:nvPicPr>
          <p:cNvPr id="3" name="Рисунок 2"/>
          <p:cNvPicPr>
            <a:picLocks noChangeAspect="1"/>
          </p:cNvPicPr>
          <p:nvPr/>
        </p:nvPicPr>
        <p:blipFill>
          <a:blip r:embed="rId2"/>
          <a:stretch>
            <a:fillRect/>
          </a:stretch>
        </p:blipFill>
        <p:spPr>
          <a:xfrm rot="5400000">
            <a:off x="6335973" y="-1231713"/>
            <a:ext cx="7554033" cy="8625391"/>
          </a:xfrm>
          <a:prstGeom prst="rect">
            <a:avLst/>
          </a:prstGeom>
          <a:noFill/>
        </p:spPr>
      </p:pic>
      <p:pic>
        <p:nvPicPr>
          <p:cNvPr id="4" name="Picture 6" descr="https://polinka.top/uploads/posts/2023-06/1686274646_polinka-top-p-kartinka-ukazivayushchii-palets-instagram-3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564568" y="5063318"/>
            <a:ext cx="1931157" cy="19311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polinka.top/uploads/posts/2023-06/1686274646_polinka-top-p-kartinka-ukazivayushchii-palets-instagram-3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968572">
            <a:off x="9531295" y="1253546"/>
            <a:ext cx="1930137" cy="193013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Прямая со стрелкой 5"/>
          <p:cNvCxnSpPr/>
          <p:nvPr/>
        </p:nvCxnSpPr>
        <p:spPr>
          <a:xfrm flipV="1">
            <a:off x="7410734" y="4913194"/>
            <a:ext cx="655093" cy="51861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0" name="Прямая со стрелкой 9"/>
          <p:cNvCxnSpPr/>
          <p:nvPr/>
        </p:nvCxnSpPr>
        <p:spPr>
          <a:xfrm flipH="1" flipV="1">
            <a:off x="6455391" y="4599296"/>
            <a:ext cx="1610437" cy="6823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6" name="Прямая со стрелкой 15"/>
          <p:cNvCxnSpPr/>
          <p:nvPr/>
        </p:nvCxnSpPr>
        <p:spPr>
          <a:xfrm flipV="1">
            <a:off x="6864824" y="3589361"/>
            <a:ext cx="1501254" cy="81716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3" name="Прямая со стрелкой 22"/>
          <p:cNvCxnSpPr/>
          <p:nvPr/>
        </p:nvCxnSpPr>
        <p:spPr>
          <a:xfrm flipH="1">
            <a:off x="6564567" y="3386351"/>
            <a:ext cx="1931158" cy="8529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7" name="Прямая со стрелкой 26"/>
          <p:cNvCxnSpPr/>
          <p:nvPr/>
        </p:nvCxnSpPr>
        <p:spPr>
          <a:xfrm flipV="1">
            <a:off x="6442158" y="2849174"/>
            <a:ext cx="1" cy="74018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0" name="Прямая со стрелкой 29"/>
          <p:cNvCxnSpPr/>
          <p:nvPr/>
        </p:nvCxnSpPr>
        <p:spPr>
          <a:xfrm flipV="1">
            <a:off x="6383725" y="2603514"/>
            <a:ext cx="1682102" cy="4776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5" name="Прямая со стрелкой 34"/>
          <p:cNvCxnSpPr/>
          <p:nvPr/>
        </p:nvCxnSpPr>
        <p:spPr>
          <a:xfrm flipV="1">
            <a:off x="8195474" y="1852251"/>
            <a:ext cx="0" cy="92868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8" name="Прямая со стрелкой 37"/>
          <p:cNvCxnSpPr/>
          <p:nvPr/>
        </p:nvCxnSpPr>
        <p:spPr>
          <a:xfrm flipH="1">
            <a:off x="7260609" y="1678675"/>
            <a:ext cx="934866" cy="3433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1" name="Прямая со стрелкой 40"/>
          <p:cNvCxnSpPr/>
          <p:nvPr/>
        </p:nvCxnSpPr>
        <p:spPr>
          <a:xfrm flipH="1">
            <a:off x="9471415" y="1645171"/>
            <a:ext cx="94852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4" name="Прямая со стрелкой 43"/>
          <p:cNvCxnSpPr/>
          <p:nvPr/>
        </p:nvCxnSpPr>
        <p:spPr>
          <a:xfrm flipH="1">
            <a:off x="9471415" y="1825273"/>
            <a:ext cx="3417" cy="98263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6" name="Прямая со стрелкой 45"/>
          <p:cNvCxnSpPr/>
          <p:nvPr/>
        </p:nvCxnSpPr>
        <p:spPr>
          <a:xfrm flipV="1">
            <a:off x="9622992" y="2524833"/>
            <a:ext cx="1837270" cy="10927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0" name="Прямая со стрелкой 49"/>
          <p:cNvCxnSpPr/>
          <p:nvPr/>
        </p:nvCxnSpPr>
        <p:spPr>
          <a:xfrm flipH="1">
            <a:off x="11337432" y="2641046"/>
            <a:ext cx="1" cy="80323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2" name="Прямая со стрелкой 51"/>
          <p:cNvCxnSpPr/>
          <p:nvPr/>
        </p:nvCxnSpPr>
        <p:spPr>
          <a:xfrm flipH="1">
            <a:off x="9283866" y="3338611"/>
            <a:ext cx="1934594" cy="327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7" name="Прямая со стрелкой 56"/>
          <p:cNvCxnSpPr/>
          <p:nvPr/>
        </p:nvCxnSpPr>
        <p:spPr>
          <a:xfrm>
            <a:off x="9688105" y="3670877"/>
            <a:ext cx="1530355" cy="83015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1" name="Прямая со стрелкой 60"/>
          <p:cNvCxnSpPr/>
          <p:nvPr/>
        </p:nvCxnSpPr>
        <p:spPr>
          <a:xfrm flipH="1">
            <a:off x="9759616" y="4633415"/>
            <a:ext cx="1161366" cy="6771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5" name="Прямая со стрелкой 64"/>
          <p:cNvCxnSpPr/>
          <p:nvPr/>
        </p:nvCxnSpPr>
        <p:spPr>
          <a:xfrm>
            <a:off x="9955914" y="4940635"/>
            <a:ext cx="540450" cy="36267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693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37780" y="1575264"/>
            <a:ext cx="9167032" cy="3046988"/>
          </a:xfrm>
          <a:prstGeom prst="rect">
            <a:avLst/>
          </a:prstGeom>
          <a:noFill/>
        </p:spPr>
        <p:txBody>
          <a:bodyPr wrap="square" lIns="91440" tIns="45720" rIns="91440" bIns="45720">
            <a:spAutoFit/>
          </a:bodyPr>
          <a:lstStyle/>
          <a:p>
            <a:pPr algn="ctr"/>
            <a:r>
              <a:rPr lang="ru-RU" sz="9600" b="1" spc="50" dirty="0">
                <a:ln w="9525" cmpd="sng">
                  <a:solidFill>
                    <a:schemeClr val="accent1"/>
                  </a:solidFill>
                  <a:prstDash val="solid"/>
                </a:ln>
                <a:solidFill>
                  <a:srgbClr val="FF0000"/>
                </a:solidFill>
                <a:effectLst>
                  <a:glow rad="38100">
                    <a:schemeClr val="accent1">
                      <a:alpha val="40000"/>
                    </a:schemeClr>
                  </a:glow>
                </a:effectLst>
              </a:rPr>
              <a:t>СПАСИБО ЗА ВНИМАНИЕ!</a:t>
            </a:r>
            <a:endParaRPr lang="ru-RU" sz="9600" b="1" cap="none" spc="50" dirty="0">
              <a:ln w="9525" cmpd="sng">
                <a:solidFill>
                  <a:schemeClr val="accent1"/>
                </a:solidFill>
                <a:prstDash val="solid"/>
              </a:ln>
              <a:solidFill>
                <a:srgbClr val="FF0000"/>
              </a:solidFill>
              <a:effectLst>
                <a:glow rad="38100">
                  <a:schemeClr val="accent1">
                    <a:alpha val="40000"/>
                  </a:schemeClr>
                </a:glow>
              </a:effectLst>
            </a:endParaRPr>
          </a:p>
        </p:txBody>
      </p:sp>
    </p:spTree>
    <p:extLst>
      <p:ext uri="{BB962C8B-B14F-4D97-AF65-F5344CB8AC3E}">
        <p14:creationId xmlns:p14="http://schemas.microsoft.com/office/powerpoint/2010/main" val="429268804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796</TotalTime>
  <Words>617</Words>
  <Application>Microsoft Office PowerPoint</Application>
  <PresentationFormat>Широкоэкранный</PresentationFormat>
  <Paragraphs>88</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          Межполушарная доска  «Собачка-косточка»    Автор: учитель-логопед  МАОУ СОШ 36  г. Сыктывкара Республики Коми Ковалёва М. В.         </vt:lpstr>
      <vt:lpstr>Презентация PowerPoint</vt:lpstr>
      <vt:lpstr>Цель – повышение результативности коррекционно-образовательного процесса посредством применения нейротехнологии, улучшение психических процессов, формирование и развитие всех компонентов речи. Задачи: 1) Образовательные  1. обучать синхронному движению рук в одном направлении (сверху вниз или снизу вверх) и в разных направлениях) 2. закрепление пройденного речевого материала 3. расширять и систематизировать знания в рамках лексических тем 4. пополнять и активизировать словарный запас 5. формировать сенсомоторные навыки и межполушарное взаимодействие 6. формировать все компоненты речи 7. устранять нарушения устной и письменной речи 8. автоматизация и дифференциация звуков   </vt:lpstr>
      <vt:lpstr>Задачи: 2) Коррекционно-развивающие  1. развивать синхронизацию работы рук и глаз 2. развитие мелкой моторики 3. развитие межполушарного взаимодействия 4. развитие зрительного гнозиса 5. развитие сенсомоторных навыков 6. развитие пространственной ориентировки 7. развитие тактильной чувствительности  3) Воспитательные  1. воспитание усидчивости 2. привитие интереса к занятиям 3. повышение эффективности логопедического воздействия 4. формирование положительной мотивации у детей с речевыми нарушениями 5. повышение продуктивности деятельности  </vt:lpstr>
      <vt:lpstr>    </vt:lpstr>
      <vt:lpstr>Презентация PowerPoint</vt:lpstr>
      <vt:lpstr> Упражнение 3 Собачка к косточке –   косточка к собачке.     Указательный палец левой руки ставим на дорожку вверху (возле собачки), а указательный палец правой руки внизу (возле косточки).   Начинаем передвигать пальцы одновременно, синхронно по дорожкам левую руку сверху вниз, правую – снизу вверх.                                                         I. Сначала по счёт (1, 2, 3 и т.д) II. Добавляем проговаривание слогов (1 слог=1 дорожке), слов (1 слово=1дорожка), предложений (1 слово из предложения=1 дорожка), чистоговорок на звуки по теме занятия.                                                         Цель – развитие межполушарного взаимодействия, мелкой моторики, сенсорного развития </vt:lpstr>
      <vt:lpstr>   Упражнение 4 Собачка к косточке –косточка к собачке (второй вариант) Указательный палец левой руки ставим на дорожку внизу (возле косточки), а указательный палец правой руки вверху (возле собачки).   Начинаем передвигать пальцы одновременно, синхронно по дорожкам левую руку снизу вверх, правую – сверху вниз.                             I. Сначала по счёт (1, 2, 3 и т.д),                              II. Потом добавляем проговаривание слогов (1 слог=1 дорожке), слов (1 слово=1дорожка), предложений (1 слово из предложения=1 дорожка), чистоговорок на звуки по теме занятия.       Цель – развитие межполушарного взаимодействия, мелкой моторики, сенсорного развития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Логопед</dc:creator>
  <cp:lastModifiedBy>Марина Ковалёва</cp:lastModifiedBy>
  <cp:revision>63</cp:revision>
  <dcterms:created xsi:type="dcterms:W3CDTF">2023-10-30T09:42:36Z</dcterms:created>
  <dcterms:modified xsi:type="dcterms:W3CDTF">2025-06-17T14:52:50Z</dcterms:modified>
</cp:coreProperties>
</file>