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4" r:id="rId6"/>
    <p:sldId id="265" r:id="rId7"/>
    <p:sldId id="262" r:id="rId8"/>
    <p:sldId id="266" r:id="rId9"/>
    <p:sldId id="263" r:id="rId10"/>
    <p:sldId id="260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1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13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1444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aseline="0"/>
              <a:t> </a:t>
            </a:r>
            <a:r>
              <a:rPr lang="ru-RU" sz="1400" baseline="0"/>
              <a:t>Оценки учеников полученные ранее </a:t>
            </a:r>
          </a:p>
          <a:p>
            <a:pPr>
              <a:defRPr/>
            </a:pPr>
            <a:r>
              <a:rPr lang="ru-RU" sz="1400" baseline="0"/>
              <a:t>на уроке плавания,за движения ног брассом</a:t>
            </a:r>
            <a:endParaRPr lang="ru-RU" sz="140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ОЦЕНКА "5"-8 учеников</c:v>
                </c:pt>
                <c:pt idx="1">
                  <c:v>ОЦЕНКА "4"-6 учеников</c:v>
                </c:pt>
                <c:pt idx="2">
                  <c:v>ОЦЕНКА "3"-3 ученика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0.48000000000000032</c:v>
                </c:pt>
                <c:pt idx="1">
                  <c:v>0.36000000000000032</c:v>
                </c:pt>
                <c:pt idx="2">
                  <c:v>0.18000000000000024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Итоговые</a:t>
            </a:r>
            <a:r>
              <a:rPr lang="ru-RU" sz="1400" baseline="0"/>
              <a:t> оценки учеников</a:t>
            </a:r>
          </a:p>
          <a:p>
            <a:pPr>
              <a:defRPr/>
            </a:pPr>
            <a:r>
              <a:rPr lang="ru-RU" sz="1400" baseline="0"/>
              <a:t> по окончанию урока,с применением упражнений с аквааэробики за движения ног брассом</a:t>
            </a:r>
            <a:endParaRPr lang="ru-RU" sz="1400"/>
          </a:p>
        </c:rich>
      </c:tx>
      <c:layout>
        <c:manualLayout>
          <c:xMode val="edge"/>
          <c:yMode val="edge"/>
          <c:x val="0.16913502109704642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 ОЦЕНКА"5"-13 УЧЕНИКОВ</c:v>
                </c:pt>
                <c:pt idx="1">
                  <c:v> ОЦЕНКА"4"-3 УЧЕНИКА</c:v>
                </c:pt>
                <c:pt idx="2">
                  <c:v>ОЦЕНКА "3"-1 УЧЕНИК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0.76000000000000301</c:v>
                </c:pt>
                <c:pt idx="1">
                  <c:v>0.18000000000000024</c:v>
                </c:pt>
                <c:pt idx="2">
                  <c:v>6.0000000000000032E-2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Диаграмма</a:t>
            </a:r>
            <a:r>
              <a:rPr lang="ru-RU" sz="1400" baseline="0"/>
              <a:t> выносливости учеников</a:t>
            </a:r>
            <a:endParaRPr lang="ru-RU" sz="140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часть урока</c:v>
                </c:pt>
                <c:pt idx="1">
                  <c:v>2 часть урока</c:v>
                </c:pt>
                <c:pt idx="2">
                  <c:v>3 часть урока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0.60000000000000064</c:v>
                </c:pt>
                <c:pt idx="1">
                  <c:v>1</c:v>
                </c:pt>
                <c:pt idx="2">
                  <c:v>0.73000000000000065</c:v>
                </c:pt>
              </c:numCache>
            </c:numRef>
          </c:val>
        </c:ser>
        <c:shape val="box"/>
        <c:axId val="136286592"/>
        <c:axId val="136288128"/>
        <c:axId val="0"/>
      </c:bar3DChart>
      <c:catAx>
        <c:axId val="136286592"/>
        <c:scaling>
          <c:orientation val="minMax"/>
        </c:scaling>
        <c:axPos val="b"/>
        <c:tickLblPos val="nextTo"/>
        <c:crossAx val="136288128"/>
        <c:crosses val="autoZero"/>
        <c:auto val="1"/>
        <c:lblAlgn val="ctr"/>
        <c:lblOffset val="100"/>
      </c:catAx>
      <c:valAx>
        <c:axId val="136288128"/>
        <c:scaling>
          <c:orientation val="minMax"/>
        </c:scaling>
        <c:axPos val="l"/>
        <c:majorGridlines/>
        <c:numFmt formatCode="0%" sourceLinked="1"/>
        <c:tickLblPos val="nextTo"/>
        <c:crossAx val="13628659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1балл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8минут основной части</c:v>
                </c:pt>
                <c:pt idx="1">
                  <c:v>16минут основной части</c:v>
                </c:pt>
                <c:pt idx="2">
                  <c:v>24минуты основной части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47</c:v>
                </c:pt>
                <c:pt idx="1">
                  <c:v>17.600000000000001</c:v>
                </c:pt>
                <c:pt idx="2">
                  <c:v>5.8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2балла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8минут основной части</c:v>
                </c:pt>
                <c:pt idx="1">
                  <c:v>16минут основной части</c:v>
                </c:pt>
                <c:pt idx="2">
                  <c:v>24минуты основной части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29</c:v>
                </c:pt>
                <c:pt idx="1">
                  <c:v>35.200000000000003</c:v>
                </c:pt>
                <c:pt idx="2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3балла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8минут основной части</c:v>
                </c:pt>
                <c:pt idx="1">
                  <c:v>16минут основной части</c:v>
                </c:pt>
                <c:pt idx="2">
                  <c:v>24минуты основной части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24</c:v>
                </c:pt>
                <c:pt idx="1">
                  <c:v>47</c:v>
                </c:pt>
                <c:pt idx="2">
                  <c:v>70.5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</c:strCache>
            </c:strRef>
          </c:tx>
          <c:cat>
            <c:strRef>
              <c:f>Лист1!$B$1:$D$1</c:f>
              <c:strCache>
                <c:ptCount val="3"/>
                <c:pt idx="0">
                  <c:v>8минут основной части</c:v>
                </c:pt>
                <c:pt idx="1">
                  <c:v>16минут основной части</c:v>
                </c:pt>
                <c:pt idx="2">
                  <c:v>24минуты основной части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</c:numCache>
            </c:numRef>
          </c:val>
        </c:ser>
        <c:shape val="cylinder"/>
        <c:axId val="136658304"/>
        <c:axId val="136668288"/>
        <c:axId val="0"/>
      </c:bar3DChart>
      <c:catAx>
        <c:axId val="136658304"/>
        <c:scaling>
          <c:orientation val="minMax"/>
        </c:scaling>
        <c:axPos val="b"/>
        <c:tickLblPos val="nextTo"/>
        <c:crossAx val="136668288"/>
        <c:crosses val="autoZero"/>
        <c:auto val="1"/>
        <c:lblAlgn val="ctr"/>
        <c:lblOffset val="100"/>
      </c:catAx>
      <c:valAx>
        <c:axId val="136668288"/>
        <c:scaling>
          <c:orientation val="minMax"/>
        </c:scaling>
        <c:axPos val="l"/>
        <c:majorGridlines/>
        <c:numFmt formatCode="General" sourceLinked="1"/>
        <c:tickLblPos val="nextTo"/>
        <c:crossAx val="136658304"/>
        <c:crosses val="autoZero"/>
        <c:crossBetween val="between"/>
      </c:valAx>
    </c:plotArea>
    <c:legend>
      <c:legendPos val="r"/>
      <c:legendEntry>
        <c:idx val="3"/>
        <c:delete val="1"/>
      </c:legendEntry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117A-1227-4AC1-9976-EBE65D205A32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37CD09-9023-4406-95F4-8BAF8E505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117A-1227-4AC1-9976-EBE65D205A32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CD09-9023-4406-95F4-8BAF8E505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117A-1227-4AC1-9976-EBE65D205A32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CD09-9023-4406-95F4-8BAF8E505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117A-1227-4AC1-9976-EBE65D205A32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37CD09-9023-4406-95F4-8BAF8E505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117A-1227-4AC1-9976-EBE65D205A32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CD09-9023-4406-95F4-8BAF8E505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117A-1227-4AC1-9976-EBE65D205A32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CD09-9023-4406-95F4-8BAF8E505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117A-1227-4AC1-9976-EBE65D205A32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37CD09-9023-4406-95F4-8BAF8E505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117A-1227-4AC1-9976-EBE65D205A32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CD09-9023-4406-95F4-8BAF8E505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117A-1227-4AC1-9976-EBE65D205A32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CD09-9023-4406-95F4-8BAF8E505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117A-1227-4AC1-9976-EBE65D205A32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CD09-9023-4406-95F4-8BAF8E505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117A-1227-4AC1-9976-EBE65D205A32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7CD09-9023-4406-95F4-8BAF8E505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A6117A-1227-4AC1-9976-EBE65D205A32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37CD09-9023-4406-95F4-8BAF8E505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923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44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1\Desktop\фото плавание\87789082_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929222" cy="4000528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6643702" y="5857892"/>
            <a:ext cx="2357454" cy="800219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плавания: </a:t>
            </a:r>
          </a:p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БОРИСОВА ТАТЬЯНА</a:t>
            </a:r>
          </a:p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АЛЕКСЕЕВНА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786322"/>
            <a:ext cx="8501122" cy="646331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АКВАЭРОБИКА,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ОДИН ИЗ СПОСОБОВ СОВЕРШЕНСТВОВАНИЯ ДВИЖЕНИЙ НОГ В СПОРТИВНОМ СПОСОБЕ ПЛАВАНИЯ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БРАСС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643866" cy="14773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Заключительная часть: 7-8 минут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Игры на воде;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Упражнения на восстановление дыхания;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Рефлексия, анкетирование;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Домашнее задание.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2000240"/>
            <a:ext cx="5929354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ИГРОВОЙ И АНАЛИТИЧЕСКИЙ КОМПОНЕНТ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2528922" flipH="1">
            <a:off x="2003882" y="2445856"/>
            <a:ext cx="353449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429124" y="2500306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447292">
            <a:off x="6444223" y="2395767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286512" y="3214686"/>
            <a:ext cx="2214578" cy="156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ДЕЯТЕЛЬНОСТИ УЧАЩИХСЯ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УРОКЕ.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3357562"/>
            <a:ext cx="2428892" cy="13234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УЧЕНИКОВ К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АНАЛИЗУ ИТОГОВ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УРОКЕ, РЕФЛЕКСИЯ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3357562"/>
            <a:ext cx="2294667" cy="10772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ИГРОВОЙ МОМЕНТ,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СПОСОБСТВУЮЩИЙ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ЭМОЦИОНАЛЬНОЙ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РАЗГРУЗКЕ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5143512"/>
            <a:ext cx="8537564" cy="14773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СОБСТВЕННОЙ ДЕЯТЕЛЬНОСТИ НА УРОКЕ И РАЦИОНАЛЬНОСТИ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ПРИМЕНЕНИЯ ДАННОГО ВИДА УРОКА.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СРАВНЕНИЕ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РЕЗУЛЬТАТОВ ДЕЯТЕЛЬНОСТИ УЧЕНИКОВ БЕЗ ПРИМЕНЕНИЯ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УПРАЖНЕНИЙ С АКВААЭРОБИКИ И С ПРИМЕНЕНИЕМ.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то плавание\Мастер- класс ПЛАВАНИЕ МБОУ46.wmv_snapshot_39.08_[2013.07.22_23.42.43].jpg"/>
          <p:cNvPicPr>
            <a:picLocks noChangeAspect="1" noChangeArrowheads="1"/>
          </p:cNvPicPr>
          <p:nvPr/>
        </p:nvPicPr>
        <p:blipFill>
          <a:blip r:embed="rId2"/>
          <a:srcRect l="17187" t="14062" r="1953" b="15625"/>
          <a:stretch>
            <a:fillRect/>
          </a:stretch>
        </p:blipFill>
        <p:spPr bwMode="auto">
          <a:xfrm>
            <a:off x="0" y="0"/>
            <a:ext cx="4929190" cy="32147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5" name="Picture 3" descr="C:\Users\1\Desktop\фото плавание\Мастер- класс ПЛАВАНИЕ МБОУ46.wmv_snapshot_39.24_[2013.07.22_23.43.12].jpg"/>
          <p:cNvPicPr>
            <a:picLocks noChangeAspect="1" noChangeArrowheads="1"/>
          </p:cNvPicPr>
          <p:nvPr/>
        </p:nvPicPr>
        <p:blipFill>
          <a:blip r:embed="rId3"/>
          <a:srcRect l="8984" t="12500" b="14062"/>
          <a:stretch>
            <a:fillRect/>
          </a:stretch>
        </p:blipFill>
        <p:spPr bwMode="auto">
          <a:xfrm>
            <a:off x="0" y="3286124"/>
            <a:ext cx="5429288" cy="33575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6" name="Picture 4" descr="C:\Users\1\Desktop\фото плавание\Мастер- класс ПЛАВАНИЕ МБОУ46.wmv_snapshot_39.37_[2013.07.22_23.43.39].jpg"/>
          <p:cNvPicPr>
            <a:picLocks noChangeAspect="1" noChangeArrowheads="1"/>
          </p:cNvPicPr>
          <p:nvPr/>
        </p:nvPicPr>
        <p:blipFill>
          <a:blip r:embed="rId4"/>
          <a:srcRect l="7812" t="12500" r="21875" b="14062"/>
          <a:stretch>
            <a:fillRect/>
          </a:stretch>
        </p:blipFill>
        <p:spPr bwMode="auto">
          <a:xfrm>
            <a:off x="5072066" y="0"/>
            <a:ext cx="3929090" cy="32146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226709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Игра: «Достань шайбу»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0"/>
            <a:ext cx="378621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Ныряние за шайбой, движения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ног способом брасс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6215082"/>
            <a:ext cx="1444626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быстрей!?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1\Desktop\Мастер- класс ПЛАВАНИЕ МБОУ46.wmv_snapshot_29.57_[2013.07.27_11.33.38].jpg"/>
          <p:cNvPicPr>
            <a:picLocks noChangeAspect="1" noChangeArrowheads="1"/>
          </p:cNvPicPr>
          <p:nvPr/>
        </p:nvPicPr>
        <p:blipFill>
          <a:blip r:embed="rId5"/>
          <a:srcRect l="45547" t="29687" r="5468"/>
          <a:stretch>
            <a:fillRect/>
          </a:stretch>
        </p:blipFill>
        <p:spPr bwMode="auto">
          <a:xfrm>
            <a:off x="6286480" y="3286124"/>
            <a:ext cx="2857520" cy="32861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Рисунок 9" descr="P3200084.JPG"/>
          <p:cNvPicPr/>
          <p:nvPr/>
        </p:nvPicPr>
        <p:blipFill rotWithShape="1">
          <a:blip r:embed="rId6" cstate="print"/>
          <a:srcRect l="17850" t="30569" r="71028" b="27268"/>
          <a:stretch/>
        </p:blipFill>
        <p:spPr bwMode="auto">
          <a:xfrm>
            <a:off x="5500694" y="3286124"/>
            <a:ext cx="1071570" cy="328614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00760" y="6215082"/>
            <a:ext cx="283898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Домашнее задание, рефлексия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71473" y="714356"/>
          <a:ext cx="664373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57158" y="4286256"/>
          <a:ext cx="6643734" cy="234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57290" y="285728"/>
            <a:ext cx="554171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СРАВНИТЕЛЬНЫЕ ДИАГРАММЫ ПОКАЗАТЕЛЕЙ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098" y="1142985"/>
          <a:ext cx="7072364" cy="2571766"/>
        </p:xfrm>
        <a:graphic>
          <a:graphicData uri="http://schemas.openxmlformats.org/drawingml/2006/table">
            <a:tbl>
              <a:tblPr/>
              <a:tblGrid>
                <a:gridCol w="776261"/>
                <a:gridCol w="1298703"/>
                <a:gridCol w="1099879"/>
                <a:gridCol w="1298703"/>
                <a:gridCol w="1299409"/>
                <a:gridCol w="1299409"/>
              </a:tblGrid>
              <a:tr h="936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учени-ков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Измерение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Показателей физических данных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Физичес-кие данные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1 часть урока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подготови-тельная</a:t>
                      </a: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 часть урока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(основная)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3 часть урока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(заключи-тельная)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6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    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Средний показатель ЧСС в течение урока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Выносли-вость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73,3%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ЧСС (средний)   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   100%   :   ЧСС (максимальный)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1часть урока: 90 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 100  :  150  =  60%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2часть урока: 150 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 100  :  150  =  100%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3часть урока:  110 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 100  :  150  =  73,3%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1071538" y="3786190"/>
          <a:ext cx="650085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20" y="142852"/>
            <a:ext cx="864399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ДИГРАММА ВЫНОСЛИВОСТИ УЧЕНИКОВ В ТЕЧЕНИИ УРОКА.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ДИАГРАММЕ ВИДНО,ЧТО УЧАЩИЕСЯ СПРАВЛЯЮТСЯ С ДАННОЙ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НАГРУЗКОЙ.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5" y="1000107"/>
          <a:ext cx="8786873" cy="2794203"/>
        </p:xfrm>
        <a:graphic>
          <a:graphicData uri="http://schemas.openxmlformats.org/drawingml/2006/table">
            <a:tbl>
              <a:tblPr/>
              <a:tblGrid>
                <a:gridCol w="1483813"/>
                <a:gridCol w="1483813"/>
                <a:gridCol w="1365396"/>
                <a:gridCol w="1484617"/>
                <a:gridCol w="1484617"/>
                <a:gridCol w="1484617"/>
              </a:tblGrid>
              <a:tr h="6186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учени-ков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Измерение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Показателей физ.данных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Физические данные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8 минут в основной части урока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16 минут в основной части урока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24 минуты в     основной части урока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969">
                <a:tc rowSpan="4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    17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Оценивание по трех бальной системе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Координа-ция (ориента-ция и гибкость)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          Число  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  100%   :   17 = 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1) Число-количество учеников получивших данный балл;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2) количество учеников=100%;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3) 17учеников, присутствующих на уроке;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4) Итого: 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8уч.    47%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3уч.   17.6%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1уч.      5.8%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5уч.    29%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6уч.   35.2%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4уч.      24%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 балла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4уч.    24%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8уч.   47%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12уч. 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70.5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ДИАГРАММА  КООРДИНАЦИИ ДВИЖЕНИЙ УЧЕНИКОВ  В ОСНОВНОЙ ЧАСТИ УРОКА.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ЭТОЙ ДИАГРАММЕ ВИДНО,ЧТО ПОКАЗАТЕЛИ  УЛУЧШАЮТСЯ К КОНЦУ ОСНОВНОЙ ЧАСТИ УРОКА.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3857628"/>
          <a:ext cx="7286676" cy="278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44" y="3357562"/>
            <a:ext cx="8715404" cy="1569660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части урока (подготовительный, основной и заключительный) прошли по намеченному плану и соответствовали требованиям, для наилучшего усвоения детьми школьного материала.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Каждый из этапов урока были логически связаны друг с другом. Рациональность выбора данного урока видно на диаграммах при сравнении и выставлении оценок, характеристики физических показателей:  выносливости (ЧСС), координации (гибкость, ориентация).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430" y="214290"/>
            <a:ext cx="178595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1\Desktop\фото плавание\3fcb91.jpg"/>
          <p:cNvPicPr>
            <a:picLocks noChangeAspect="1" noChangeArrowheads="1"/>
          </p:cNvPicPr>
          <p:nvPr/>
        </p:nvPicPr>
        <p:blipFill>
          <a:blip r:embed="rId2"/>
          <a:srcRect l="17278" t="9678"/>
          <a:stretch>
            <a:fillRect/>
          </a:stretch>
        </p:blipFill>
        <p:spPr bwMode="auto">
          <a:xfrm>
            <a:off x="357158" y="5000636"/>
            <a:ext cx="4762500" cy="18573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6000768"/>
            <a:ext cx="3857652" cy="369332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714356"/>
            <a:ext cx="8786874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Проанализировав всю структуру урока, с уверенностью можно сказать, что всё прошло на хорошем психологическом и эмоциональном уровне. Плотность урока и физическая нагрузка соответствовала всем требованиям с учетом возрастных особенностей учащихся. Учащимся было интересно на всех этапах урока, особенно мальчикам, что видно было после анкетирования детей. Данная тема была проведена с применением новых приемов, средств обучения, таких как упражнения, элементы с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аквааэробики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акваоборудование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2428868"/>
            <a:ext cx="8786874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дальнейшем в рабочие программы по плаванию необходимо больше  выделить часов на такие методы, приемы обучения в различных стилях плавания, что повысит интерес к систематическим занятиям и позволит наилучшему усвоению школьного материала по плаванию.</a:t>
            </a:r>
            <a:endParaRPr lang="ru-RU" sz="16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900"/>
                            </p:stCondLst>
                            <p:childTnLst>
                              <p:par>
                                <p:cTn id="6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3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Аквааэробика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один из способов   совершенствования движений  ног в спортивном способе плавания брассом.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8715436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Комбинированный.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урока: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подготовительная часть (7-8мин.), основная часть (24-25мин.), заключительная часть (7-8мин.).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85992"/>
            <a:ext cx="8786874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 движения  ног в брассе с помощью упражнений по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аквааэробике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786058"/>
            <a:ext cx="8786874" cy="2031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урока: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Совершенствование  техники плавания ног брассом, с помощью упражнений по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аквааэробике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ОЗДОРОВИТЕЛЬНЫЕ И РАЗВИВАЮЩИЕ: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общей выносливости, координации движений.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интереса  к систематическим урокам по плаванию, посредством элементов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аквааэробики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72074"/>
            <a:ext cx="8715436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проведения: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большая чаша бассейна школы №46 г.Сургут.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обучения: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словесный (объяснение), наглядный (показ).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Инвентарь: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плавательные доски,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аквапояс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свисток, шайбы.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одежды: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плавки, купальник, шапочка, сланцы.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://image.slidesharecdn.com/random-111111121456-phpapp02/95/slide-2-728.jpg?13210354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71736" y="142852"/>
            <a:ext cx="3690049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КОМПОНЕНТЫ УРОКА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http://image.slidesharecdn.com/random-111111121456-phpapp02/95/slide-2-728.jpg?13210354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image.slidesharecdn.com/random-111111121456-phpapp02/95/slide-2-728.jpg?13210354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071934" y="571480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1000108"/>
            <a:ext cx="2352632" cy="3385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ОРГАНИЗАЦИОННЫЙ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1785926"/>
            <a:ext cx="1181349" cy="3385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ЦЕЛЕВОЙ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2500306"/>
            <a:ext cx="2138342" cy="3385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МОТИВАЦИОННЫЙ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3357562"/>
            <a:ext cx="2418547" cy="3385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КОММУНИКАТИВНЫЙ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4214818"/>
            <a:ext cx="2123017" cy="338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СОДЕРЖАТЕЛЬНЫЙ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071934" y="1357298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143372" y="2143116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143372" y="2928934"/>
            <a:ext cx="484632" cy="357190"/>
          </a:xfrm>
          <a:prstGeom prst="downArrow">
            <a:avLst>
              <a:gd name="adj1" fmla="val 50000"/>
              <a:gd name="adj2" fmla="val 46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143372" y="3786190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143372" y="4572008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174" y="5000636"/>
            <a:ext cx="3929090" cy="3385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ТЕХНОЛОГО-ПЕДАГОГИЧЕСКИЙ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1736" y="5715016"/>
            <a:ext cx="4071966" cy="3385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КОНТРОЛЬНО-ОЦЕНОЧНЫЙ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143372" y="5357826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8926" y="6429396"/>
            <a:ext cx="3519444" cy="3385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ИГРОВОЙ И АНАЛИТИЧЕСКИЙ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143372" y="6072206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1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571612"/>
            <a:ext cx="8572560" cy="3046988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Построение, сообщение четко сформированной цели и задач урока;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Инструктаж по технике безопасности;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Общеразвивающие упражнения в положении стоя, сидя, для подготовки организма учащихся  к физической нагрузке;</a:t>
            </a:r>
          </a:p>
          <a:p>
            <a:pPr lvl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Подводящие упражнения от  более простых к более сложным, для совершенствования движения ног в брассе на суше;</a:t>
            </a:r>
          </a:p>
          <a:p>
            <a:pPr lvl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Применение новых упражнений с использованием нового оборудования, для повышения интереса и мотивация к дальнейшей деятельности на данном уроке.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8794" y="142853"/>
            <a:ext cx="5572164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СТРУКТУРА УРОКА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571480"/>
            <a:ext cx="4572000" cy="923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Подготовительная часть: 7-8 минут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Организационный, целевой и мотивационный компонент: </a:t>
            </a:r>
            <a:endParaRPr lang="ru-RU" b="1" dirty="0"/>
          </a:p>
        </p:txBody>
      </p:sp>
      <p:sp>
        <p:nvSpPr>
          <p:cNvPr id="19" name="Улыбающееся лицо 18"/>
          <p:cNvSpPr/>
          <p:nvPr/>
        </p:nvSpPr>
        <p:spPr>
          <a:xfrm>
            <a:off x="357158" y="2571744"/>
            <a:ext cx="285752" cy="285752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357158" y="1643050"/>
            <a:ext cx="285752" cy="285752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лыбающееся лицо 21"/>
          <p:cNvSpPr/>
          <p:nvPr/>
        </p:nvSpPr>
        <p:spPr>
          <a:xfrm>
            <a:off x="357158" y="2143116"/>
            <a:ext cx="285752" cy="285752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357158" y="3286124"/>
            <a:ext cx="285752" cy="285752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214546" y="4714884"/>
            <a:ext cx="4760086" cy="923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                             РЕЗУЛЬТАТ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3786182" y="5072074"/>
            <a:ext cx="1216152" cy="142876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714480" y="5715016"/>
            <a:ext cx="6215106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                                   РЕАЛИЗОВАННАЯ  ЦЕЛЬ</a:t>
            </a: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Двойная стрелка влево/вправо 31"/>
          <p:cNvSpPr/>
          <p:nvPr/>
        </p:nvSpPr>
        <p:spPr>
          <a:xfrm>
            <a:off x="3500430" y="5857892"/>
            <a:ext cx="1216152" cy="142876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0" y="6488668"/>
            <a:ext cx="9144001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МОТИВАЦИЯ          ПОБУЖДЕНИЕ К ДЕЯТЕЛЬНОСТИ           ДОСТИЖЕНИЕ ЦЕЛИ</a:t>
            </a:r>
            <a:endParaRPr lang="ru-RU" dirty="0"/>
          </a:p>
        </p:txBody>
      </p:sp>
      <p:sp>
        <p:nvSpPr>
          <p:cNvPr id="34" name="Двойная стрелка влево/вправо 33"/>
          <p:cNvSpPr/>
          <p:nvPr/>
        </p:nvSpPr>
        <p:spPr>
          <a:xfrm>
            <a:off x="1571604" y="6572272"/>
            <a:ext cx="571504" cy="142876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трелка влево/вправо 34"/>
          <p:cNvSpPr/>
          <p:nvPr/>
        </p:nvSpPr>
        <p:spPr>
          <a:xfrm>
            <a:off x="6000760" y="6572272"/>
            <a:ext cx="571504" cy="142876"/>
          </a:xfrm>
          <a:prstGeom prst="leftRightArrow">
            <a:avLst>
              <a:gd name="adj1" fmla="val 50000"/>
              <a:gd name="adj2" fmla="val 5714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лыбающееся лицо 35"/>
          <p:cNvSpPr/>
          <p:nvPr/>
        </p:nvSpPr>
        <p:spPr>
          <a:xfrm>
            <a:off x="357158" y="4000504"/>
            <a:ext cx="285752" cy="285752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Мастер- класс ПЛАВАНИЕ МБОУ46.wmv_snapshot_29.57_[2013.07.27_11.33.38].jpg"/>
          <p:cNvPicPr>
            <a:picLocks noChangeAspect="1" noChangeArrowheads="1"/>
          </p:cNvPicPr>
          <p:nvPr/>
        </p:nvPicPr>
        <p:blipFill>
          <a:blip r:embed="rId2"/>
          <a:srcRect l="4297" t="29687" r="5468"/>
          <a:stretch>
            <a:fillRect/>
          </a:stretch>
        </p:blipFill>
        <p:spPr bwMode="auto">
          <a:xfrm>
            <a:off x="142844" y="357166"/>
            <a:ext cx="5000660" cy="2857504"/>
          </a:xfrm>
          <a:prstGeom prst="rect">
            <a:avLst/>
          </a:prstGeom>
          <a:noFill/>
        </p:spPr>
      </p:pic>
      <p:pic>
        <p:nvPicPr>
          <p:cNvPr id="3" name="Picture 1" descr="C:\Users\1\Desktop\фото плавание\Мастер- класс ПЛАВАНИЕ МБОУ46.wmv_snapshot_30.07_[2013.07.22_23.31.20].jpg"/>
          <p:cNvPicPr>
            <a:picLocks noChangeAspect="1" noChangeArrowheads="1"/>
          </p:cNvPicPr>
          <p:nvPr/>
        </p:nvPicPr>
        <p:blipFill>
          <a:blip r:embed="rId3"/>
          <a:srcRect l="8984" t="15625" r="17187" b="12500"/>
          <a:stretch>
            <a:fillRect/>
          </a:stretch>
        </p:blipFill>
        <p:spPr bwMode="auto">
          <a:xfrm>
            <a:off x="5357818" y="285728"/>
            <a:ext cx="3643306" cy="3143272"/>
          </a:xfrm>
          <a:prstGeom prst="rect">
            <a:avLst/>
          </a:prstGeom>
          <a:noFill/>
        </p:spPr>
      </p:pic>
      <p:pic>
        <p:nvPicPr>
          <p:cNvPr id="4" name="Picture 2" descr="C:\Users\1\Desktop\фото плавание\Мастер- класс ПЛАВАНИЕ МБОУ46.wmv_snapshot_31.49_[2013.07.22_23.22.39].jpg"/>
          <p:cNvPicPr>
            <a:picLocks noChangeAspect="1" noChangeArrowheads="1"/>
          </p:cNvPicPr>
          <p:nvPr/>
        </p:nvPicPr>
        <p:blipFill>
          <a:blip r:embed="rId4"/>
          <a:srcRect l="34766" t="12500" b="12500"/>
          <a:stretch>
            <a:fillRect/>
          </a:stretch>
        </p:blipFill>
        <p:spPr bwMode="auto">
          <a:xfrm>
            <a:off x="5286380" y="3643314"/>
            <a:ext cx="3714776" cy="30003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500306"/>
            <a:ext cx="407196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Построение.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Сообщение темы, цели и задач урока.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фото плавание\Мастер- класс ПЛАВАНИЕ МБОУ46.wmv_snapshot_30.13_[2013.07.22_23.31.39].jpg"/>
          <p:cNvPicPr>
            <a:picLocks noChangeAspect="1" noChangeArrowheads="1"/>
          </p:cNvPicPr>
          <p:nvPr/>
        </p:nvPicPr>
        <p:blipFill>
          <a:blip r:embed="rId5"/>
          <a:srcRect l="16406" t="14063" r="8984" b="12499"/>
          <a:stretch>
            <a:fillRect/>
          </a:stretch>
        </p:blipFill>
        <p:spPr bwMode="auto">
          <a:xfrm>
            <a:off x="285720" y="3571852"/>
            <a:ext cx="4619636" cy="32861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57818" y="285728"/>
            <a:ext cx="364333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Подготовка  учащихся к последующей физической нагрузке.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6357958"/>
            <a:ext cx="371474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Общеразвивающие упражнения сидя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3643314"/>
            <a:ext cx="364272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стоя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643998" cy="11695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Основная часть урока  24-25 минут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Коммуникативный, содержательный, технолого-педагогический, оценочный компонент: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4286257"/>
            <a:ext cx="7358114" cy="8309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ТЕХНОЛОГО-ПЕДАГОГИЧЕСКИЙ КОМПОНЕНТ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500826" y="4643446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1643042" y="4714884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608381" y="510699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929198"/>
            <a:ext cx="2428892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Совокупность методов,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средств, приёмов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5500702"/>
            <a:ext cx="5286412" cy="8309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Психолого-педагогический аспект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учета возрастных особенностей учащихся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4929198"/>
            <a:ext cx="3071834" cy="13234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педагога и ученика направленная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достижение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цели и задач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36" y="2428868"/>
            <a:ext cx="401141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СОДЕРЖАТЕЛЬНЫЙ КОМПОНЕНТ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3571876"/>
            <a:ext cx="3357586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Эффективность и рациональность применения данного вида урока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3571868" y="3429000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Крест 19"/>
          <p:cNvSpPr/>
          <p:nvPr/>
        </p:nvSpPr>
        <p:spPr>
          <a:xfrm>
            <a:off x="4429124" y="3643314"/>
            <a:ext cx="428628" cy="357190"/>
          </a:xfrm>
          <a:prstGeom prst="plus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500694" y="3429000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29322" y="3571876"/>
            <a:ext cx="3071802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Показатели качества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усвоенного материала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3240" y="3000372"/>
            <a:ext cx="2744854" cy="3385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Учебник, учебная программа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4251323" y="289242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71736" y="1357298"/>
            <a:ext cx="4230902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КОММУНИКАТИВНЫЙ КОМПОНЕНТ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10800000" flipV="1">
            <a:off x="2143108" y="1571612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858016" y="1500174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0034" y="1857364"/>
            <a:ext cx="2039917" cy="3385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Уровень класса -ЗУН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3636" y="1785926"/>
            <a:ext cx="2857520" cy="5847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Индивидуальные особенности каждого из учеников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910" y="6429396"/>
            <a:ext cx="785817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ОЧЕНОЧНЫЙ КОМПОНЕНТ                           Оценивание деятельности                                    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3857620" y="6572272"/>
            <a:ext cx="1000132" cy="14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5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75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7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750"/>
                            </p:stCondLst>
                            <p:childTnLst>
                              <p:par>
                                <p:cTn id="9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8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3"/>
            <a:ext cx="8715436" cy="28722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Основная часть 24-25 минут: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Повторение цели урока;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Организованный вход учащихся в воду;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учащихся к последующей работе в воде;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Выполнение упражнений соответствующих цели и всем задачам урока;</a:t>
            </a:r>
          </a:p>
          <a:p>
            <a:pPr lvl="0"/>
            <a:r>
              <a:rPr lang="ru-RU" sz="1600" dirty="0" smtClean="0"/>
              <a:t> 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Совершенствование движений ног брассом, с помощью упражнений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аквааэробике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-Плавание с использованием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акваоборудования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такого как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аквапояс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различных плоскостях бассейна такой как вертикальная, в положении стоя, сидя спиной вперед, за ногами вперёд;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-Исправление ошибок, рекомендации учащимся при выполнении упражнений;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-Закрепление ранее приобретенных ЗУН и совершенствование движений ног брассом;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-Выставление оценок.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фото плавание\Мастер- класс ПЛАВАНИЕ МБОУ46.wmv_snapshot_36.44_[2013.07.22_23.37.24].jpg"/>
          <p:cNvPicPr>
            <a:picLocks noChangeAspect="1" noChangeArrowheads="1"/>
          </p:cNvPicPr>
          <p:nvPr/>
        </p:nvPicPr>
        <p:blipFill>
          <a:blip r:embed="rId2"/>
          <a:srcRect l="17187" t="12500" r="32575" b="12500"/>
          <a:stretch>
            <a:fillRect/>
          </a:stretch>
        </p:blipFill>
        <p:spPr bwMode="auto">
          <a:xfrm>
            <a:off x="5143504" y="3071810"/>
            <a:ext cx="3786214" cy="3571900"/>
          </a:xfrm>
          <a:prstGeom prst="rect">
            <a:avLst/>
          </a:prstGeom>
          <a:noFill/>
        </p:spPr>
      </p:pic>
      <p:pic>
        <p:nvPicPr>
          <p:cNvPr id="2051" name="Picture 3" descr="C:\Users\1\Desktop\фото плавание\Мастер- класс ПЛАВАНИЕ МБОУ46.wmv_snapshot_39.08_[2013.07.22_23.42.43].jpg"/>
          <p:cNvPicPr>
            <a:picLocks noChangeAspect="1" noChangeArrowheads="1"/>
          </p:cNvPicPr>
          <p:nvPr/>
        </p:nvPicPr>
        <p:blipFill>
          <a:blip r:embed="rId3"/>
          <a:srcRect l="5468" t="14062" r="13672" b="12500"/>
          <a:stretch>
            <a:fillRect/>
          </a:stretch>
        </p:blipFill>
        <p:spPr bwMode="auto">
          <a:xfrm>
            <a:off x="285720" y="3143248"/>
            <a:ext cx="4714908" cy="35004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3286124"/>
            <a:ext cx="2710101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Организованный вход в воду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3071810"/>
            <a:ext cx="300039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учащихся к последующей работе на уроке. Упражнения начинаются от простых к более сложным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1\Desktop\фото плавание\Мастер- класс ПЛАВАНИЕ МБОУ46.wmv_snapshot_32.34_[2013.07.22_23.28.26].jpg"/>
          <p:cNvPicPr>
            <a:picLocks noChangeAspect="1" noChangeArrowheads="1"/>
          </p:cNvPicPr>
          <p:nvPr/>
        </p:nvPicPr>
        <p:blipFill>
          <a:blip r:embed="rId2"/>
          <a:srcRect l="17578" t="21875" r="5468" b="35937"/>
          <a:stretch>
            <a:fillRect/>
          </a:stretch>
        </p:blipFill>
        <p:spPr bwMode="auto">
          <a:xfrm>
            <a:off x="214282" y="285728"/>
            <a:ext cx="4691106" cy="2500330"/>
          </a:xfrm>
          <a:prstGeom prst="rect">
            <a:avLst/>
          </a:prstGeom>
          <a:noFill/>
        </p:spPr>
      </p:pic>
      <p:pic>
        <p:nvPicPr>
          <p:cNvPr id="3" name="Picture 2" descr="C:\Users\1\Desktop\фото плавание\Мастер- класс ПЛАВАНИЕ МБОУ46.wmv_snapshot_33.21_[2013.07.22_23.29.53].jpg"/>
          <p:cNvPicPr>
            <a:picLocks noChangeAspect="1" noChangeArrowheads="1"/>
          </p:cNvPicPr>
          <p:nvPr/>
        </p:nvPicPr>
        <p:blipFill>
          <a:blip r:embed="rId3"/>
          <a:srcRect l="20703" t="12500" r="16015" b="39062"/>
          <a:stretch>
            <a:fillRect/>
          </a:stretch>
        </p:blipFill>
        <p:spPr bwMode="auto">
          <a:xfrm>
            <a:off x="5072066" y="285728"/>
            <a:ext cx="3857684" cy="2500330"/>
          </a:xfrm>
          <a:prstGeom prst="rect">
            <a:avLst/>
          </a:prstGeom>
          <a:noFill/>
        </p:spPr>
      </p:pic>
      <p:pic>
        <p:nvPicPr>
          <p:cNvPr id="4" name="Picture 3" descr="C:\Users\1\Desktop\фото плавание\Мастер- класс ПЛАВАНИЕ МБОУ46.wmv_snapshot_33.38_[2013.07.22_23.30.39].jpg"/>
          <p:cNvPicPr>
            <a:picLocks noChangeAspect="1" noChangeArrowheads="1"/>
          </p:cNvPicPr>
          <p:nvPr/>
        </p:nvPicPr>
        <p:blipFill>
          <a:blip r:embed="rId4"/>
          <a:srcRect t="21875" b="25000"/>
          <a:stretch>
            <a:fillRect/>
          </a:stretch>
        </p:blipFill>
        <p:spPr bwMode="auto">
          <a:xfrm>
            <a:off x="4286248" y="3214686"/>
            <a:ext cx="4714908" cy="3071834"/>
          </a:xfrm>
          <a:prstGeom prst="rect">
            <a:avLst/>
          </a:prstGeom>
          <a:noFill/>
        </p:spPr>
      </p:pic>
      <p:pic>
        <p:nvPicPr>
          <p:cNvPr id="5" name="Picture 2" descr="C:\Users\1\Desktop\фото плавание\Мастер- класс ПЛАВАНИЕ МБОУ46.wmv_snapshot_35.47_[2013.07.22_23.35.37].jpg"/>
          <p:cNvPicPr>
            <a:picLocks noChangeAspect="1" noChangeArrowheads="1"/>
          </p:cNvPicPr>
          <p:nvPr/>
        </p:nvPicPr>
        <p:blipFill>
          <a:blip r:embed="rId5"/>
          <a:srcRect l="14844" t="12500" r="21875" b="20312"/>
          <a:stretch>
            <a:fillRect/>
          </a:stretch>
        </p:blipFill>
        <p:spPr bwMode="auto">
          <a:xfrm>
            <a:off x="285720" y="3214686"/>
            <a:ext cx="3857652" cy="3071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2143116"/>
            <a:ext cx="735811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Плавание в положении сидя спиной вперёд с помощью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аквапояса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совершенствования движений ног брассом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572140"/>
            <a:ext cx="385762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Выполнение упражнений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аквааэробики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положении стоя лицом вперёд, для совершенствования ЗУН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движений ног брассом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6000768"/>
            <a:ext cx="45720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Рекомендации и исправления ошибок при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выполнении упражнений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1\Desktop\фото плавание\Мастер- класс ПЛАВАНИЕ МБОУ46.wmv_snapshot_37.01_[2013.07.22_23.38.06].jpg"/>
          <p:cNvPicPr>
            <a:picLocks noChangeAspect="1" noChangeArrowheads="1"/>
          </p:cNvPicPr>
          <p:nvPr/>
        </p:nvPicPr>
        <p:blipFill>
          <a:blip r:embed="rId2"/>
          <a:srcRect l="2734" t="14062" b="12500"/>
          <a:stretch>
            <a:fillRect/>
          </a:stretch>
        </p:blipFill>
        <p:spPr bwMode="auto">
          <a:xfrm>
            <a:off x="1714480" y="142852"/>
            <a:ext cx="5929322" cy="33575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20484" name="Picture 4" descr="C:\Users\1\Desktop\фото плавание\Мастер- класс ПЛАВАНИЕ МБОУ46.wmv_snapshot_37.32_[2013.07.22_23.39.41].jpg"/>
          <p:cNvPicPr>
            <a:picLocks noChangeAspect="1" noChangeArrowheads="1"/>
          </p:cNvPicPr>
          <p:nvPr/>
        </p:nvPicPr>
        <p:blipFill>
          <a:blip r:embed="rId3"/>
          <a:srcRect t="15625" r="3125" b="14062"/>
          <a:stretch>
            <a:fillRect/>
          </a:stretch>
        </p:blipFill>
        <p:spPr bwMode="auto">
          <a:xfrm>
            <a:off x="214282" y="3643290"/>
            <a:ext cx="5691238" cy="32147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485" name="Picture 5" descr="C:\Users\1\Desktop\фото плавание\Мастер- класс ПЛАВАНИЕ МБОУ46.wmv_snapshot_37.53_[2013.07.22_23.40.25].jpg"/>
          <p:cNvPicPr>
            <a:picLocks noChangeAspect="1" noChangeArrowheads="1"/>
          </p:cNvPicPr>
          <p:nvPr/>
        </p:nvPicPr>
        <p:blipFill>
          <a:blip r:embed="rId4"/>
          <a:srcRect l="46484" t="18750" b="23437"/>
          <a:stretch>
            <a:fillRect/>
          </a:stretch>
        </p:blipFill>
        <p:spPr bwMode="auto">
          <a:xfrm>
            <a:off x="6000760" y="3643314"/>
            <a:ext cx="2905188" cy="32146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71868" y="285728"/>
            <a:ext cx="392909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Объяснения и рекомендации при выполнении техники движения ног брассом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3786190"/>
            <a:ext cx="348569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Показ техники движения ног брассом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3857628"/>
            <a:ext cx="200227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Выставление оценок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668</TotalTime>
  <Words>1073</Words>
  <Application>Microsoft Office PowerPoint</Application>
  <PresentationFormat>Экран (4:3)</PresentationFormat>
  <Paragraphs>190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74</cp:revision>
  <dcterms:created xsi:type="dcterms:W3CDTF">2013-07-26T20:55:54Z</dcterms:created>
  <dcterms:modified xsi:type="dcterms:W3CDTF">2017-02-19T18:53:43Z</dcterms:modified>
</cp:coreProperties>
</file>