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71" r:id="rId4"/>
    <p:sldId id="275" r:id="rId5"/>
    <p:sldId id="293" r:id="rId6"/>
    <p:sldId id="278" r:id="rId7"/>
    <p:sldId id="277" r:id="rId8"/>
    <p:sldId id="294" r:id="rId9"/>
    <p:sldId id="287" r:id="rId10"/>
    <p:sldId id="286" r:id="rId11"/>
    <p:sldId id="288" r:id="rId12"/>
    <p:sldId id="289" r:id="rId13"/>
    <p:sldId id="285" r:id="rId14"/>
    <p:sldId id="295" r:id="rId15"/>
    <p:sldId id="28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9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06" autoAdjust="0"/>
    <p:restoredTop sz="94660"/>
  </p:normalViewPr>
  <p:slideViewPr>
    <p:cSldViewPr>
      <p:cViewPr varScale="1">
        <p:scale>
          <a:sx n="97" d="100"/>
          <a:sy n="97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6590-FE5A-4F49-B3D5-5DFE98C6A0F0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E0CA-8304-4C86-9413-65DA83FCB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B6BF-E7E6-441C-A566-3EF14D8274D7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D4B1-5969-409F-B01A-39424C22C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8F1E-6407-4CAF-A016-33D1C3F5834A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AD35-963E-43E6-82F8-AE77CC3E8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4D113-B83A-4B30-86C5-C16CBE5476F4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A2128-5574-4C5C-A524-E3742AD06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3BC0-CB60-41FB-9588-087BB2F6D02D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5392-C466-4BEC-B504-2AAE38890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21F1-F6DC-4526-9CCF-F2B5642C2D3F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29EF-D6B9-493B-BB20-D951D1B38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0361-63FA-4CBD-9BCE-0716F156BF2B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03E5-39A8-43E6-BF2C-C28E368A9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9B1A-5FEE-46EE-B0F7-1B3BEDF5BB87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7843-D2A4-4972-8850-0EC03B244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8C8C-E956-4026-910A-7B00124201B7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FFCE-5484-4894-B475-497E1D901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8884-0869-45FB-B1F7-8CE84B9024CA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6235-8159-41D0-9DB4-932400387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B4F8-F384-4ECE-96EB-84144453A8C4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D7CE-5E0A-45A5-BF15-79739E251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25A991-981D-422C-825B-CD73E7C2EB8F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74FFA7-5892-43B5-9102-A4EB377A9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331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276475"/>
            <a:ext cx="6553200" cy="4092575"/>
          </a:xfrm>
          <a:prstGeom prst="rect">
            <a:avLst/>
          </a:prstGeom>
          <a:noFill/>
        </p:spPr>
      </p:pic>
      <p:pic>
        <p:nvPicPr>
          <p:cNvPr id="7" name="Picture 4" descr="http://school71tula.ru/1/wp-content/uploads/sites/8/2017/05/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701527" y="2428567"/>
            <a:ext cx="2088233" cy="15661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 descr="http://tmndetsady.ru/upload/news/orig_894727ab8138553397887bec75958447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5292080" y="2257371"/>
            <a:ext cx="2299147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835696" y="260648"/>
            <a:ext cx="511256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2 урок: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 театральный уголок.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088" y="2205038"/>
            <a:ext cx="7777162" cy="43195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I:\2 младшая группа\документы 2014год\фото 2 младшая гр и ясли\0204201438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04964" y="4077072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2" descr="D:\DCIM\100OLYMP\P101175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98832" y="2678280"/>
            <a:ext cx="2825293" cy="21188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Picture 2" descr="http://player.myshared.ru/19/1187985/slides/slide_2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652120" y="2678280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330575" y="2281238"/>
            <a:ext cx="2825750" cy="7937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Многофункциональные ширмы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888" y="5211763"/>
            <a:ext cx="2374900" cy="665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Чтение </a:t>
            </a:r>
            <a:r>
              <a:rPr lang="ru-RU" dirty="0" err="1"/>
              <a:t>потешек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123728" y="188640"/>
            <a:ext cx="475252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урок: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 –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«Играем в театр дома»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276872"/>
            <a:ext cx="7344816" cy="42484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9" descr="C:\Users\Лена\Downloads\DSCI050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907704" y="2350875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619250" y="4941888"/>
            <a:ext cx="2520950" cy="10080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Рекомендации музыкального руководителя Сапоговой Е.А.</a:t>
            </a:r>
          </a:p>
        </p:txBody>
      </p:sp>
      <p:pic>
        <p:nvPicPr>
          <p:cNvPr id="7" name="Picture 6" descr="I:\2 младшая группа\SAM_057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220072" y="2636912"/>
            <a:ext cx="2616163" cy="19621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4787900" y="4724400"/>
            <a:ext cx="2952750" cy="100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Изготовление кукол для настольного театра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835696" y="188640"/>
            <a:ext cx="4896544" cy="12961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 урок: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 сказки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«Колобок»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2204864"/>
            <a:ext cx="7128792" cy="43924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7" descr="C:\Users\Лена\Downloads\садик 1 (1)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664" y="2233673"/>
            <a:ext cx="3317588" cy="248473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13" descr="D:\раб столлл\WP_20170309_15_50_14_Pro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t="21761"/>
          <a:stretch/>
        </p:blipFill>
        <p:spPr bwMode="auto">
          <a:xfrm>
            <a:off x="5220072" y="2300108"/>
            <a:ext cx="2832694" cy="39400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10" descr="D:\раб столлл\Рисунок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357372" y="4633912"/>
            <a:ext cx="2429256" cy="18227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3" descr="D:\раб столлл\Рисунок5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937260" y="4633912"/>
            <a:ext cx="2410968" cy="18074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143125" y="6240463"/>
            <a:ext cx="4229100" cy="501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Участники: родители детей группы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042988" y="2205038"/>
            <a:ext cx="7129462" cy="41767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3" descr="D:\DCIM\100OLYMP\P101261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191234" y="2436673"/>
            <a:ext cx="3467607" cy="26005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1177559" y="404664"/>
            <a:ext cx="6202753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 урок: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«разноцветные Шары»</a:t>
            </a:r>
          </a:p>
        </p:txBody>
      </p:sp>
      <p:pic>
        <p:nvPicPr>
          <p:cNvPr id="13" name="Picture 4" descr="D:\раб столлл\Рисунок2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756511" y="2429568"/>
            <a:ext cx="3464416" cy="26005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043609" y="4797152"/>
            <a:ext cx="21602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Мне понравилось…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5038" y="5661248"/>
            <a:ext cx="2016224" cy="10081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 задумалась…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8792" y="5030153"/>
            <a:ext cx="1879164" cy="10081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Мне не понравилось…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46156" y="5325147"/>
            <a:ext cx="2042267" cy="13112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следующий раз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Мне хотелось бы…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42988" y="2276475"/>
            <a:ext cx="7058025" cy="40322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9812" y="260648"/>
            <a:ext cx="3168352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276872"/>
            <a:ext cx="7200800" cy="40324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В процессе совместной деятельности дети начинают воспринимать родителей , как союзников. Показывая себя ребенку с лучшей стороны , демонстрируя те качества , которые хотят передать ему , родители дают возможность гордится ими. А гордость за своих родителей – прекрасный фундамент для развития личности. Кроме того, работа школы «Заботливых родителей» показала, что атмосфера, которая  возникает в процессе общения детей и родителей в детском саду переносится в домашнюю обстановку и побуждает родителей быть примером для своих детей. А мудрая пословица гласит , что «Слово учит, а пример заставляет подражать».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116013" y="2997200"/>
            <a:ext cx="7056437" cy="3600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1" name="AutoShape 2" descr="https://mail.yandex.ru/message_part/%D0%A0%D0%B8%D1%81%D1%83%D0%BD%D0%BE%D0%BA1.jpg?_uid=256591587&amp;hid=1.2.2&amp;ids=162692536538759877&amp;name=%D0%A0%D0%B8%D1%81%D1%83%D0%BD%D0%BE%D0%BA1.jpg&amp;yandex_class=yandex_inline_content_114255.799112490.E753907:4014512047126392030624004181137_1.2.2_1626925365387598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7652" name="AutoShape 4" descr="https://mail.yandex.ru/message_part/%D0%A0%D0%B8%D1%81%D1%83%D0%BD%D0%BE%D0%BA1.jpg?_uid=256591587&amp;hid=1.2.2&amp;ids=162692536538759877&amp;name=%D0%A0%D0%B8%D1%81%D1%83%D0%BD%D0%BE%D0%BA1.jpg&amp;yandex_class=yandex_inline_content_114255.799112490.E753907:4014512047126392030624004181137_1.2.2_16269253653875987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7653" name="AutoShape 6" descr="https://mail.yandex.ru/message_part/%D0%A0%D0%B8%D1%81%D1%83%D0%BD%D0%BE%D0%BA1.jpg?_uid=256591587&amp;hid=1.2.2&amp;ids=162692536538759877&amp;name=%D0%A0%D0%B8%D1%81%D1%83%D0%BD%D0%BE%D0%BA1.jpg&amp;yandex_class=yandex_inline_content_114255.799112490.E753907:4014512047126392030624004181137_1.2.2_162692536538759877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7654" name="Picture 2" descr="https://image.jimcdn.com/app/cms/image/transf/none/path/s8a7d074d089f2904/image/i4372030455d478af/version/1420636346/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178175"/>
            <a:ext cx="69119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15.dolsadik.ru/wp-content/uploads/2017/03/1103815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375756" y="68730"/>
            <a:ext cx="4392488" cy="31056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971550" y="2420938"/>
            <a:ext cx="7416800" cy="38163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Окружая ребенка любовью и заботой, родители очень часто забывают о его развитии и воспитании нравственности, эффективность которых зависит от их активного участия в этих процессах. Но как показывает практика, нередко им не хватает специальных педагогических знаний и умений в данной области. Совместными усилиями родители, педагоги, способны обеспечить ребенку эмоциональный комфорт, создать условия для развития его способностей, сохранения здоровья и благополучной социализации в будущем.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Двойная волна 4"/>
          <p:cNvSpPr/>
          <p:nvPr/>
        </p:nvSpPr>
        <p:spPr>
          <a:xfrm>
            <a:off x="2267744" y="476672"/>
            <a:ext cx="4176464" cy="1152128"/>
          </a:xfrm>
          <a:prstGeom prst="doubleWav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Актуальность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62038" y="2276475"/>
            <a:ext cx="7200900" cy="41052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Новизной и отличительной  особенностью школы </a:t>
            </a:r>
            <a:r>
              <a:rPr lang="ru-RU" sz="2800" b="1" i="1" dirty="0">
                <a:solidFill>
                  <a:srgbClr val="FF0000"/>
                </a:solidFill>
              </a:rPr>
              <a:t>«Заботливых родителей» </a:t>
            </a:r>
            <a:r>
              <a:rPr lang="ru-RU" sz="2800" dirty="0"/>
              <a:t>является вовлечение родителей в образовательный процесс ДОУ как равных партнеров, создание условий для обмена семейным опытом. А также формирование семейных традиций на положительном эмоциональном фоне в семье.</a:t>
            </a:r>
          </a:p>
        </p:txBody>
      </p:sp>
      <p:sp>
        <p:nvSpPr>
          <p:cNvPr id="4" name="Волна 3"/>
          <p:cNvSpPr/>
          <p:nvPr/>
        </p:nvSpPr>
        <p:spPr>
          <a:xfrm>
            <a:off x="2555776" y="188640"/>
            <a:ext cx="4104456" cy="1512168"/>
          </a:xfrm>
          <a:prstGeom prst="wave">
            <a:avLst>
              <a:gd name="adj1" fmla="val 12500"/>
              <a:gd name="adj2" fmla="val 67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Новизна.</a:t>
            </a:r>
            <a:br>
              <a:rPr lang="ru-RU" sz="5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268538" y="2420938"/>
            <a:ext cx="5994400" cy="41767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*формирование ценностей содружества детей, родителей и педагогов;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*воспитание у родителей потребности и желания творить вместе с ребенком;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*раскрытие творческих способностей родителей, привлечение их в совместную творческую деятельность.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*создание условий для организации совместных мероприятий родителей, детей и педагогов.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79388" y="188913"/>
            <a:ext cx="2808287" cy="863600"/>
          </a:xfrm>
          <a:prstGeom prst="wave">
            <a:avLst>
              <a:gd name="adj1" fmla="val 12500"/>
              <a:gd name="adj2" fmla="val 70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rgbClr val="0070C0"/>
                </a:solidFill>
              </a:rPr>
              <a:t>Цель: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8538" y="188913"/>
            <a:ext cx="6767512" cy="2087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•"/>
              <a:defRPr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способствование повышению педагогической культуры родителей, используя нетрадиционные способы взаимодействия педагога и родителей</a:t>
            </a:r>
          </a:p>
          <a:p>
            <a:pPr>
              <a:buFontTx/>
              <a:buChar char="•"/>
              <a:defRPr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пополнению их знаний по театрализованной деятельности ребенка в семье и детском саду.</a:t>
            </a:r>
          </a:p>
        </p:txBody>
      </p:sp>
      <p:sp>
        <p:nvSpPr>
          <p:cNvPr id="7" name="Волна 6"/>
          <p:cNvSpPr/>
          <p:nvPr/>
        </p:nvSpPr>
        <p:spPr>
          <a:xfrm>
            <a:off x="214117" y="2735482"/>
            <a:ext cx="2304256" cy="954987"/>
          </a:xfrm>
          <a:prstGeom prst="wave">
            <a:avLst>
              <a:gd name="adj1" fmla="val 12500"/>
              <a:gd name="adj2" fmla="val -493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rgbClr val="FFFF00"/>
                </a:solidFill>
              </a:rPr>
              <a:t>Задачи: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188640"/>
            <a:ext cx="5976664" cy="10801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Нетрадиционные формы организации общения педагогов и родителей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2988" y="2276475"/>
            <a:ext cx="7129462" cy="41767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59632" y="2437478"/>
            <a:ext cx="3312369" cy="207164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Информационно - аналитические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4427984" y="2377868"/>
            <a:ext cx="3384376" cy="207164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Досуговые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59632" y="4221088"/>
            <a:ext cx="3312368" cy="20162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Познавательные</a:t>
            </a:r>
          </a:p>
        </p:txBody>
      </p:sp>
      <p:sp>
        <p:nvSpPr>
          <p:cNvPr id="8" name="Овал 7"/>
          <p:cNvSpPr/>
          <p:nvPr/>
        </p:nvSpPr>
        <p:spPr>
          <a:xfrm>
            <a:off x="4283968" y="4227480"/>
            <a:ext cx="3528392" cy="20098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Наглядно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Информационные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188640"/>
            <a:ext cx="5760640" cy="11269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</a:rPr>
              <a:t>Нетрадиционные формы работы с родителями в первой младшей группе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550" y="2205038"/>
            <a:ext cx="7416800" cy="42481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450" y="2205038"/>
            <a:ext cx="2952750" cy="936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Общие и групповые родительские собрания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205038"/>
            <a:ext cx="3313113" cy="936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Доброволец. Гость группы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450" y="3289300"/>
            <a:ext cx="3097213" cy="7921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Совместные работы родителей и детей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27550" y="3306763"/>
            <a:ext cx="3348038" cy="774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Семейные игротеки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4229860"/>
            <a:ext cx="309634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Памятки, буклеты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для родителей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0152" y="4229860"/>
            <a:ext cx="334837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Детско - родительский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журнал  «Колобок»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9159" y="5445224"/>
            <a:ext cx="3096344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Школа заботливых родителей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5445224"/>
            <a:ext cx="309634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«Встречи – знакомства»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388" y="115888"/>
            <a:ext cx="8785225" cy="720725"/>
          </a:xfrm>
          <a:prstGeom prst="roundRect">
            <a:avLst>
              <a:gd name="adj" fmla="val 1923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ru-RU" sz="2400" b="1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Школа «Заботливых родителей»</a:t>
            </a:r>
            <a:r>
              <a:rPr lang="ru-RU" sz="2400" b="1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с элементами театрализации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ru-RU" sz="2400" b="1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6013" y="2276475"/>
            <a:ext cx="7056437" cy="40322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3" y="836613"/>
            <a:ext cx="7920037" cy="1079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i="1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i="1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i="1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i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Форма проведения: </a:t>
            </a:r>
            <a:r>
              <a:rPr lang="ru-RU" sz="2400" b="1" i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семейные встречи.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b="1" i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000" b="1" i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Участники: </a:t>
            </a:r>
            <a:r>
              <a:rPr lang="ru-RU" sz="20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родители, воспитатели, дети, музыкальный руководитель.</a:t>
            </a:r>
          </a:p>
          <a:p>
            <a:pPr algn="ctr">
              <a:defRPr/>
            </a:pPr>
            <a:endParaRPr lang="ru-RU" sz="2400" b="1" i="1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i="1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3284538"/>
            <a:ext cx="8785225" cy="3457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endParaRPr lang="ru-RU" i="1">
              <a:solidFill>
                <a:srgbClr val="444444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i="1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    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800" b="1" i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                 План проведения: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1 урок.  Мини - лекция «Развитие детей в театрализованной деятельности» (воспитатель).</a:t>
            </a:r>
            <a:endParaRPr lang="ru-RU" b="1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 урок. «Наш театральный уголок»  (воспитатель).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  <a:t>3 урок. Мастер – класс «Играем в театр дома» (музыкальный руководитель).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4 урок. Показ родителями сказки «Колобок».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5 урок. Рефлексия.</a:t>
            </a:r>
            <a:endParaRPr lang="ru-RU" b="1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endParaRPr lang="ru-RU" sz="2800" b="1" i="1">
              <a:solidFill>
                <a:srgbClr val="002060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endParaRPr lang="ru-RU" i="1">
              <a:solidFill>
                <a:srgbClr val="444444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684213" y="2060575"/>
            <a:ext cx="82804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solidFill>
                  <a:srgbClr val="0054A5"/>
                </a:solidFill>
                <a:cs typeface="Times New Roman" pitchFamily="18" charset="0"/>
              </a:rPr>
              <a:t>                      девиз </a:t>
            </a:r>
            <a:r>
              <a:rPr lang="ru-RU" sz="2400" b="1">
                <a:solidFill>
                  <a:srgbClr val="0054A5"/>
                </a:solidFill>
                <a:cs typeface="Times New Roman" pitchFamily="18" charset="0"/>
              </a:rPr>
              <a:t>школы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solidFill>
                  <a:srgbClr val="FF0000"/>
                </a:solidFill>
                <a:cs typeface="Times New Roman" pitchFamily="18" charset="0"/>
              </a:rPr>
              <a:t>           « Познаю мир своего ребёнка!»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188640"/>
            <a:ext cx="691276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Предварительная  работа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25" y="5849938"/>
            <a:ext cx="2762250" cy="1008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в работе подвижных игр с персонажами.</a:t>
            </a:r>
            <a:endParaRPr lang="ru-RU" sz="1600" b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 descr="I:\2 младшая группа\документы 2014год\фото 2 младшая гр и ясли\DSCI021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630512" y="836712"/>
            <a:ext cx="3003311" cy="22524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5986463" y="2852738"/>
            <a:ext cx="2617787" cy="792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стихотворений, потешек, прибауток </a:t>
            </a:r>
            <a:endParaRPr lang="ru-RU" sz="1600" b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5" descr="D:\DCIM\100OLYMP\P507154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79512" y="939724"/>
            <a:ext cx="2728736" cy="20464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395288" y="2852738"/>
            <a:ext cx="2709862" cy="1008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defRPr/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 детям театрализованных представлений кукольного театра.</a:t>
            </a:r>
            <a:endParaRPr lang="ru-RU" sz="1400" b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6" descr="I:\2 младшая группа\документы 2014год\фото 2 младшая гр и ясли\PB061015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876566" y="920818"/>
            <a:ext cx="2753945" cy="20653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Picture 4" descr="D:\DCIM\100OLYMP\P4271531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974641" y="3770281"/>
            <a:ext cx="2808312" cy="21061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5" descr="I:\2 младшая группа\документы 2014год\фото 2 младшая гр и ясли\PB050960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491880" y="4567436"/>
            <a:ext cx="2880453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Picture 2" descr="http://player.myshared.ru/4/258547/slides/slide_9.jpg"/>
          <p:cNvPicPr>
            <a:picLocks noChangeAspect="1" noChangeArrowheads="1"/>
          </p:cNvPicPr>
          <p:nvPr/>
        </p:nvPicPr>
        <p:blipFill rotWithShape="1">
          <a:blip r:embed="rId8" cstate="print">
            <a:extLst/>
          </a:blip>
          <a:srcRect l="9074" t="13096"/>
          <a:stretch/>
        </p:blipFill>
        <p:spPr bwMode="auto">
          <a:xfrm>
            <a:off x="179512" y="3889145"/>
            <a:ext cx="3566622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0" y="5846763"/>
            <a:ext cx="2268538" cy="966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Разучивание диалогов к сказкам.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48100" y="3643313"/>
            <a:ext cx="1558925" cy="395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05150" y="2954338"/>
            <a:ext cx="2870200" cy="15811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Picture 4" descr="I:\2 младшая группа\документы 2014год\фото 2 младшая гр и ясли\18062014509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3412265" y="2953567"/>
            <a:ext cx="2239804" cy="16798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Разнообразие театров в детском саду и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324556" y="257137"/>
            <a:ext cx="5635236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u="sng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1 урок: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Мини – лекция «Развитие детей в      театрализованной деятельности»</a:t>
            </a:r>
            <a:endParaRPr lang="ru-RU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0113" y="2349500"/>
            <a:ext cx="7488237" cy="3887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1" descr="D:\раб столлл\Рисунок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24996" y="2492896"/>
            <a:ext cx="3456384" cy="25946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8" descr="C:\Users\Лена\Downloads\DSC_0840 (1)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283968" y="3897620"/>
            <a:ext cx="3613864" cy="23798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187450" y="5076825"/>
            <a:ext cx="2736850" cy="1008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Выступление воспитателя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Куплиновой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/>
              <a:t> Н.В.</a:t>
            </a:r>
          </a:p>
        </p:txBody>
      </p:sp>
      <p:pic>
        <p:nvPicPr>
          <p:cNvPr id="14" name="Picture 6" descr="D:\раб столлл\Рисунок6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780461" y="2457300"/>
            <a:ext cx="2405403" cy="18031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1263</TotalTime>
  <Words>291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Trebuchet MS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Новизна </dc:title>
  <dc:creator>Лена</dc:creator>
  <cp:lastModifiedBy>User</cp:lastModifiedBy>
  <cp:revision>72</cp:revision>
  <dcterms:created xsi:type="dcterms:W3CDTF">2017-07-20T17:55:56Z</dcterms:created>
  <dcterms:modified xsi:type="dcterms:W3CDTF">2019-11-10T16:56:58Z</dcterms:modified>
</cp:coreProperties>
</file>