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6" r:id="rId4"/>
    <p:sldId id="299" r:id="rId5"/>
    <p:sldId id="300" r:id="rId6"/>
    <p:sldId id="301" r:id="rId7"/>
    <p:sldId id="270" r:id="rId8"/>
    <p:sldId id="271" r:id="rId9"/>
    <p:sldId id="284" r:id="rId10"/>
    <p:sldId id="292" r:id="rId11"/>
    <p:sldId id="286" r:id="rId12"/>
    <p:sldId id="287" r:id="rId13"/>
    <p:sldId id="288" r:id="rId14"/>
    <p:sldId id="295" r:id="rId15"/>
    <p:sldId id="283" r:id="rId16"/>
    <p:sldId id="297" r:id="rId17"/>
    <p:sldId id="285" r:id="rId18"/>
    <p:sldId id="296" r:id="rId19"/>
    <p:sldId id="273" r:id="rId20"/>
    <p:sldId id="277" r:id="rId21"/>
    <p:sldId id="278" r:id="rId22"/>
    <p:sldId id="282" r:id="rId23"/>
    <p:sldId id="279" r:id="rId24"/>
    <p:sldId id="280" r:id="rId25"/>
    <p:sldId id="291" r:id="rId26"/>
    <p:sldId id="303" r:id="rId27"/>
    <p:sldId id="302" r:id="rId28"/>
    <p:sldId id="267" r:id="rId29"/>
    <p:sldId id="26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>
        <p:guide orient="horz" pos="26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2282" y="2717099"/>
            <a:ext cx="7025390" cy="1801084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2282" y="4818246"/>
            <a:ext cx="7025390" cy="937978"/>
          </a:xfrm>
        </p:spPr>
        <p:txBody>
          <a:bodyPr>
            <a:normAutofit/>
            <a:scene3d>
              <a:camera prst="orthographicFront"/>
              <a:lightRig rig="sunrise" dir="t"/>
            </a:scene3d>
            <a:sp3d extrusionH="57150" contourW="12700" prstMaterial="plastic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ctr">
              <a:buNone/>
              <a:defRPr sz="32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1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8600" y="2383427"/>
            <a:ext cx="7144062" cy="1807445"/>
          </a:xfrm>
        </p:spPr>
        <p:txBody>
          <a:bodyPr anchor="b"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chemeClr val="accent4">
                  <a:lumMod val="75000"/>
                </a:schemeClr>
              </a:contourClr>
            </a:sp3d>
          </a:bodyPr>
          <a:lstStyle>
            <a:lvl1pPr algn="ctr">
              <a:defRPr sz="4800" b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8600" y="4323117"/>
            <a:ext cx="7144062" cy="1388135"/>
          </a:xfrm>
        </p:spPr>
        <p:txBody>
          <a:bodyPr>
            <a:normAutofit/>
            <a:scene3d>
              <a:camera prst="orthographicFront"/>
              <a:lightRig rig="sunrise" dir="t"/>
            </a:scene3d>
            <a:sp3d extrusionH="57150" contourW="12700" prstMaterial="softEdge">
              <a:bevelT w="38100" h="38100"/>
              <a:contourClr>
                <a:schemeClr val="accent4">
                  <a:lumMod val="75000"/>
                </a:schemeClr>
              </a:contourClr>
            </a:sp3d>
          </a:bodyPr>
          <a:lstStyle>
            <a:lvl1pPr marL="0" indent="0" algn="ctr">
              <a:buNone/>
              <a:defRPr sz="2800" b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9607" y="1825625"/>
            <a:ext cx="542019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020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607" y="554636"/>
            <a:ext cx="10972799" cy="1136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plastic">
              <a:bevelT w="38100" h="38100"/>
              <a:contourClr>
                <a:srgbClr val="684F0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9607" y="1825625"/>
            <a:ext cx="10972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5BF61-1B87-4074-A286-82FD1253027B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A774-8C44-49CA-87A3-49A6A364B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4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>
              <a:lumMod val="75000"/>
            </a:schemeClr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boiny.ru/wp-content/uploads/2010/12/d4c73d7ebb9a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oboiny.ru/wp-content/uploads/2010/12/1281359148_4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heliograph.ru/images/1167345_ugol-png.jpg" TargetMode="External"/><Relationship Id="rId7" Type="http://schemas.openxmlformats.org/officeDocument/2006/relationships/hyperlink" Target="http://cp12.nevsepic.com.ua/65-2/1354568384-0361754-www.nevsepic.com.ua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4404/nataliya-b-g.6/0_5880a_52df2c2b_L.jpg" TargetMode="External"/><Relationship Id="rId5" Type="http://schemas.openxmlformats.org/officeDocument/2006/relationships/hyperlink" Target="http://www.lavitrel.com/2012/6c.png" TargetMode="External"/><Relationship Id="rId4" Type="http://schemas.openxmlformats.org/officeDocument/2006/relationships/hyperlink" Target="http://img-fotki.yandex.ru/get/6110/50001454.1a/0_c0135_be8b3bc1_X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5930" y="4709461"/>
            <a:ext cx="7025390" cy="76329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300" dirty="0" smtClean="0">
                <a:solidFill>
                  <a:schemeClr val="bg1"/>
                </a:solidFill>
                <a:latin typeface="Monotype Corsiva" pitchFamily="66" charset="0"/>
              </a:rPr>
              <a:t>Образ Бабы Яги </a:t>
            </a:r>
            <a:br>
              <a:rPr lang="ru-RU" sz="53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5300" dirty="0" smtClean="0">
                <a:solidFill>
                  <a:schemeClr val="bg1"/>
                </a:solidFill>
                <a:latin typeface="Monotype Corsiva" pitchFamily="66" charset="0"/>
              </a:rPr>
              <a:t>в русских народных сказках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                    </a:t>
            </a:r>
            <a:r>
              <a:rPr lang="ru-RU" sz="2200" dirty="0" smtClean="0">
                <a:solidFill>
                  <a:schemeClr val="bg1"/>
                </a:solidFill>
                <a:latin typeface="Monotype Corsiva" pitchFamily="66" charset="0"/>
              </a:rPr>
              <a:t>Старший воспитатель  Луференко Н.Ф.</a:t>
            </a:r>
            <a:endParaRPr lang="ru-RU" sz="2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43200" y="382138"/>
            <a:ext cx="6605517" cy="57320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4961" y="409432"/>
            <a:ext cx="6564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Государственное бюджетное дошкольное образовательное учреждение    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детский сад </a:t>
            </a:r>
            <a:r>
              <a:rPr lang="ru-RU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№93 </a:t>
            </a:r>
            <a:r>
              <a:rPr lang="ru-RU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eorgia" pitchFamily="18" charset="0"/>
              </a:rPr>
              <a:t>Выборгского района</a:t>
            </a:r>
            <a:endParaRPr lang="ru-RU" sz="1400" dirty="0">
              <a:solidFill>
                <a:schemeClr val="accent4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5453" y="951472"/>
            <a:ext cx="76986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 eaLnBrk="0" hangingPunct="0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Избушка это  пограничный пост, расположенный в сказках на границе двух миров: светлого и тёмного. Вход в неё  недоступен для героев из мира живых, поэтому приходится «поворачивать» её к себе, произнося слова   как заклинания: </a:t>
            </a:r>
            <a:r>
              <a:rPr lang="ru-RU" sz="2000" b="1" i="1" dirty="0" smtClean="0">
                <a:solidFill>
                  <a:srgbClr val="090812"/>
                </a:solidFill>
                <a:latin typeface="Georgia" pitchFamily="18" charset="0"/>
                <a:cs typeface="Times New Roman" pitchFamily="18" charset="0"/>
              </a:rPr>
              <a:t>«Избушка, избушка, встань ко мне передом, а к лесу задом». </a:t>
            </a:r>
          </a:p>
          <a:p>
            <a:pPr indent="269875" algn="just" eaLnBrk="0" hangingPunct="0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Войдя в избушку, герой  готов ко всем испытаниям, ведь это его добровольный выбор: жить счастливо или умереть. Избушка на курьих ножках (на куриной лапке три пальца) объясняется тем, что в волшебных сказках герой, отправляясь в дальний путь за своим счастьем, обязательно оказывается на распутье, то есть на пересечении дорог. </a:t>
            </a:r>
          </a:p>
          <a:p>
            <a:pPr indent="269875" algn="just" eaLnBrk="0" hangingPunct="0"/>
            <a:r>
              <a:rPr lang="ru-RU" sz="2000" dirty="0" smtClean="0">
                <a:latin typeface="Georgia" pitchFamily="18" charset="0"/>
                <a:cs typeface="Times New Roman" pitchFamily="18" charset="0"/>
              </a:rPr>
              <a:t>Поэтому «куриная лапка» – это ещё и символ выбора, возможность самостоятельно решить свою судьбу.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1" y="1514902"/>
            <a:ext cx="3088894" cy="36192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316307" y="549275"/>
            <a:ext cx="2481263" cy="8953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Облик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8639" y="729569"/>
            <a:ext cx="548367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Баба Яга в  волшебных сказках выступает в них не только как добрая колдунья-помощница в пути между Жизнью и Смертью, Добром и Злом, Светом и Тьмой. </a:t>
            </a:r>
          </a:p>
          <a:p>
            <a:r>
              <a:rPr lang="ru-RU" sz="2000" b="1" dirty="0" smtClean="0">
                <a:latin typeface="Georgia" pitchFamily="18" charset="0"/>
              </a:rPr>
              <a:t>Внешность у неё соответственная: длинные распущенные волосы – признак нечеловеческой силы и необъяснимых колдовских способностей; она не ходит, а летает в ступе, заметая помелом свой след, потому что она ближе к царству мёртвых и появление её в мире живых не должно быть замеченным. 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6" name="Picture 7" descr="Баба Я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27890" y="1323833"/>
            <a:ext cx="3712105" cy="45431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580063" y="476250"/>
            <a:ext cx="3024187" cy="9271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Характер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67534" y="1827213"/>
            <a:ext cx="6796585" cy="385025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Истерический.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Известно три проявления</a:t>
            </a:r>
            <a:r>
              <a:rPr lang="ru-RU" sz="2500" dirty="0" smtClean="0">
                <a:latin typeface="Georgia" panose="02040502050405020303" pitchFamily="18" charset="0"/>
              </a:rPr>
              <a:t>:</a:t>
            </a: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 благосклонном расположении духа яга даёт герою коня, советы и подарки,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через неделю в дурном настроении она уже летит похищать детей,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либо- резать ремни из спин героев.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1" descr="http://oboiny.ru/wp-content/uploads/2010/12/d4c73d7ebb9a-21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18" y="772493"/>
            <a:ext cx="3425588" cy="5281575"/>
          </a:xfrm>
          <a:prstGeom prst="ellipse">
            <a:avLst/>
          </a:prstGeom>
          <a:ln w="63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292724" y="692150"/>
            <a:ext cx="4582795" cy="7524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Поведение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157215" y="1349541"/>
            <a:ext cx="6364225" cy="393214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Непредсказуемо.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На помеле или в ступе она ездит, пытается изжарить в печи детей.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Ступу везут черти, всё стонет,             скот ревёт.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Иногда яга быстро бегает, подгоняя саму себя помелом, и плетёт интриги против Кощея и Змея Горыныча. </a:t>
            </a: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Picture 4" descr="baba-yag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27797"/>
            <a:ext cx="4184650" cy="5249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4800" y="545857"/>
            <a:ext cx="6797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Зачем БАБА ЯГА детей в печь хотела посадить 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" name="Объект 3" descr="C:\Documents and Settings\1\Мои документы\Мои рисунки\imgB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7676" y="2020121"/>
            <a:ext cx="3436816" cy="374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49086" y="1604651"/>
            <a:ext cx="64159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sz="2000" dirty="0" smtClean="0">
                <a:latin typeface="Georgia" pitchFamily="18" charset="0"/>
              </a:rPr>
              <a:t>Баба-Яга- ведунья и знахарка, к ней приводили слабых здоровьем детей, которых она 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«препекала»: обмазывала тестом, сажала на хлебную лопату и трижды всовывала в теплую печь. Там малыш «допекался», становился сильнее и жизнеспособнее. Подобным образом лечила и старших детей.</a:t>
            </a:r>
          </a:p>
          <a:p>
            <a:pPr algn="just"/>
            <a:r>
              <a:rPr lang="ru-RU" sz="2000" dirty="0" smtClean="0">
                <a:latin typeface="Georgia" pitchFamily="18" charset="0"/>
              </a:rPr>
              <a:t>-Для посвящения в полноправные члены племени подростки должны были пройти особые, порой тяжелые, обряды -  испытания. Исполнялись они в пещере или в глухом лесу, близ одинокой хижины, и распоряжалась ими старая женщина-  жрица.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9427" y="681283"/>
            <a:ext cx="6789810" cy="8953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Средство передвижения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94830" y="1257779"/>
            <a:ext cx="6837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Ступа</a:t>
            </a:r>
            <a:r>
              <a:rPr lang="ru-RU" b="1" dirty="0" smtClean="0">
                <a:latin typeface="Georgia" pitchFamily="18" charset="0"/>
              </a:rPr>
              <a:t> - предмет, обладающий целительными свойствами (можно истолочь болезнь, перетолочь больное животное на здоровое)</a:t>
            </a:r>
          </a:p>
          <a:p>
            <a:r>
              <a:rPr lang="ru-RU" b="1" dirty="0" smtClean="0">
                <a:latin typeface="Georgia" pitchFamily="18" charset="0"/>
              </a:rPr>
              <a:t>После христианизации Руси, примерно с XII века покойников стали хоронить не в деревянных срубах на курьих ножках, а в долбленых дубовых колодах, которые напоминали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ступы</a:t>
            </a:r>
            <a:r>
              <a:rPr lang="ru-RU" b="1" dirty="0" smtClean="0">
                <a:latin typeface="Georgia" pitchFamily="18" charset="0"/>
              </a:rPr>
              <a:t>, а потому получили такое же название. За шесть веков существования колод-ступ за Бабой Ягой укоренилась слава, что передвигается она в гробовой колоде</a:t>
            </a:r>
          </a:p>
          <a:p>
            <a:r>
              <a:rPr lang="ru-RU" b="1" dirty="0" smtClean="0">
                <a:latin typeface="Georgia" pitchFamily="18" charset="0"/>
              </a:rPr>
              <a:t>После смерти человека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ступу</a:t>
            </a:r>
            <a:r>
              <a:rPr lang="ru-RU" b="1" dirty="0" smtClean="0">
                <a:latin typeface="Georgia" pitchFamily="18" charset="0"/>
              </a:rPr>
              <a:t> нельзя использовать в течение трех дней по основному хозяйственному предназначению, то есть толочь в ней зерно и проч., поскольку именно в ней обретается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душа человека </a:t>
            </a:r>
            <a:r>
              <a:rPr lang="ru-RU" b="1" dirty="0" smtClean="0">
                <a:latin typeface="Georgia" pitchFamily="18" charset="0"/>
              </a:rPr>
              <a:t>в этот временной период.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Ступа</a:t>
            </a:r>
            <a:r>
              <a:rPr lang="ru-RU" b="1" dirty="0" smtClean="0">
                <a:latin typeface="Georgia" pitchFamily="18" charset="0"/>
              </a:rPr>
              <a:t>- летательный аппарат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4" descr=" (603x660, 89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158" y="2120861"/>
            <a:ext cx="3117776" cy="358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7680" y="770598"/>
            <a:ext cx="5148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«Там ступа с Бабою-Ягой идет-бредет сама собой» 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А.С. Пушкин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20465" y="1459674"/>
            <a:ext cx="42906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Основные функции метлы </a:t>
            </a:r>
          </a:p>
          <a:p>
            <a:r>
              <a:rPr lang="ru-RU" sz="2000" dirty="0" smtClean="0">
                <a:latin typeface="Georgia" pitchFamily="18" charset="0"/>
              </a:rPr>
              <a:t>• быть предметом-проводником между двумя мирами;</a:t>
            </a:r>
          </a:p>
          <a:p>
            <a:r>
              <a:rPr lang="ru-RU" sz="2000" dirty="0" smtClean="0">
                <a:latin typeface="Georgia" pitchFamily="18" charset="0"/>
              </a:rPr>
              <a:t>•заметать </a:t>
            </a:r>
            <a:r>
              <a:rPr lang="ru-RU" sz="4000" dirty="0" smtClean="0">
                <a:latin typeface="Georgia" pitchFamily="18" charset="0"/>
              </a:rPr>
              <a:t>следы</a:t>
            </a:r>
            <a:r>
              <a:rPr lang="ru-RU" sz="2000" dirty="0" smtClean="0">
                <a:latin typeface="Georgia" pitchFamily="18" charset="0"/>
              </a:rPr>
              <a:t> (закрывать за собой дорогу, не давая потусторонним обитателям попасть в мир живых по проторенной ведьмой дорожке);</a:t>
            </a:r>
          </a:p>
          <a:p>
            <a:r>
              <a:rPr lang="ru-RU" sz="2000" dirty="0" smtClean="0">
                <a:latin typeface="Georgia" pitchFamily="18" charset="0"/>
              </a:rPr>
              <a:t>• мести-  выметать дурное, «вметать» хорошее.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1630" y="586854"/>
            <a:ext cx="176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Метла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oboiny.ru/wp-content/uploads/2010/12/1281359148_4-226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024" y="1501253"/>
            <a:ext cx="3350806" cy="4626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1350" y="965367"/>
            <a:ext cx="3300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90812"/>
                </a:solidFill>
                <a:latin typeface="Monotype Corsiva" pitchFamily="66" charset="0"/>
              </a:rPr>
              <a:t>Спутники Бабы Яги</a:t>
            </a:r>
            <a:endParaRPr lang="ru-RU" sz="3200" b="1" dirty="0">
              <a:solidFill>
                <a:srgbClr val="090812"/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44197" y="772135"/>
            <a:ext cx="6217919" cy="5451244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Как всякое божество, Баба Яга то зла, то добра, но все же, как от всякой непонятной силы, от нее исходит много мудрости.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200" dirty="0" smtClean="0">
                <a:latin typeface="Georgia" pitchFamily="18" charset="0"/>
              </a:rPr>
              <a:t>    На службе у Бабы - Яги ветры и лесные звери. Общается с чёрным котом, змеями, жабами, вороном, летучими мышами. </a:t>
            </a:r>
            <a:r>
              <a:rPr lang="ru-RU" sz="2200" i="1" u="sng" dirty="0" smtClean="0">
                <a:latin typeface="Georgia" pitchFamily="18" charset="0"/>
              </a:rPr>
              <a:t>Чёрный кот </a:t>
            </a:r>
            <a:r>
              <a:rPr lang="ru-RU" sz="2200" dirty="0" smtClean="0">
                <a:latin typeface="Georgia" pitchFamily="18" charset="0"/>
              </a:rPr>
              <a:t>символизирует неудачу, болезнь.                                                              </a:t>
            </a:r>
            <a:r>
              <a:rPr lang="ru-RU" sz="2200" i="1" u="sng" dirty="0" smtClean="0">
                <a:latin typeface="Georgia" pitchFamily="18" charset="0"/>
              </a:rPr>
              <a:t>Змея</a:t>
            </a:r>
            <a:r>
              <a:rPr lang="ru-RU" sz="2200" dirty="0" smtClean="0">
                <a:latin typeface="Georgia" pitchFamily="18" charset="0"/>
              </a:rPr>
              <a:t>, как существо «убивающее», означает смерть и уничтожение.                                        </a:t>
            </a:r>
            <a:r>
              <a:rPr lang="ru-RU" sz="2200" i="1" u="sng" dirty="0" smtClean="0">
                <a:latin typeface="Georgia" pitchFamily="18" charset="0"/>
              </a:rPr>
              <a:t>Ворон</a:t>
            </a:r>
            <a:r>
              <a:rPr lang="ru-RU" sz="2200" i="1" dirty="0" smtClean="0">
                <a:latin typeface="Georgia" pitchFamily="18" charset="0"/>
              </a:rPr>
              <a:t>,</a:t>
            </a:r>
            <a:r>
              <a:rPr lang="ru-RU" sz="2200" dirty="0" smtClean="0">
                <a:latin typeface="Georgia" pitchFamily="18" charset="0"/>
              </a:rPr>
              <a:t> будучи говорящей птицей, символизирует пророчество, в фольклоре – мрак и умерщвление.                                                 Такое окружение позволяет ей спокойно проживать на границе двух миров:          мира живых и мира мёртвых, в фольклоре – мрак и умерщвление.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5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04" y="1636883"/>
            <a:ext cx="4392613" cy="433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3570" y="829219"/>
            <a:ext cx="63189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Georgia" pitchFamily="18" charset="0"/>
              </a:rPr>
              <a:t>Яга — могущественная колдунья. Она оборачивается змеей, кобылой, деревом, вихрем и т.д. </a:t>
            </a:r>
            <a:br>
              <a:rPr lang="ru-RU" b="1" dirty="0" smtClean="0">
                <a:latin typeface="Georgia" pitchFamily="18" charset="0"/>
              </a:rPr>
            </a:br>
            <a:r>
              <a:rPr lang="ru-RU" b="1" dirty="0" smtClean="0">
                <a:latin typeface="Georgia" pitchFamily="18" charset="0"/>
              </a:rPr>
              <a:t>Она обладает такими волшебными предметами , как:  клубочек, который показывает дорогу;                  и необычные животные и средства передвижения — Сивка-Бурка, крылатый конь, ковер-самолет, сапожки-самоходки.                             Это и всевозможные диковинки: </a:t>
            </a:r>
            <a:r>
              <a:rPr lang="ru-RU" b="1" dirty="0" err="1" smtClean="0">
                <a:latin typeface="Georgia" pitchFamily="18" charset="0"/>
              </a:rPr>
              <a:t>гусли-самогуды</a:t>
            </a:r>
            <a:r>
              <a:rPr lang="ru-RU" b="1" dirty="0" smtClean="0">
                <a:latin typeface="Georgia" pitchFamily="18" charset="0"/>
              </a:rPr>
              <a:t> — «сами пляшут, сами песни играют», серебряное блюдечко и золотое яблочко — «само катается», серебряное </a:t>
            </a:r>
            <a:r>
              <a:rPr lang="ru-RU" b="1" dirty="0" err="1" smtClean="0">
                <a:latin typeface="Georgia" pitchFamily="18" charset="0"/>
              </a:rPr>
              <a:t>намыко</a:t>
            </a:r>
            <a:r>
              <a:rPr lang="ru-RU" b="1" dirty="0" smtClean="0">
                <a:latin typeface="Georgia" pitchFamily="18" charset="0"/>
              </a:rPr>
              <a:t> и золотое веретенце — «само прядется», золотые </a:t>
            </a:r>
            <a:r>
              <a:rPr lang="ru-RU" b="1" dirty="0" err="1" smtClean="0">
                <a:latin typeface="Georgia" pitchFamily="18" charset="0"/>
              </a:rPr>
              <a:t>пяльца</a:t>
            </a:r>
            <a:r>
              <a:rPr lang="ru-RU" b="1" dirty="0" smtClean="0">
                <a:latin typeface="Georgia" pitchFamily="18" charset="0"/>
              </a:rPr>
              <a:t> и серебряная иголка — «сама шьется», золотые яблоки, </a:t>
            </a:r>
            <a:r>
              <a:rPr lang="ru-RU" b="1" dirty="0" err="1" smtClean="0">
                <a:latin typeface="Georgia" pitchFamily="18" charset="0"/>
              </a:rPr>
              <a:t>меч-кладенец</a:t>
            </a:r>
            <a:r>
              <a:rPr lang="ru-RU" b="1" dirty="0" smtClean="0">
                <a:latin typeface="Georgia" pitchFamily="18" charset="0"/>
              </a:rPr>
              <a:t>  и другие. </a:t>
            </a:r>
          </a:p>
          <a:p>
            <a:r>
              <a:rPr lang="ru-RU" b="1" dirty="0" smtClean="0">
                <a:latin typeface="Georgia" pitchFamily="18" charset="0"/>
              </a:rPr>
              <a:t>    </a:t>
            </a:r>
            <a:r>
              <a:rPr lang="ru-RU" b="1" i="1" dirty="0" smtClean="0">
                <a:latin typeface="Georgia" pitchFamily="18" charset="0"/>
              </a:rPr>
              <a:t>Таким образом, только Баба-Яга может указать герою путь в «чужое» царство и условия для достижения цели его </a:t>
            </a:r>
            <a:r>
              <a:rPr lang="ru-RU" b="1" i="1" dirty="0" err="1" smtClean="0">
                <a:latin typeface="Georgia" pitchFamily="18" charset="0"/>
              </a:rPr>
              <a:t>странсвия</a:t>
            </a:r>
            <a:r>
              <a:rPr lang="ru-RU" b="1" i="1" dirty="0" smtClean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3" name="Picture 2" descr="F:\баба яга\1911728000c4de04b95cfe88faa75f7c52994512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6230" y="2047164"/>
            <a:ext cx="4536182" cy="4189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802525" y="424727"/>
            <a:ext cx="2887536" cy="147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2151185" y="262596"/>
            <a:ext cx="701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Отношение с людьми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949" y="884314"/>
            <a:ext cx="11005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defRPr/>
            </a:pP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 </a:t>
            </a:r>
            <a:endParaRPr lang="ru-RU" dirty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949" y="1585989"/>
            <a:ext cx="73107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atin typeface="Georgia" pitchFamily="18" charset="0"/>
              </a:rPr>
              <a:t>Во многих русских сказках присутствует Баба Яга и в разных фольклорных произведениях -      эта героиня разная.</a:t>
            </a:r>
          </a:p>
          <a:p>
            <a:pPr>
              <a:defRPr/>
            </a:pPr>
            <a:endParaRPr lang="ru-RU" b="1" i="1" dirty="0" smtClean="0">
              <a:latin typeface="Georgia" pitchFamily="18" charset="0"/>
            </a:endParaRPr>
          </a:p>
          <a:p>
            <a:pPr lvl="0">
              <a:defRPr/>
            </a:pPr>
            <a:r>
              <a:rPr lang="ru-RU" dirty="0" smtClean="0">
                <a:latin typeface="Georgia" panose="02040502050405020303" pitchFamily="18" charset="0"/>
              </a:rPr>
              <a:t>Она то, то добрая, то грозится поместить череп Ивана- царевича на шест около избушки, то вдруг после традиционного приветствия "Фу! Фу! Русской коски слыхом было не слыхать и видом не видать, а нынче русская коска сама на двор пришла!" советует Ивану- царевичу, как «</a:t>
            </a:r>
            <a:r>
              <a:rPr lang="ru-RU" dirty="0" err="1" smtClean="0">
                <a:latin typeface="Georgia" panose="02040502050405020303" pitchFamily="18" charset="0"/>
              </a:rPr>
              <a:t>доступать</a:t>
            </a:r>
            <a:r>
              <a:rPr lang="ru-RU" dirty="0" smtClean="0">
                <a:latin typeface="Georgia" panose="02040502050405020303" pitchFamily="18" charset="0"/>
              </a:rPr>
              <a:t>» Елену Прекрасную" ("Царевна- лягушка"). </a:t>
            </a:r>
          </a:p>
          <a:p>
            <a:pPr lvl="0">
              <a:defRPr/>
            </a:pPr>
            <a:endParaRPr lang="ru-RU" b="1" i="1" dirty="0" smtClean="0">
              <a:latin typeface="Georgia" pitchFamily="18" charset="0"/>
            </a:endParaRPr>
          </a:p>
          <a:p>
            <a:pPr>
              <a:defRPr/>
            </a:pPr>
            <a:r>
              <a:rPr lang="ru-RU" b="1" i="1" dirty="0" smtClean="0">
                <a:latin typeface="Georgia" pitchFamily="18" charset="0"/>
              </a:rPr>
              <a:t>Сказок, в которых Баба Яга помощница больше, чем тех, где она злая и жестокая.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 l="9756" t="7536" r="12195" b="11441"/>
          <a:stretch>
            <a:fillRect/>
          </a:stretch>
        </p:blipFill>
        <p:spPr bwMode="auto">
          <a:xfrm>
            <a:off x="8138161" y="1459860"/>
            <a:ext cx="3411414" cy="453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690639" y="586988"/>
            <a:ext cx="5901230" cy="31661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Метла, ступка, нос крючком,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Торчат волосы клочком,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Чёрный кот, костяная нога,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Все мы знаем – это Баба Яга!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Исподлобья грозно смотрит,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 в ухмылке рожу скорчит,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Всех страшит, в душе добра -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Наша Бабушка Яга!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 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537" y="3495032"/>
            <a:ext cx="5689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Баба Яга известна  нам с самого детства.</a:t>
            </a:r>
          </a:p>
          <a:p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Выглядит она довольно неприглядно:  длинный, </a:t>
            </a:r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крючковатый нос </a:t>
            </a:r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бородавкой; старая; горбатая; </a:t>
            </a:r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одета </a:t>
            </a:r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лохмотья.</a:t>
            </a:r>
          </a:p>
          <a:p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 Яги точно не установлен: некоторые утверждают, что ей около семисот лет, другие говорят  больше тысячи.</a:t>
            </a:r>
          </a:p>
          <a:p>
            <a:r>
              <a:rPr lang="ru-RU" dirty="0" smtClean="0">
                <a:solidFill>
                  <a:srgbClr val="090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Впрочем, возраст женщины  всегда загадка!</a:t>
            </a:r>
            <a:endParaRPr lang="ru-RU" dirty="0">
              <a:solidFill>
                <a:srgbClr val="090812"/>
              </a:solidFill>
              <a:latin typeface="Georgia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5637" y="836471"/>
            <a:ext cx="371475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050392" y="545263"/>
            <a:ext cx="88566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 i="1" dirty="0">
                <a:latin typeface="Georgia" pitchFamily="18" charset="0"/>
                <a:cs typeface="Times New Roman" pitchFamily="18" charset="0"/>
              </a:rPr>
              <a:t>Волшебная сказка знает несколько образов Бабы Яги</a:t>
            </a:r>
            <a:r>
              <a:rPr lang="ru-RU" sz="3200" i="1" dirty="0">
                <a:latin typeface="Georgia" pitchFamily="18" charset="0"/>
                <a:cs typeface="Times New Roman" pitchFamily="18" charset="0"/>
              </a:rPr>
              <a:t>:</a:t>
            </a:r>
          </a:p>
          <a:p>
            <a:pPr algn="ctr" eaLnBrk="0" hangingPunct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942829" y="1685046"/>
            <a:ext cx="2798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Яга-богатырша</a:t>
            </a:r>
            <a:r>
              <a:rPr lang="ru-RU" dirty="0"/>
              <a:t> </a:t>
            </a: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8024055" y="1769453"/>
            <a:ext cx="3265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Яга-дарительница</a:t>
            </a:r>
            <a:r>
              <a:rPr lang="ru-RU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4082" y="1805003"/>
            <a:ext cx="252028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 descr="C:\Documents and Settings\АНДРЕЙ\Мои документы\МОРОЗОВА Н.Т\img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938" y="2259466"/>
            <a:ext cx="1739413" cy="202844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497548" y="4367824"/>
            <a:ext cx="3644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Яга-похитительница</a:t>
            </a:r>
            <a:r>
              <a:rPr lang="ru-RU" dirty="0"/>
              <a:t> </a:t>
            </a: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7965146" y="4604628"/>
            <a:ext cx="37666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Яга-хранительница</a:t>
            </a:r>
          </a:p>
          <a:p>
            <a:pPr marL="457200" indent="-457200">
              <a:defRPr/>
            </a:pPr>
            <a:r>
              <a:rPr lang="ru-RU" dirty="0">
                <a:latin typeface="Georgia" pitchFamily="18" charset="0"/>
                <a:cs typeface="Times New Roman" pitchFamily="18" charset="0"/>
              </a:rPr>
              <a:t>(советчица); </a:t>
            </a:r>
            <a:endParaRPr lang="ru-RU" dirty="0" smtClean="0">
              <a:latin typeface="Georgia" pitchFamily="18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ru-RU" dirty="0" smtClean="0">
                <a:latin typeface="Georgia" pitchFamily="18" charset="0"/>
                <a:cs typeface="Times New Roman" pitchFamily="18" charset="0"/>
              </a:rPr>
              <a:t>своих волшебных </a:t>
            </a:r>
            <a:r>
              <a:rPr lang="ru-RU" dirty="0">
                <a:latin typeface="Georgia" pitchFamily="18" charset="0"/>
                <a:cs typeface="Times New Roman" pitchFamily="18" charset="0"/>
              </a:rPr>
              <a:t>помощников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5" descr="C:\Documents and Settings\Администратор\Рабочий стол\портфолио\картинки Л.Д\мультики\kl-koczer-nn-47729142_koch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1476" y="2400143"/>
            <a:ext cx="1912001" cy="20591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Picture 4" descr="C:\Documents and Settings\Администратор\Рабочий стол\портфолио\картинки Л.Д\мультики\Jaga8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6434" y="4717754"/>
            <a:ext cx="1558156" cy="16907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1" name="Picture 6" descr="C:\Documents and Settings\Администратор\Рабочий стол\портфолио\картинки Л.Д\мультики\03lab2s4n1241788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1583" y="4612978"/>
            <a:ext cx="1481919" cy="16948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cxnSp>
        <p:nvCxnSpPr>
          <p:cNvPr id="12" name="Прямая со стрелкой 11"/>
          <p:cNvCxnSpPr/>
          <p:nvPr/>
        </p:nvCxnSpPr>
        <p:spPr>
          <a:xfrm flipH="1" flipV="1">
            <a:off x="3474721" y="2011681"/>
            <a:ext cx="1392701" cy="886264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317632" y="3924886"/>
            <a:ext cx="1662331" cy="63070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033846" y="2248487"/>
            <a:ext cx="1840525" cy="1043353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039138" y="3663180"/>
            <a:ext cx="1893847" cy="1162038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5415" y="584205"/>
            <a:ext cx="4860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Яга-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богатырша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5551" y="2444654"/>
            <a:ext cx="5570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мечом-кладенцом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на равных бьётся с богатырями</a:t>
            </a:r>
            <a:endParaRPr lang="ru-RU" sz="3600" dirty="0"/>
          </a:p>
        </p:txBody>
      </p:sp>
      <p:pic>
        <p:nvPicPr>
          <p:cNvPr id="4" name="Picture 2" descr="C:\Мои документы\МОРОЗОВА Н.Т\ЛИТЕРАТУРА 5 класс\проект Баба Яга\Иллюстрации к сказкам о Бабе Яге\img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756" y="1551396"/>
            <a:ext cx="3839380" cy="4526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8592" y="557740"/>
            <a:ext cx="6016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rgbClr val="FF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Яга-похитительница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auto">
          <a:xfrm>
            <a:off x="827601" y="1125538"/>
            <a:ext cx="44055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Яга крадет детей, иногда бросая их, уже мертвых, на крышу родного дома, но чаще всего унося в свою избушку на курьих ножках, или в чистое поле, или под землю.</a:t>
            </a:r>
          </a:p>
        </p:txBody>
      </p:sp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5661197" y="5412105"/>
            <a:ext cx="56773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этой диковинной избы дети, да и взрослые, спасаются, перехитрив Ягу.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788" y="1502680"/>
            <a:ext cx="4953000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r="1784" b="2432"/>
          <a:stretch>
            <a:fillRect/>
          </a:stretch>
        </p:blipFill>
        <p:spPr bwMode="auto">
          <a:xfrm>
            <a:off x="671757" y="3569164"/>
            <a:ext cx="4105275" cy="273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2855" y="598273"/>
            <a:ext cx="585769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Баба Яга-дарительница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33027" y="1304905"/>
            <a:ext cx="627419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Она принимает героя, иногда испытывает его и вручает ему чудесного огнедышащего коня, богатые дары, чудесные предметы: сапоги-скороходы, ковер-самолет, меч -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кладенец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, волшебный клубок.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                   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Баба Яга-дарительница живёт в сказочном дремучем лесу, который обычный человек не посещает. Но вот если у героя или героини беда, если жизнь их настолько невыносима, то они готовы пойти за помощью к страшной лесной старухи, которую народ в миру не иначе как ведьма, колдунья не называют. Она и накормит, напоет, в баньке попарит и всячески поможет .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Яга-знатная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 знахарка и ведунья.</a:t>
            </a:r>
          </a:p>
          <a:p>
            <a:endParaRPr lang="ru-RU" dirty="0"/>
          </a:p>
        </p:txBody>
      </p:sp>
      <p:pic>
        <p:nvPicPr>
          <p:cNvPr id="5" name="Picture 6" descr=" (344x400, 53Kb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13303" y="1224729"/>
            <a:ext cx="4086243" cy="50642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07221" y="614010"/>
            <a:ext cx="6588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Яга – хранительница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6551" y="1295567"/>
            <a:ext cx="70516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Яга – хранительница  пути между Жизнью и Смертью, Добром и Злом, Светом и Тьмой.</a:t>
            </a: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3548418" y="3886083"/>
            <a:ext cx="395785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Ягу можно считать некой "привратницей" , стерегущей границу между миром живых и мёртвых.</a:t>
            </a:r>
          </a:p>
        </p:txBody>
      </p:sp>
      <p:pic>
        <p:nvPicPr>
          <p:cNvPr id="5" name="Picture 4" descr="C:\Documents and Settings\Администратор\Рабочий стол\портфолио\картинки Л.Д\мультики\1229605331_05fbf5e070694e116688da32f0969385_full.jpg"/>
          <p:cNvPicPr>
            <a:picLocks noChangeAspect="1" noChangeArrowheads="1"/>
          </p:cNvPicPr>
          <p:nvPr/>
        </p:nvPicPr>
        <p:blipFill>
          <a:blip r:embed="rId2" cstate="print"/>
          <a:srcRect l="4514" t="784" r="5219" b="937"/>
          <a:stretch>
            <a:fillRect/>
          </a:stretch>
        </p:blipFill>
        <p:spPr bwMode="auto">
          <a:xfrm>
            <a:off x="588030" y="2183358"/>
            <a:ext cx="2714728" cy="40095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:\Documents and Settings\Администратор\Рабочий стол\портфолио\картинки Л.Д\мультики\4a1d7c64d0fa.jpg"/>
          <p:cNvPicPr>
            <a:picLocks noChangeAspect="1" noChangeArrowheads="1"/>
          </p:cNvPicPr>
          <p:nvPr/>
        </p:nvPicPr>
        <p:blipFill>
          <a:blip r:embed="rId3" cstate="print"/>
          <a:srcRect l="6461" t="5118" r="9569" b="5321"/>
          <a:stretch>
            <a:fillRect/>
          </a:stretch>
        </p:blipFill>
        <p:spPr bwMode="auto">
          <a:xfrm>
            <a:off x="7788031" y="1371257"/>
            <a:ext cx="3269175" cy="4403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609" y="989514"/>
            <a:ext cx="1939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Яга ведает су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3577" y="4010818"/>
            <a:ext cx="63802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Всегда старая «костяная нога»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Слепа, не видит, а чует носом»                                  (русским духом пахнет)</a:t>
            </a:r>
          </a:p>
          <a:p>
            <a:pPr>
              <a:buFontTx/>
              <a:buChar char="•"/>
            </a:pPr>
            <a:endParaRPr lang="ru-RU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Живёт в избушке без окон без дверей (домовине)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Вокруг её дома ограда из черепов  (12+1)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Огонь, данный ею, может убить</a:t>
            </a:r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7564" y="548898"/>
            <a:ext cx="56567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Даёт советы, которые помогают  достичь цели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«Чует сердцем»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Дарит клубок (путеводную нить)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Испытывает людей</a:t>
            </a:r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2199" y="2694667"/>
            <a:ext cx="4849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Поднимает ветер помелом,  свистом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Летает на ступе</a:t>
            </a:r>
          </a:p>
          <a:p>
            <a:pPr>
              <a:buFontTx/>
              <a:buChar char="•"/>
            </a:pPr>
            <a:r>
              <a:rPr lang="ru-RU" b="1" dirty="0" smtClean="0">
                <a:solidFill>
                  <a:srgbClr val="000000"/>
                </a:solidFill>
                <a:latin typeface="Georgia" pitchFamily="18" charset="0"/>
              </a:rPr>
              <a:t>Лежит на печи</a:t>
            </a:r>
            <a:endParaRPr lang="ru-RU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7947" y="4549898"/>
            <a:ext cx="22189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Связана со смертью и </a:t>
            </a:r>
          </a:p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подземным миром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0644" y="2721729"/>
            <a:ext cx="2493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Яга связана с воздушной и</a:t>
            </a:r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огненной стихией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" name="Picture 8" descr="Баба Я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902054" y="777922"/>
            <a:ext cx="3783978" cy="372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76242"/>
              </p:ext>
            </p:extLst>
          </p:nvPr>
        </p:nvGraphicFramePr>
        <p:xfrm>
          <a:off x="562707" y="520505"/>
          <a:ext cx="11141615" cy="61395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6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6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460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Название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Сказки</a:t>
                      </a:r>
                      <a:endParaRPr lang="ru-RU" sz="1200" dirty="0">
                        <a:solidFill>
                          <a:srgbClr val="00B0F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Место обитания Бабы Яги</a:t>
                      </a:r>
                      <a:endParaRPr lang="ru-RU" sz="1200" dirty="0">
                        <a:solidFill>
                          <a:srgbClr val="00B0F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Внешний вид</a:t>
                      </a:r>
                      <a:endParaRPr lang="ru-RU" sz="1200" dirty="0">
                        <a:solidFill>
                          <a:srgbClr val="00B0F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Волшебные вещи в сказках и др.чудеса</a:t>
                      </a:r>
                      <a:endParaRPr lang="ru-RU" sz="1200" dirty="0">
                        <a:solidFill>
                          <a:srgbClr val="00B0F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Животные,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служащие Бабе Яге</a:t>
                      </a:r>
                      <a:endParaRPr lang="ru-RU" sz="1200" dirty="0">
                        <a:solidFill>
                          <a:srgbClr val="00B0F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itchFamily="18" charset="0"/>
                        </a:rPr>
                        <a:t>Положительный или отрицательный персонаж</a:t>
                      </a:r>
                      <a:endParaRPr lang="ru-RU" sz="1200" dirty="0">
                        <a:solidFill>
                          <a:srgbClr val="00B0F0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0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itchFamily="18" charset="0"/>
                        </a:rPr>
                        <a:t>«Марья </a:t>
                      </a:r>
                      <a:r>
                        <a:rPr lang="ru-RU" sz="1200" b="1" dirty="0" err="1" smtClean="0">
                          <a:latin typeface="Georgia" pitchFamily="18" charset="0"/>
                        </a:rPr>
                        <a:t>Моревна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«За тридевять земель, в тридесятом царстве, за огненной рекой стоит дом Бабы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Яги, кругом дома двенадцать шестов, на одиннадцати шестах по человечьей голове, только один незанятый»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«Во весь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дух на железной ступе скачет, пестом погоняет, помелом след заметает»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Волшебный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платочек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Волшебные кони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Отрицательный, так хотела убить Ивана-царевича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6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itchFamily="18" charset="0"/>
                        </a:rPr>
                        <a:t>«Поди туда</a:t>
                      </a:r>
                      <a:r>
                        <a:rPr lang="ru-RU" sz="1200" b="1" baseline="0" dirty="0" smtClean="0">
                          <a:latin typeface="Georgia" pitchFamily="18" charset="0"/>
                        </a:rPr>
                        <a:t> не знаю куда, принеси то – не знаю что»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Избушка на курьих ножках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«Сидит седая старуха, прядет кудель»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Волшебный клубок, дубинка, топор, дудка</a:t>
                      </a:r>
                    </a:p>
                    <a:p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Сват Наум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Лягушка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Положительный, так как помогла Андрею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- стрелку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5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itchFamily="18" charset="0"/>
                        </a:rPr>
                        <a:t>«Заколдованная королевна»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Три Бабы Яги.</a:t>
                      </a:r>
                    </a:p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У старшей «стоит избушка,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а дальше…одна тьма кромешная, ничего не видать…»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Баба Яга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– костяная нога , старая беззубая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Ковер – самолет, сапоги – скороходы, шапка – невидимка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-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Положительный, так как помогла найти королевну</a:t>
                      </a:r>
                    </a:p>
                    <a:p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392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Georgia" pitchFamily="18" charset="0"/>
                        </a:rPr>
                        <a:t>Финист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 – ясный сокол»</a:t>
                      </a:r>
                      <a:endParaRPr lang="ru-RU" sz="1200" b="1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Три Бабы Яги. «Стоит избушка на курьих ножках – вертится»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Ноги из угла в угол, губы на грядке, а нос к потолку прирос. Третья – сама черная, а во рту один клык торчит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Серебряное блюдечко и золотое яичко, серебряные пяльцы и золотая иголочка,</a:t>
                      </a:r>
                    </a:p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Серебряное донце и золотое веретенце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Кот, </a:t>
                      </a:r>
                    </a:p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 собака, </a:t>
                      </a:r>
                    </a:p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Серый волк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Положительный, так как все трое помогли найти 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Марьюшку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60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Georgia" pitchFamily="18" charset="0"/>
                        </a:rPr>
                        <a:t>«Сказка о </a:t>
                      </a:r>
                      <a:r>
                        <a:rPr lang="ru-RU" sz="1200" b="1" dirty="0" err="1" smtClean="0">
                          <a:latin typeface="Georgia" pitchFamily="18" charset="0"/>
                        </a:rPr>
                        <a:t>молодильных</a:t>
                      </a:r>
                      <a:r>
                        <a:rPr lang="ru-RU" sz="1200" b="1" dirty="0" smtClean="0">
                          <a:latin typeface="Georgia" pitchFamily="18" charset="0"/>
                        </a:rPr>
                        <a:t> яблоках 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и живой воде»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Три Бабы Яги (сестры). «Избушка на курьей ножке, об одном окошке»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«…шелковый кудель  мечет, а нитки через грядки бросает»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Живая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вода, </a:t>
                      </a:r>
                      <a:r>
                        <a:rPr lang="ru-RU" sz="1200" baseline="0" dirty="0" err="1" smtClean="0">
                          <a:latin typeface="Georgia" pitchFamily="18" charset="0"/>
                        </a:rPr>
                        <a:t>молодильные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яблоки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Волшебные кони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Georgia" pitchFamily="18" charset="0"/>
                        </a:rPr>
                        <a:t>Положительный, так</a:t>
                      </a:r>
                      <a:r>
                        <a:rPr lang="ru-RU" sz="1200" baseline="0" dirty="0" smtClean="0">
                          <a:latin typeface="Georgia" pitchFamily="18" charset="0"/>
                        </a:rPr>
                        <a:t> как дала совет, как найти воду и яблоки</a:t>
                      </a:r>
                      <a:endParaRPr lang="ru-RU" sz="1200" dirty="0">
                        <a:latin typeface="Georgi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7284" y="140678"/>
          <a:ext cx="11479239" cy="66978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8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Название </a:t>
                      </a:r>
                      <a:r>
                        <a:rPr lang="ru-RU" sz="1400" dirty="0">
                          <a:latin typeface="Georgia" pitchFamily="18" charset="0"/>
                        </a:rPr>
                        <a:t>сказки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Образ </a:t>
                      </a:r>
                      <a:r>
                        <a:rPr lang="ru-RU" sz="1400" dirty="0">
                          <a:latin typeface="Georgia" pitchFamily="18" charset="0"/>
                        </a:rPr>
                        <a:t>Бабы Яги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Georgia" pitchFamily="18" charset="0"/>
                        </a:rPr>
                        <a:t>Языковые </a:t>
                      </a:r>
                      <a:r>
                        <a:rPr lang="ru-RU" sz="1400" dirty="0">
                          <a:latin typeface="Georgia" pitchFamily="18" charset="0"/>
                        </a:rPr>
                        <a:t>средства выразительности</a:t>
                      </a:r>
                      <a:endParaRPr lang="ru-RU" sz="14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Georg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Положительный </a:t>
                      </a:r>
                      <a:r>
                        <a:rPr lang="ru-RU" sz="1200" dirty="0">
                          <a:latin typeface="Georgia" pitchFamily="18" charset="0"/>
                        </a:rPr>
                        <a:t>или отрицательный персонаж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Пословицы, которые передадут основную мысль сказки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« Царевна – лягушка»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Баба Яга - дарительница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Georgia" pitchFamily="18" charset="0"/>
                        </a:rPr>
                        <a:t>Метафора: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«Гой еси, добрый молодец! Зачем ко мне пожаловал?»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 «Ах ты, старая хрычовка! Ты бы прежде меня, доброго молодца, накормила-напоила, в бане выпарила, да тогда б и спрашивала».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Положительный; так, как помогает одолеть противника Кощея Бессмертного.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Не видеть зла - добра не оценить. 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« Гуси – лебеди»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Баба Яга - похитительница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ru-RU" sz="1200" u="sng" kern="1200" dirty="0" smtClean="0">
                          <a:latin typeface="Georgia" pitchFamily="18" charset="0"/>
                        </a:rPr>
                        <a:t>Метафора: </a:t>
                      </a:r>
                    </a:p>
                    <a:p>
                      <a:r>
                        <a:rPr kumimoji="0" lang="ru-RU" sz="1200" kern="1200" dirty="0" smtClean="0">
                          <a:latin typeface="Georgia" pitchFamily="18" charset="0"/>
                        </a:rPr>
                        <a:t>Стоит в лесу за высоким тыном избушка на курьих ножках, на бараньих рожках, а в избушке сидит баба-яга, костяная нога — холст ткет.</a:t>
                      </a:r>
                      <a:endParaRPr kumimoji="0" lang="ru-RU" sz="1200" b="0" kern="1200" dirty="0" smtClean="0">
                        <a:solidFill>
                          <a:schemeClr val="bg1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Отрицательный; так как похищает детей.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Добро не умрет, а зло пропадет.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« Баба Яга»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Баба Яга - похитительница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Georgia" pitchFamily="18" charset="0"/>
                        </a:rPr>
                        <a:t>Гипербола: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Баба Яга - костяная нога, ноги из угла в угол. Губы на грядке, а нос потолок прирос.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Отрицательный;  так, как хотела съесть девочку.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Кто доброе творит, того зло не вредит.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«Пойди туда не зная куда, принеси то,  не зная что»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Баба Яга - дарительница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Georgia" pitchFamily="18" charset="0"/>
                        </a:rPr>
                        <a:t>Звукоподражание: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- Фу, фу, русского духу слыхом не слыхано, видом не видано, а нынче русский дух сам пришел!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  Метафора: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Вот изжарю тебя в печи да съем и на косточках покатаюсь. 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Положительный; так, как помогла Андрею-стрелку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Без худа, добра не бывает.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7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«Сказка о молодильных яблоках и живой воде»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Баба Яга - дарительница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Georgia" pitchFamily="18" charset="0"/>
                        </a:rPr>
                        <a:t>Звукоподражание: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- Фу, фу,   русского духу слыхом не слыхано, видом не видано, а нынче русский дух сам пришел.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Гипербола: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- Ах ты, баба-яга, костяная нога, не поймавши птицу - теребишь, не узнавши молодца - хулишь. 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Положительный; так, как дала совет, как найти воду и яблоки.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На добрый привет — добрый и ответ.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4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Georgia" pitchFamily="18" charset="0"/>
                        </a:rPr>
                        <a:t>« Финист – ясный сокол»</a:t>
                      </a:r>
                      <a:endParaRPr lang="ru-RU" sz="1200" b="1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Баба Яга –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Georgia" pitchFamily="18" charset="0"/>
                        </a:rPr>
                        <a:t>дарительница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latin typeface="Georgia" pitchFamily="18" charset="0"/>
                        </a:rPr>
                        <a:t>Звукоподражание: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— Тьфу, тьфу, русским духом пахнет! Красная девушка, дело пытаешь аль от дела </a:t>
                      </a:r>
                      <a:r>
                        <a:rPr lang="ru-RU" sz="1200" dirty="0" err="1">
                          <a:latin typeface="Georgia" pitchFamily="18" charset="0"/>
                        </a:rPr>
                        <a:t>лытаешь</a:t>
                      </a:r>
                      <a:r>
                        <a:rPr lang="ru-RU" sz="1200" dirty="0">
                          <a:latin typeface="Georgia" pitchFamily="18" charset="0"/>
                        </a:rPr>
                        <a:t>?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Положительный; так, как помогает Марьюшки найти Финиста – ясна сокола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Georgia" pitchFamily="18" charset="0"/>
                        </a:rPr>
                        <a:t>От добра до худа один шаток.</a:t>
                      </a:r>
                      <a:endParaRPr lang="ru-RU" sz="12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682040" y="613683"/>
            <a:ext cx="7143800" cy="164307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В 2004 году село Кукобой Ярославской области было объявлено родиной Бабы Яги.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Там был открыт её музей.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Ее день рождения празднуется «односельчанами» 26 июня.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Picture 4" descr="http://russights.ru/img/kukoboy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166" y="2841890"/>
            <a:ext cx="3571875" cy="335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сообщения\foto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4585" y="2323529"/>
            <a:ext cx="4071966" cy="37906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302" y="353669"/>
            <a:ext cx="10708314" cy="19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СКАЗКИ ЕЩЕ РАЗ НАПОМИНАЮТ, ЧТО ДОБРО И ЗЛО В ЖИЗНИ  РЯДОМ, НО ДОБРО ВСЕГДА ПОБЕЖДАЕТ.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2" descr="D:\сообщения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960" y="1885096"/>
            <a:ext cx="3575304" cy="4201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39944" y="3019618"/>
            <a:ext cx="4858603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Благодарю за внимание!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71054" y="4440546"/>
            <a:ext cx="4915346" cy="1899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Интернет ресурсы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3"/>
              </a:rPr>
              <a:t>http://heliograph.ru/images/1167345_ugol-png.jpg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4"/>
              </a:rPr>
              <a:t>http://img-fotki.yandex.ru/get/6110/50001454.1a/0_c0135_be8b3bc1_XL.jpg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5"/>
              </a:rPr>
              <a:t>http://www.lavitrel.com/2012/6c.png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6"/>
              </a:rPr>
              <a:t>http://img-fotki.yandex.ru/get/4404/nataliya-b-g.6/0_5880a_52df2c2b_L.jpg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7"/>
              </a:rPr>
              <a:t>http://cp12.nevsepic.com.ua/65-2/1354568384-0361754-www.nevsepic.com.ua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Фон презентации Тихоновой Н.А. </a:t>
            </a: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777922" y="998111"/>
            <a:ext cx="10672548" cy="538904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 тех давних времен, когда славяне были язычниками и верили в языческих богов, Бабу-Ягу и Кощея Бессмертного считали злыми духами. Древние люди верили, что в лесу живут лешие, на деревьях сидят соловьи-разбойники, в воде прячутся водяные и русалки. По некоторым источникам Баба-Яга в языческие времена была могущественной богиней, хозяйкой леса и зверей. Её избушка - врата в подземное царство, которое славяне называли Навь. Там обитали души умерших, подземные демоны и боги. Баба-Яга - богиня на границе мира людей Яви и царства мёртвых Нави. Когда герой, переходящий из Яви в Навь в поисках мудрости и счастья попадал к Яге, она решала, достоин ли он получить тайные знания или должен умереть.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В других мифах и сказках Баба-Яга - это тощая носатая старуха-волшебница с растрёпанными волосами, горящими злобой глазами. Баба-Яга - страшилище, сидящее в железной ступе. Ей приносили кровавую жертву, думая, о том, что она любит вкус крови. 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Georgia" pitchFamily="18" charset="0"/>
              </a:rPr>
              <a:t>До принятия христианства люди на Руси покланялись языческим богам. Они верили в их существование и воздействие на людей точно так же, как сейчас верят в Христа, Аллаха, Будду.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Под влиянием христианства народ забывал своих главных богов, припоминая только второстепенных. Таким образом, Баба-Яга из злой богини превратилась в злую старуху-колдунью, людоедку, которая живёт в таёжных лесах,, а сам сосновый бор называется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Яг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По названию бора старушку отшельницу и знахарку назвали Бабой-Ягой.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9694" y="432895"/>
            <a:ext cx="5630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Баба-Яга в древней мифологии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1329" y="599607"/>
            <a:ext cx="60821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Происхождения образа Бабы Яги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5271" y="1389071"/>
            <a:ext cx="75335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Прототипом Бабы Яги могли послужить ведуньи,  знахарки, которые жили в глубине леса. Там они собирали различные коренья и травы, сушили их и делали различные настойки, в случае необходимости помогали жителям деревень.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Отношения к ним было не однозначным: многие считали их соратниками нечистой силы, так как, живя в лесу, они не могли не общаться с нечистой силой. Поэтому в основном это были нелюдимые женщины, но однозначного представления о них не было.</a:t>
            </a:r>
            <a:endParaRPr lang="ru-RU" sz="22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5" descr="C:\Documents and Settings\Администратор\Рабочий стол\портфолио\картинки Л.Д\мультики\4a1d7c64d0fa.jpg"/>
          <p:cNvPicPr>
            <a:picLocks noChangeAspect="1" noChangeArrowheads="1"/>
          </p:cNvPicPr>
          <p:nvPr/>
        </p:nvPicPr>
        <p:blipFill>
          <a:blip r:embed="rId2" cstate="print"/>
          <a:srcRect l="6461" t="5118" r="9569" b="5321"/>
          <a:stretch>
            <a:fillRect/>
          </a:stretch>
        </p:blipFill>
        <p:spPr bwMode="auto">
          <a:xfrm>
            <a:off x="718492" y="1412200"/>
            <a:ext cx="3269175" cy="4403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8830" y="597602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До того момента как стать ей колдунье  звали её Бурей Ягой, и был у неё муж Велес и три дочери. Выбрал бог Велес жену под стать. Буря Яга или Баба Яга охраняла границу между царством живых и царством мёртвых, не позволяя проникнуть в тайны жизни и смерти.  Очень уж она любила своего мужа.                                        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«…..и охотился Велес на Вепря.  И поднял на клыки Велеса мощный Вепрь… погиб тогда Велес…Его кровушка потекла рекой. Не смогла пережить Яга такой потери, и тогда вдова Велеса  от печали стала  ведьмой Ягою, и отправилась в царство Тёмное, и на веке там поселилась…»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. (Славянская мифология, «Повесть временных лет»).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43012" name="Picture 4" descr="http://kajlas.ru/wp-content/uploads/2015/01/images_2015_01_988_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4521" y="728663"/>
            <a:ext cx="3593480" cy="498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3014" name="AutoShape 6" descr="https://im1-tub-ru.yandex.net/i?id=c3d692c9bc82894a6184b3c96b275099&amp;n=33&amp;h=215&amp;w=2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6" name="AutoShape 8" descr="https://im1-tub-ru.yandex.net/i?id=c3d692c9bc82894a6184b3c96b275099&amp;n=33&amp;h=215&amp;w=2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8358" y="736428"/>
            <a:ext cx="9430602" cy="5397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Происхождение имени “Баба-Яга” неясно.   Но вариантов объяснения множество: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- произошло от места жительства Бабы Яги - соснового таежного бора, в котором растет ягель (он когда-то так и назывался -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яг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»)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-  от простого словосочетания - баба в яге (мохнатой шубе без рукавов);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-</a:t>
            </a:r>
            <a:r>
              <a:rPr lang="ru-RU" b="1" dirty="0" smtClean="0">
                <a:solidFill>
                  <a:srgbClr val="090812"/>
                </a:solidFill>
                <a:latin typeface="Georgia" pitchFamily="18" charset="0"/>
                <a:cs typeface="Times New Roman" pitchFamily="18" charset="0"/>
              </a:rPr>
              <a:t>из словаря В. Даля: </a:t>
            </a:r>
            <a:r>
              <a:rPr lang="ru-RU" dirty="0" smtClean="0">
                <a:solidFill>
                  <a:srgbClr val="090812"/>
                </a:solidFill>
                <a:latin typeface="Georgia" pitchFamily="18" charset="0"/>
                <a:cs typeface="Times New Roman" pitchFamily="18" charset="0"/>
              </a:rPr>
              <a:t>первое слово «БАБА» происходит от слова «БАБАЙКА»,  которым пугают детей</a:t>
            </a:r>
            <a:r>
              <a:rPr lang="ru-RU" b="1" dirty="0" smtClean="0">
                <a:solidFill>
                  <a:srgbClr val="090812"/>
                </a:solidFill>
                <a:latin typeface="Georgia" pitchFamily="18" charset="0"/>
                <a:cs typeface="Times New Roman" pitchFamily="18" charset="0"/>
              </a:rPr>
              <a:t>. </a:t>
            </a:r>
          </a:p>
          <a:p>
            <a:r>
              <a:rPr lang="ru-RU" b="1" dirty="0" smtClean="0">
                <a:latin typeface="Georgia" pitchFamily="18" charset="0"/>
              </a:rPr>
              <a:t>В. Даль </a:t>
            </a:r>
            <a:r>
              <a:rPr lang="ru-RU" dirty="0" smtClean="0">
                <a:latin typeface="Georgia" pitchFamily="18" charset="0"/>
              </a:rPr>
              <a:t>пишет, что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— «род ведьмы или злой дух под личиною безобразной старухи».</a:t>
            </a:r>
          </a:p>
          <a:p>
            <a:r>
              <a:rPr lang="ru-RU" b="1" dirty="0" smtClean="0">
                <a:latin typeface="Georgia" pitchFamily="18" charset="0"/>
              </a:rPr>
              <a:t>Энциклопедический словарь Брокгауза и </a:t>
            </a:r>
            <a:r>
              <a:rPr lang="ru-RU" b="1" dirty="0" err="1" smtClean="0">
                <a:latin typeface="Georgia" pitchFamily="18" charset="0"/>
              </a:rPr>
              <a:t>Ефрона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Яга (Яга-баба,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баба,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ягаби-ха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ягабова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ягая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ягинишна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ягиха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ягишна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— баба-яга, сказочный персонаж, обитающий в дремучем лесу; ведьма.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Краткая энциклопедия славянской мифологии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БАБА—ЯГА, Яга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Ягйшна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Яга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Виевна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, Яга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Змйевна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— сказочный персонаж; «род ведьмы или злой дух под личиною безобразной старухи».</a:t>
            </a:r>
          </a:p>
          <a:p>
            <a:r>
              <a:rPr lang="ru-RU" dirty="0" smtClean="0">
                <a:latin typeface="Georgia" pitchFamily="18" charset="0"/>
              </a:rPr>
              <a:t> По мнению </a:t>
            </a:r>
            <a:r>
              <a:rPr lang="ru-RU" b="1" dirty="0" smtClean="0">
                <a:latin typeface="Georgia" pitchFamily="18" charset="0"/>
              </a:rPr>
              <a:t>К. Д. </a:t>
            </a:r>
            <a:r>
              <a:rPr lang="ru-RU" b="1" dirty="0" err="1" smtClean="0">
                <a:latin typeface="Georgia" pitchFamily="18" charset="0"/>
              </a:rPr>
              <a:t>Лаушкина</a:t>
            </a:r>
            <a:r>
              <a:rPr lang="ru-RU" dirty="0" smtClean="0">
                <a:latin typeface="Georgia" pitchFamily="18" charset="0"/>
              </a:rPr>
              <a:t>,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баба-яга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- богиня смерти</a:t>
            </a:r>
          </a:p>
          <a:p>
            <a:r>
              <a:rPr lang="ru-RU" b="1" dirty="0" smtClean="0">
                <a:latin typeface="Georgia" pitchFamily="18" charset="0"/>
              </a:rPr>
              <a:t> В поверьях Архангельской губернии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Баба-Яга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— «нечистая сила женского пола, не имеющая мужа» 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ru-RU" b="1" dirty="0" smtClean="0">
              <a:solidFill>
                <a:srgbClr val="090812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3" descr="N:\Баба яга\д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81" y="1108455"/>
            <a:ext cx="1916590" cy="286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6907" y="683851"/>
            <a:ext cx="75199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Georgia" pitchFamily="18" charset="0"/>
              </a:rPr>
              <a:t>Так же на Руси </a:t>
            </a:r>
            <a:r>
              <a:rPr lang="ru-RU" b="1" dirty="0" err="1" smtClean="0">
                <a:latin typeface="Georgia" pitchFamily="18" charset="0"/>
              </a:rPr>
              <a:t>Ягишною</a:t>
            </a:r>
            <a:r>
              <a:rPr lang="ru-RU" b="1" dirty="0" smtClean="0">
                <a:latin typeface="Georgia" pitchFamily="18" charset="0"/>
              </a:rPr>
              <a:t> называли злую, бранчивую бабу.</a:t>
            </a:r>
          </a:p>
          <a:p>
            <a:pPr lvl="0" algn="just"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имя свое она получила от старинного слова </a:t>
            </a:r>
            <a:r>
              <a:rPr lang="ru-RU" b="1" dirty="0" err="1" smtClean="0">
                <a:latin typeface="Georgia" pitchFamily="18" charset="0"/>
              </a:rPr>
              <a:t>ягать</a:t>
            </a:r>
            <a:r>
              <a:rPr lang="ru-RU" b="1" dirty="0" smtClean="0">
                <a:latin typeface="Georgia" pitchFamily="18" charset="0"/>
              </a:rPr>
              <a:t>, что значит кричать, шуметь, бушевать, ругаться.</a:t>
            </a:r>
          </a:p>
          <a:p>
            <a:pPr lvl="0" algn="just"/>
            <a:r>
              <a:rPr lang="ru-RU" b="1" dirty="0" smtClean="0">
                <a:latin typeface="Georgia" pitchFamily="18" charset="0"/>
              </a:rPr>
              <a:t> - Яга -злая ведьма, колдунья</a:t>
            </a:r>
          </a:p>
          <a:p>
            <a:pPr lvl="0" algn="just">
              <a:buFontTx/>
              <a:buChar char="-"/>
            </a:pPr>
            <a:r>
              <a:rPr lang="ru-RU" b="1" dirty="0" smtClean="0">
                <a:latin typeface="Georgia" pitchFamily="18" charset="0"/>
              </a:rPr>
              <a:t>древнеславянская богиня, хозяйка леса и зверей, охраняющая вход в потусторонний мир. </a:t>
            </a:r>
          </a:p>
          <a:p>
            <a:pPr lvl="0" algn="just"/>
            <a:endParaRPr lang="ru-RU" b="1" dirty="0" smtClean="0">
              <a:latin typeface="Georgia" pitchFamily="18" charset="0"/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dk1"/>
                </a:solidFill>
                <a:latin typeface="Georgia" pitchFamily="18" charset="0"/>
              </a:rPr>
              <a:t>В «Повести временных лет» содержится упоминание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 ягах 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касогах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. Яги </a:t>
            </a:r>
            <a:r>
              <a:rPr lang="ru-RU" b="1" dirty="0" smtClean="0">
                <a:solidFill>
                  <a:schemeClr val="dk1"/>
                </a:solidFill>
                <a:latin typeface="Georgia" pitchFamily="18" charset="0"/>
              </a:rPr>
              <a:t>– кровожадные и свирепые воины, предполагают, что они были людоедами, каннибалами, а построенные на воде жилища на сваях могли послужить прообразом избушки на курьих ножках. Жили они в районе нынешнего Туапсе (это город на берегу уютной бухты, в предгорьях Большого Кавказа</a:t>
            </a:r>
          </a:p>
          <a:p>
            <a:pPr lvl="0" algn="just">
              <a:buFontTx/>
              <a:buChar char="-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 Баба Яга </a:t>
            </a:r>
            <a:r>
              <a:rPr lang="ru-RU" b="1" dirty="0" smtClean="0">
                <a:solidFill>
                  <a:schemeClr val="dk1"/>
                </a:solidFill>
                <a:latin typeface="Georgia" pitchFamily="18" charset="0"/>
              </a:rPr>
              <a:t>- видоизмененный образ Богини-Матери, ведающий переходом из мира в мир и причастный к рождению, людей, растений, животных - в этом ее связь с природой, с плодородием.</a:t>
            </a:r>
          </a:p>
        </p:txBody>
      </p:sp>
      <p:pic>
        <p:nvPicPr>
          <p:cNvPr id="3" name="Picture 2" descr="C:\Documents and Settings\Ксюша\Рабочий стол\Фот Бабы Яги\0_49135_84a62e16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8" y="750628"/>
            <a:ext cx="3219196" cy="41079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3647" y="550569"/>
            <a:ext cx="747712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Где жила Баба-Яга?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492209" y="1703898"/>
            <a:ext cx="6987654" cy="366723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</a:rPr>
              <a:t>На грани двух миров, светлого и темного, посреди дремучего леса издревле векует в странной избушке, окруженной забором из человеческих костей;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Georgia" pitchFamily="18" charset="0"/>
              </a:rPr>
              <a:t>Есть предположение, что «проблемы» Бабы-Яги с ногами (Баба-Яга – костяная нога), связаны с тем, что она входит в круг божеств, ведущих свою родословную от змеи</a:t>
            </a:r>
          </a:p>
        </p:txBody>
      </p:sp>
      <p:pic>
        <p:nvPicPr>
          <p:cNvPr id="4" name="Picture 5" descr="yl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14" y="1562196"/>
            <a:ext cx="2893130" cy="3950643"/>
          </a:xfrm>
          <a:prstGeom prst="flowChartAlternateProcess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87899" y="692150"/>
            <a:ext cx="5594057" cy="679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Дом Бабы Яги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9894" y="2637583"/>
            <a:ext cx="42625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Georgia" pitchFamily="18" charset="0"/>
              </a:rPr>
              <a:t>Избушка  смоделирована по образу славянского погоста – маленького домика мёртвых на опорах-столбах. В сказках они представлены как куриные ножки не случайно. Курица - священное животное, непременный атрибут многих магических обрядов.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7" name="Picture 3" descr="C:\Documents and Settings\Администратор\Рабочий стол\портфолио\картинки Л.Д\мультики\200px-Izba_Sme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761" y="3411940"/>
            <a:ext cx="3034651" cy="2355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сканирование0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020" y="721384"/>
            <a:ext cx="3282070" cy="42860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142935" y="1237957"/>
            <a:ext cx="7336302" cy="1477108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Она живёт в избушке на курьих ножках на границе двух миров (мира живых и мира мёртвых)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Чтобы попасть в избушку – надо её повернуть «к лесу задом – к себе передом», повернуть к миру живых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казка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Сказка 1" id="{6363886E-8D56-48A3-8930-0C2E5061E4E4}" vid="{D7259E4E-0B63-437B-824B-496EB09DBF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Сказка 1</Template>
  <TotalTime>469</TotalTime>
  <Words>2809</Words>
  <Application>Microsoft Office PowerPoint</Application>
  <PresentationFormat>Широкоэкранный</PresentationFormat>
  <Paragraphs>237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Monotype Corsiva</vt:lpstr>
      <vt:lpstr>Times New Roman</vt:lpstr>
      <vt:lpstr>Wingdings</vt:lpstr>
      <vt:lpstr>Wingdings 2</vt:lpstr>
      <vt:lpstr>Сказка 1</vt:lpstr>
      <vt:lpstr>Образ Бабы Яги  в русских народных сказках.                      Старший воспитатель  Луференко Н.Ф.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Сказочный</dc:title>
  <dc:creator>User</dc:creator>
  <cp:lastModifiedBy>Луференко</cp:lastModifiedBy>
  <cp:revision>38</cp:revision>
  <dcterms:created xsi:type="dcterms:W3CDTF">2016-12-19T14:54:43Z</dcterms:created>
  <dcterms:modified xsi:type="dcterms:W3CDTF">2019-02-13T08:32:17Z</dcterms:modified>
</cp:coreProperties>
</file>