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82" r:id="rId6"/>
    <p:sldId id="284" r:id="rId7"/>
    <p:sldId id="285" r:id="rId8"/>
    <p:sldId id="287" r:id="rId9"/>
    <p:sldId id="288" r:id="rId10"/>
    <p:sldId id="291" r:id="rId11"/>
    <p:sldId id="271" r:id="rId12"/>
    <p:sldId id="272" r:id="rId13"/>
    <p:sldId id="262" r:id="rId14"/>
    <p:sldId id="263" r:id="rId15"/>
    <p:sldId id="274" r:id="rId16"/>
    <p:sldId id="265" r:id="rId17"/>
    <p:sldId id="289" r:id="rId18"/>
    <p:sldId id="278" r:id="rId19"/>
    <p:sldId id="279" r:id="rId20"/>
    <p:sldId id="280" r:id="rId21"/>
    <p:sldId id="290" r:id="rId22"/>
    <p:sldId id="281" r:id="rId23"/>
    <p:sldId id="292" r:id="rId24"/>
    <p:sldId id="269" r:id="rId25"/>
    <p:sldId id="270" r:id="rId26"/>
    <p:sldId id="286"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EA62D52-910E-47F5-A24F-4D96107092A8}" type="datetimeFigureOut">
              <a:rPr lang="ru-RU" smtClean="0"/>
              <a:pPr/>
              <a:t>10.12.2019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FFF4C5F4-5714-4A24-A0EC-1C2D2555F97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EA62D52-910E-47F5-A24F-4D96107092A8}" type="datetimeFigureOut">
              <a:rPr lang="ru-RU" smtClean="0"/>
              <a:pPr/>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F4C5F4-5714-4A24-A0EC-1C2D2555F97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EA62D52-910E-47F5-A24F-4D96107092A8}" type="datetimeFigureOut">
              <a:rPr lang="ru-RU" smtClean="0"/>
              <a:pPr/>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F4C5F4-5714-4A24-A0EC-1C2D2555F97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EA62D52-910E-47F5-A24F-4D96107092A8}" type="datetimeFigureOut">
              <a:rPr lang="ru-RU" smtClean="0"/>
              <a:pPr/>
              <a:t>10.12.2019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FFF4C5F4-5714-4A24-A0EC-1C2D2555F97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EA62D52-910E-47F5-A24F-4D96107092A8}" type="datetimeFigureOut">
              <a:rPr lang="ru-RU" smtClean="0"/>
              <a:pPr/>
              <a:t>10.12.2019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FFF4C5F4-5714-4A24-A0EC-1C2D2555F97F}"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EA62D52-910E-47F5-A24F-4D96107092A8}" type="datetimeFigureOut">
              <a:rPr lang="ru-RU" smtClean="0"/>
              <a:pPr/>
              <a:t>10.12.2019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FF4C5F4-5714-4A24-A0EC-1C2D2555F97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EA62D52-910E-47F5-A24F-4D96107092A8}" type="datetimeFigureOut">
              <a:rPr lang="ru-RU" smtClean="0"/>
              <a:pPr/>
              <a:t>10.12.2019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FFF4C5F4-5714-4A24-A0EC-1C2D2555F97F}"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EA62D52-910E-47F5-A24F-4D96107092A8}" type="datetimeFigureOut">
              <a:rPr lang="ru-RU" smtClean="0"/>
              <a:pPr/>
              <a:t>10.12.2019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F4C5F4-5714-4A24-A0EC-1C2D2555F97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EA62D52-910E-47F5-A24F-4D96107092A8}" type="datetimeFigureOut">
              <a:rPr lang="ru-RU" smtClean="0"/>
              <a:pPr/>
              <a:t>10.12.2019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F4C5F4-5714-4A24-A0EC-1C2D2555F97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EA62D52-910E-47F5-A24F-4D96107092A8}" type="datetimeFigureOut">
              <a:rPr lang="ru-RU" smtClean="0"/>
              <a:pPr/>
              <a:t>10.12.2019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F4C5F4-5714-4A24-A0EC-1C2D2555F97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EA62D52-910E-47F5-A24F-4D96107092A8}" type="datetimeFigureOut">
              <a:rPr lang="ru-RU" smtClean="0"/>
              <a:pPr/>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FF4C5F4-5714-4A24-A0EC-1C2D2555F97F}"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EA62D52-910E-47F5-A24F-4D96107092A8}" type="datetimeFigureOut">
              <a:rPr lang="ru-RU" smtClean="0"/>
              <a:pPr/>
              <a:t>10.12.2019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FF4C5F4-5714-4A24-A0EC-1C2D2555F97F}"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0" y="359898"/>
            <a:ext cx="4214842" cy="3283416"/>
          </a:xfrm>
        </p:spPr>
        <p:txBody>
          <a:bodyPr>
            <a:normAutofit fontScale="90000"/>
          </a:bodyPr>
          <a:lstStyle/>
          <a:p>
            <a:r>
              <a:rPr lang="ru-RU" b="1" dirty="0" smtClean="0">
                <a:solidFill>
                  <a:srgbClr val="FF0000"/>
                </a:solidFill>
              </a:rPr>
              <a:t>Человек и природа в стихотворениях</a:t>
            </a:r>
            <a:br>
              <a:rPr lang="ru-RU" b="1" dirty="0" smtClean="0">
                <a:solidFill>
                  <a:srgbClr val="FF0000"/>
                </a:solidFill>
              </a:rPr>
            </a:br>
            <a:r>
              <a:rPr lang="ru-RU" b="1" dirty="0" smtClean="0">
                <a:solidFill>
                  <a:srgbClr val="FF0000"/>
                </a:solidFill>
              </a:rPr>
              <a:t>Фёдора Ивановича </a:t>
            </a:r>
            <a:br>
              <a:rPr lang="ru-RU" b="1" dirty="0" smtClean="0">
                <a:solidFill>
                  <a:srgbClr val="FF0000"/>
                </a:solidFill>
              </a:rPr>
            </a:br>
            <a:r>
              <a:rPr lang="ru-RU" b="1" dirty="0" smtClean="0">
                <a:solidFill>
                  <a:srgbClr val="FF0000"/>
                </a:solidFill>
              </a:rPr>
              <a:t>Тютчева</a:t>
            </a:r>
            <a:endParaRPr lang="ru-RU" b="1" dirty="0">
              <a:solidFill>
                <a:srgbClr val="FF0000"/>
              </a:solidFill>
            </a:endParaRPr>
          </a:p>
        </p:txBody>
      </p:sp>
      <p:sp>
        <p:nvSpPr>
          <p:cNvPr id="3" name="Подзаголовок 2"/>
          <p:cNvSpPr>
            <a:spLocks noGrp="1"/>
          </p:cNvSpPr>
          <p:nvPr>
            <p:ph type="subTitle" idx="1"/>
          </p:nvPr>
        </p:nvSpPr>
        <p:spPr>
          <a:xfrm>
            <a:off x="4714876" y="2928934"/>
            <a:ext cx="4177604" cy="3020346"/>
          </a:xfrm>
        </p:spPr>
        <p:txBody>
          <a:bodyPr>
            <a:normAutofit fontScale="25000" lnSpcReduction="20000"/>
          </a:bodyPr>
          <a:lstStyle/>
          <a:p>
            <a:r>
              <a:rPr lang="ru-RU" b="1" dirty="0" smtClean="0">
                <a:solidFill>
                  <a:schemeClr val="accent3">
                    <a:lumMod val="50000"/>
                  </a:schemeClr>
                </a:solidFill>
              </a:rPr>
              <a:t> </a:t>
            </a:r>
            <a:endParaRPr lang="ru-RU" sz="5100" b="1" dirty="0" smtClean="0">
              <a:solidFill>
                <a:srgbClr val="002060"/>
              </a:solidFill>
            </a:endParaRPr>
          </a:p>
          <a:p>
            <a:pPr algn="l"/>
            <a:r>
              <a:rPr lang="ru-RU" sz="5100" b="1" dirty="0" smtClean="0">
                <a:solidFill>
                  <a:srgbClr val="002060"/>
                </a:solidFill>
              </a:rPr>
              <a:t>«</a:t>
            </a:r>
            <a:r>
              <a:rPr lang="ru-RU" sz="7000" b="1" dirty="0" smtClean="0">
                <a:solidFill>
                  <a:srgbClr val="002060"/>
                </a:solidFill>
              </a:rPr>
              <a:t>Неохотно и несмело…»</a:t>
            </a:r>
          </a:p>
          <a:p>
            <a:pPr algn="l"/>
            <a:endParaRPr lang="ru-RU" sz="7000" b="1" dirty="0" smtClean="0">
              <a:solidFill>
                <a:srgbClr val="002060"/>
              </a:solidFill>
            </a:endParaRPr>
          </a:p>
          <a:p>
            <a:pPr algn="l"/>
            <a:r>
              <a:rPr lang="ru-RU" sz="7000" b="1" dirty="0" smtClean="0">
                <a:solidFill>
                  <a:srgbClr val="002060"/>
                </a:solidFill>
              </a:rPr>
              <a:t>«С поляны коршун поднялся…»</a:t>
            </a:r>
          </a:p>
          <a:p>
            <a:pPr algn="l"/>
            <a:endParaRPr lang="ru-RU" sz="7000" b="1" dirty="0" smtClean="0">
              <a:solidFill>
                <a:srgbClr val="002060"/>
              </a:solidFill>
            </a:endParaRPr>
          </a:p>
          <a:p>
            <a:pPr algn="l"/>
            <a:r>
              <a:rPr lang="ru-RU" sz="7000" b="1" dirty="0" smtClean="0">
                <a:solidFill>
                  <a:srgbClr val="002060"/>
                </a:solidFill>
              </a:rPr>
              <a:t> «Листья</a:t>
            </a:r>
            <a:r>
              <a:rPr lang="ru-RU" sz="7000" b="1" dirty="0" smtClean="0">
                <a:solidFill>
                  <a:srgbClr val="002060"/>
                </a:solidFill>
              </a:rPr>
              <a:t>»</a:t>
            </a:r>
          </a:p>
          <a:p>
            <a:pPr algn="l"/>
            <a:endParaRPr lang="ru-RU" sz="7000" b="1" dirty="0">
              <a:solidFill>
                <a:srgbClr val="002060"/>
              </a:solidFill>
            </a:endParaRPr>
          </a:p>
          <a:p>
            <a:pPr algn="l"/>
            <a:r>
              <a:rPr lang="ru-RU" sz="5600" b="1" dirty="0" smtClean="0">
                <a:solidFill>
                  <a:srgbClr val="C00000"/>
                </a:solidFill>
              </a:rPr>
              <a:t>Жукова Л.Ю., учитель русского языка и литературы ЧОУ Православная гимназия </a:t>
            </a:r>
            <a:r>
              <a:rPr lang="ru-RU" sz="5600" b="1" dirty="0" err="1" smtClean="0">
                <a:solidFill>
                  <a:srgbClr val="C00000"/>
                </a:solidFill>
              </a:rPr>
              <a:t>г.Тюмени</a:t>
            </a:r>
            <a:endParaRPr lang="ru-RU" sz="5600" b="1" dirty="0">
              <a:solidFill>
                <a:srgbClr val="C00000"/>
              </a:solidFill>
            </a:endParaRPr>
          </a:p>
        </p:txBody>
      </p:sp>
      <p:pic>
        <p:nvPicPr>
          <p:cNvPr id="6" name="Picture 2"/>
          <p:cNvPicPr>
            <a:picLocks noChangeAspect="1" noChangeArrowheads="1"/>
          </p:cNvPicPr>
          <p:nvPr/>
        </p:nvPicPr>
        <p:blipFill>
          <a:blip r:embed="rId2"/>
          <a:srcRect/>
          <a:stretch>
            <a:fillRect/>
          </a:stretch>
        </p:blipFill>
        <p:spPr bwMode="auto">
          <a:xfrm>
            <a:off x="428596" y="714356"/>
            <a:ext cx="3929090" cy="5018899"/>
          </a:xfrm>
          <a:prstGeom prst="rect">
            <a:avLst/>
          </a:prstGeom>
          <a:noFill/>
          <a:ln w="9525">
            <a:noFill/>
            <a:miter lim="800000"/>
            <a:headEnd/>
            <a:tailEnd/>
          </a:ln>
          <a:effectLst/>
        </p:spPr>
      </p:pic>
    </p:spTree>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3744416"/>
          </a:xfrm>
        </p:spPr>
        <p:txBody>
          <a:bodyPr>
            <a:noAutofit/>
          </a:bodyPr>
          <a:lstStyle/>
          <a:p>
            <a:pPr algn="ctr"/>
            <a:r>
              <a:rPr lang="ru-RU" sz="1600" b="1" dirty="0" smtClean="0">
                <a:solidFill>
                  <a:srgbClr val="FF0000"/>
                </a:solidFill>
              </a:rPr>
              <a:t>Работа в группах </a:t>
            </a:r>
            <a:br>
              <a:rPr lang="ru-RU" sz="1600" b="1" dirty="0" smtClean="0">
                <a:solidFill>
                  <a:srgbClr val="FF0000"/>
                </a:solidFill>
              </a:rPr>
            </a:br>
            <a:r>
              <a:rPr lang="ru-RU" sz="1600" b="1" dirty="0" smtClean="0">
                <a:solidFill>
                  <a:srgbClr val="FF0000"/>
                </a:solidFill>
              </a:rPr>
              <a:t>со стихотворениями </a:t>
            </a:r>
            <a:r>
              <a:rPr lang="ru-RU" sz="1600" b="1" dirty="0" err="1" smtClean="0">
                <a:solidFill>
                  <a:srgbClr val="FF0000"/>
                </a:solidFill>
              </a:rPr>
              <a:t>Ф.И.Тютчева</a:t>
            </a:r>
            <a:r>
              <a:rPr lang="ru-RU" sz="1600" b="1" dirty="0" smtClean="0">
                <a:solidFill>
                  <a:srgbClr val="FF0000"/>
                </a:solidFill>
              </a:rPr>
              <a:t> по плану:</a:t>
            </a:r>
            <a:br>
              <a:rPr lang="ru-RU" sz="1600" b="1" dirty="0" smtClean="0">
                <a:solidFill>
                  <a:srgbClr val="FF0000"/>
                </a:solidFill>
              </a:rPr>
            </a:br>
            <a:r>
              <a:rPr lang="ru-RU" sz="1600" b="1" dirty="0" smtClean="0">
                <a:solidFill>
                  <a:srgbClr val="0070C0"/>
                </a:solidFill>
              </a:rPr>
              <a:t>- Автор. Название стихотворения</a:t>
            </a:r>
            <a:br>
              <a:rPr lang="ru-RU" sz="1600" b="1" dirty="0" smtClean="0">
                <a:solidFill>
                  <a:srgbClr val="0070C0"/>
                </a:solidFill>
              </a:rPr>
            </a:br>
            <a:r>
              <a:rPr lang="ru-RU" sz="1600" b="1" dirty="0" smtClean="0">
                <a:solidFill>
                  <a:srgbClr val="0070C0"/>
                </a:solidFill>
              </a:rPr>
              <a:t>- Тема  стихотворения</a:t>
            </a:r>
            <a:br>
              <a:rPr lang="ru-RU" sz="1600" b="1" dirty="0" smtClean="0">
                <a:solidFill>
                  <a:srgbClr val="0070C0"/>
                </a:solidFill>
              </a:rPr>
            </a:br>
            <a:r>
              <a:rPr lang="ru-RU" sz="1600" b="1" dirty="0" smtClean="0">
                <a:solidFill>
                  <a:srgbClr val="0070C0"/>
                </a:solidFill>
              </a:rPr>
              <a:t>- основная мысль</a:t>
            </a:r>
            <a:br>
              <a:rPr lang="ru-RU" sz="1600" b="1" dirty="0" smtClean="0">
                <a:solidFill>
                  <a:srgbClr val="0070C0"/>
                </a:solidFill>
              </a:rPr>
            </a:br>
            <a:r>
              <a:rPr lang="ru-RU" sz="1600" b="1" dirty="0" smtClean="0">
                <a:solidFill>
                  <a:srgbClr val="0070C0"/>
                </a:solidFill>
              </a:rPr>
              <a:t>- Идея (мысли автора, вывод, к которому приходит автор)</a:t>
            </a:r>
            <a:br>
              <a:rPr lang="ru-RU" sz="1600" b="1" dirty="0" smtClean="0">
                <a:solidFill>
                  <a:srgbClr val="0070C0"/>
                </a:solidFill>
              </a:rPr>
            </a:br>
            <a:r>
              <a:rPr lang="ru-RU" sz="1600" b="1" dirty="0" smtClean="0">
                <a:solidFill>
                  <a:srgbClr val="0070C0"/>
                </a:solidFill>
              </a:rPr>
              <a:t>- Композиция</a:t>
            </a:r>
            <a:br>
              <a:rPr lang="ru-RU" sz="1600" b="1" dirty="0" smtClean="0">
                <a:solidFill>
                  <a:srgbClr val="0070C0"/>
                </a:solidFill>
              </a:rPr>
            </a:br>
            <a:r>
              <a:rPr lang="ru-RU" sz="1600" b="1" dirty="0" smtClean="0">
                <a:solidFill>
                  <a:srgbClr val="0070C0"/>
                </a:solidFill>
              </a:rPr>
              <a:t>- Жанр</a:t>
            </a:r>
            <a:br>
              <a:rPr lang="ru-RU" sz="1600" b="1" dirty="0" smtClean="0">
                <a:solidFill>
                  <a:srgbClr val="0070C0"/>
                </a:solidFill>
              </a:rPr>
            </a:br>
            <a:r>
              <a:rPr lang="ru-RU" sz="1600" b="1" dirty="0" smtClean="0">
                <a:solidFill>
                  <a:srgbClr val="0070C0"/>
                </a:solidFill>
              </a:rPr>
              <a:t>- Развитие сюжета: образы, картины, настроение, мотив</a:t>
            </a:r>
            <a:br>
              <a:rPr lang="ru-RU" sz="1600" b="1" dirty="0" smtClean="0">
                <a:solidFill>
                  <a:srgbClr val="0070C0"/>
                </a:solidFill>
              </a:rPr>
            </a:br>
            <a:r>
              <a:rPr lang="ru-RU" sz="1600" b="1" dirty="0" smtClean="0">
                <a:solidFill>
                  <a:srgbClr val="0070C0"/>
                </a:solidFill>
              </a:rPr>
              <a:t>- Образ лирического героя</a:t>
            </a:r>
            <a:br>
              <a:rPr lang="ru-RU" sz="1600" b="1" dirty="0" smtClean="0">
                <a:solidFill>
                  <a:srgbClr val="0070C0"/>
                </a:solidFill>
              </a:rPr>
            </a:br>
            <a:r>
              <a:rPr lang="ru-RU" sz="1600" b="1" dirty="0" smtClean="0">
                <a:solidFill>
                  <a:srgbClr val="0070C0"/>
                </a:solidFill>
              </a:rPr>
              <a:t>- Поэтический язык. ИВС: метафора, эпитет, олицетворения, сравнение…</a:t>
            </a:r>
            <a:br>
              <a:rPr lang="ru-RU" sz="1600" b="1" dirty="0" smtClean="0">
                <a:solidFill>
                  <a:srgbClr val="0070C0"/>
                </a:solidFill>
              </a:rPr>
            </a:br>
            <a:r>
              <a:rPr lang="ru-RU" sz="1600" b="1" dirty="0" smtClean="0">
                <a:solidFill>
                  <a:srgbClr val="0070C0"/>
                </a:solidFill>
              </a:rPr>
              <a:t>- Размер стихотворения</a:t>
            </a:r>
            <a:br>
              <a:rPr lang="ru-RU" sz="1600" b="1" dirty="0" smtClean="0">
                <a:solidFill>
                  <a:srgbClr val="0070C0"/>
                </a:solidFill>
              </a:rPr>
            </a:br>
            <a:r>
              <a:rPr lang="ru-RU" sz="1600" b="1" dirty="0" smtClean="0">
                <a:solidFill>
                  <a:srgbClr val="0070C0"/>
                </a:solidFill>
              </a:rPr>
              <a:t>- Мини-сочинение «Чем мне понравилось стихотворение…»</a:t>
            </a:r>
            <a:br>
              <a:rPr lang="ru-RU" sz="1600" b="1" dirty="0" smtClean="0">
                <a:solidFill>
                  <a:srgbClr val="0070C0"/>
                </a:solidFill>
              </a:rPr>
            </a:br>
            <a:r>
              <a:rPr lang="ru-RU" sz="1600" b="1" dirty="0" smtClean="0">
                <a:solidFill>
                  <a:srgbClr val="0070C0"/>
                </a:solidFill>
              </a:rPr>
              <a:t/>
            </a:r>
            <a:br>
              <a:rPr lang="ru-RU" sz="1600" b="1" dirty="0" smtClean="0">
                <a:solidFill>
                  <a:srgbClr val="0070C0"/>
                </a:solidFill>
              </a:rPr>
            </a:br>
            <a:endParaRPr lang="ru-RU" sz="1600" b="1" dirty="0">
              <a:solidFill>
                <a:srgbClr val="0070C0"/>
              </a:solidFill>
            </a:endParaRPr>
          </a:p>
        </p:txBody>
      </p:sp>
      <p:pic>
        <p:nvPicPr>
          <p:cNvPr id="3074" name="Picture 2" descr="..Ждите... &#10;Скоро буду... &#10;Ваша Осень.."/>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1128680">
            <a:off x="1440227" y="4212036"/>
            <a:ext cx="2669825" cy="23812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n by Фаина Зыкова on очарование природы Pinterest Landscap"/>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rot="714806">
            <a:off x="5293700" y="3919782"/>
            <a:ext cx="2658377" cy="262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871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368598"/>
          </a:xfrm>
        </p:spPr>
        <p:txBody>
          <a:bodyPr>
            <a:normAutofit fontScale="90000"/>
          </a:bodyPr>
          <a:lstStyle/>
          <a:p>
            <a:pPr algn="ctr"/>
            <a:r>
              <a:rPr lang="ru-RU" b="1" dirty="0" smtClean="0">
                <a:solidFill>
                  <a:srgbClr val="FF0000"/>
                </a:solidFill>
              </a:rPr>
              <a:t>«Неохотно и несмело…»</a:t>
            </a:r>
            <a:endParaRPr lang="ru-RU" b="1" dirty="0">
              <a:solidFill>
                <a:srgbClr val="FF0000"/>
              </a:solidFill>
            </a:endParaRPr>
          </a:p>
        </p:txBody>
      </p:sp>
      <p:pic>
        <p:nvPicPr>
          <p:cNvPr id="2050" name="Picture 2" descr="C:\Users\Elizaveta\Desktop\Мои документы\Sample Pictures\568.jpg"/>
          <p:cNvPicPr>
            <a:picLocks noGrp="1" noChangeAspect="1" noChangeArrowheads="1"/>
          </p:cNvPicPr>
          <p:nvPr>
            <p:ph sz="half" idx="1"/>
          </p:nvPr>
        </p:nvPicPr>
        <p:blipFill>
          <a:blip r:embed="rId2"/>
          <a:srcRect/>
          <a:stretch>
            <a:fillRect/>
          </a:stretch>
        </p:blipFill>
        <p:spPr bwMode="auto">
          <a:xfrm>
            <a:off x="1214415" y="1428736"/>
            <a:ext cx="3500462" cy="4071965"/>
          </a:xfrm>
          <a:prstGeom prst="rect">
            <a:avLst/>
          </a:prstGeom>
          <a:noFill/>
        </p:spPr>
      </p:pic>
      <p:sp>
        <p:nvSpPr>
          <p:cNvPr id="4" name="Содержимое 3"/>
          <p:cNvSpPr>
            <a:spLocks noGrp="1"/>
          </p:cNvSpPr>
          <p:nvPr>
            <p:ph sz="half" idx="2"/>
          </p:nvPr>
        </p:nvSpPr>
        <p:spPr>
          <a:xfrm>
            <a:off x="4929190" y="714356"/>
            <a:ext cx="4004498" cy="5473084"/>
          </a:xfrm>
        </p:spPr>
        <p:txBody>
          <a:bodyPr>
            <a:normAutofit fontScale="92500"/>
          </a:bodyPr>
          <a:lstStyle/>
          <a:p>
            <a:r>
              <a:rPr lang="ru-RU" sz="2600" b="1" dirty="0" smtClean="0">
                <a:solidFill>
                  <a:srgbClr val="FF0000"/>
                </a:solidFill>
              </a:rPr>
              <a:t>История создания</a:t>
            </a:r>
          </a:p>
          <a:p>
            <a:r>
              <a:rPr lang="ru-RU" sz="2200" dirty="0" smtClean="0"/>
              <a:t>В июне </a:t>
            </a:r>
            <a:r>
              <a:rPr lang="ru-RU" sz="2200" dirty="0" smtClean="0">
                <a:solidFill>
                  <a:srgbClr val="FF0000"/>
                </a:solidFill>
              </a:rPr>
              <a:t>1848 </a:t>
            </a:r>
            <a:r>
              <a:rPr lang="ru-RU" sz="2200" dirty="0" smtClean="0"/>
              <a:t>г. Ф. И. Тютчев ехал из Петербурга в село </a:t>
            </a:r>
            <a:r>
              <a:rPr lang="ru-RU" sz="2200" dirty="0" err="1" smtClean="0"/>
              <a:t>Овстуг</a:t>
            </a:r>
            <a:r>
              <a:rPr lang="ru-RU" sz="2200" dirty="0" smtClean="0"/>
              <a:t> к друзьям. По дороге его застала гроза. Природное явление вдохновило поэта </a:t>
            </a:r>
          </a:p>
          <a:p>
            <a:r>
              <a:rPr lang="ru-RU" sz="2200" dirty="0" smtClean="0"/>
              <a:t>Впервые его опубликовали в журнале «Киевлянин» за 1850 г. под названием «Гроза дорогою».</a:t>
            </a:r>
          </a:p>
          <a:p>
            <a:r>
              <a:rPr lang="ru-RU" sz="2600" b="1" dirty="0" smtClean="0">
                <a:solidFill>
                  <a:srgbClr val="FF0000"/>
                </a:solidFill>
              </a:rPr>
              <a:t>Тема стихотворения</a:t>
            </a:r>
            <a:r>
              <a:rPr lang="ru-RU" sz="2600" dirty="0" smtClean="0">
                <a:solidFill>
                  <a:srgbClr val="FF0000"/>
                </a:solidFill>
              </a:rPr>
              <a:t> – </a:t>
            </a:r>
            <a:r>
              <a:rPr lang="ru-RU" sz="2400" dirty="0" smtClean="0"/>
              <a:t>красота природы, объятой раскатами грома и молниями.</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582912"/>
          </a:xfrm>
        </p:spPr>
        <p:txBody>
          <a:bodyPr>
            <a:normAutofit fontScale="90000"/>
          </a:bodyPr>
          <a:lstStyle/>
          <a:p>
            <a:pPr algn="ctr"/>
            <a:r>
              <a:rPr lang="ru-RU" b="1" dirty="0" smtClean="0">
                <a:solidFill>
                  <a:srgbClr val="FF0000"/>
                </a:solidFill>
              </a:rPr>
              <a:t>«Неохотно и несмело…»</a:t>
            </a:r>
            <a:endParaRPr lang="ru-RU" b="1" dirty="0">
              <a:solidFill>
                <a:srgbClr val="FF0000"/>
              </a:solidFill>
            </a:endParaRPr>
          </a:p>
        </p:txBody>
      </p:sp>
      <p:pic>
        <p:nvPicPr>
          <p:cNvPr id="3074" name="Picture 2" descr="C:\Users\Elizaveta\Desktop\Мои документы\Sample Pictures\article31506.jpg"/>
          <p:cNvPicPr>
            <a:picLocks noGrp="1" noChangeAspect="1" noChangeArrowheads="1"/>
          </p:cNvPicPr>
          <p:nvPr>
            <p:ph sz="half" idx="1"/>
          </p:nvPr>
        </p:nvPicPr>
        <p:blipFill>
          <a:blip r:embed="rId2"/>
          <a:stretch>
            <a:fillRect/>
          </a:stretch>
        </p:blipFill>
        <p:spPr bwMode="auto">
          <a:xfrm>
            <a:off x="304800" y="1571613"/>
            <a:ext cx="4191000" cy="3785792"/>
          </a:xfrm>
          <a:prstGeom prst="rect">
            <a:avLst/>
          </a:prstGeom>
          <a:noFill/>
        </p:spPr>
      </p:pic>
      <p:sp>
        <p:nvSpPr>
          <p:cNvPr id="4" name="Содержимое 3"/>
          <p:cNvSpPr>
            <a:spLocks noGrp="1"/>
          </p:cNvSpPr>
          <p:nvPr>
            <p:ph sz="half" idx="2"/>
          </p:nvPr>
        </p:nvSpPr>
        <p:spPr>
          <a:xfrm>
            <a:off x="4643438" y="1524000"/>
            <a:ext cx="4290250" cy="4976834"/>
          </a:xfrm>
        </p:spPr>
        <p:txBody>
          <a:bodyPr>
            <a:normAutofit fontScale="62500" lnSpcReduction="20000"/>
          </a:bodyPr>
          <a:lstStyle/>
          <a:p>
            <a:r>
              <a:rPr lang="ru-RU" sz="3400" b="1" dirty="0" smtClean="0"/>
              <a:t>Композиция</a:t>
            </a:r>
            <a:r>
              <a:rPr lang="ru-RU" sz="3400" dirty="0" smtClean="0"/>
              <a:t> – Пейзажную зарисовку можно поделить на части по смыслу: </a:t>
            </a:r>
          </a:p>
          <a:p>
            <a:r>
              <a:rPr lang="ru-RU" sz="3400" dirty="0" smtClean="0"/>
              <a:t>- рассказ о приближении грома;</a:t>
            </a:r>
          </a:p>
          <a:p>
            <a:r>
              <a:rPr lang="ru-RU" sz="3400" dirty="0" smtClean="0"/>
              <a:t>- описание дождя с громом и молнией. </a:t>
            </a:r>
          </a:p>
          <a:p>
            <a:r>
              <a:rPr lang="ru-RU" sz="3400" dirty="0" smtClean="0"/>
              <a:t>стихотворение состоит из пяти катренов.</a:t>
            </a:r>
          </a:p>
          <a:p>
            <a:r>
              <a:rPr lang="ru-RU" sz="3400" b="1" dirty="0" smtClean="0"/>
              <a:t>Жанр</a:t>
            </a:r>
            <a:r>
              <a:rPr lang="ru-RU" sz="3400" dirty="0" smtClean="0"/>
              <a:t> – пейзажная лирика.</a:t>
            </a:r>
          </a:p>
          <a:p>
            <a:r>
              <a:rPr lang="ru-RU" sz="3400" b="1" dirty="0" smtClean="0"/>
              <a:t>Стихотворный размер</a:t>
            </a:r>
            <a:r>
              <a:rPr lang="ru-RU" sz="3400" dirty="0" smtClean="0"/>
              <a:t> – четырехстопный хорей, рифмовка перекрестная АВАВ.</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Изобразительно-выразительные приёмы в стихотворении</a:t>
            </a:r>
            <a:r>
              <a:rPr lang="ru-RU" dirty="0" smtClean="0"/>
              <a:t>:</a:t>
            </a:r>
            <a:endParaRPr lang="ru-RU" dirty="0"/>
          </a:p>
        </p:txBody>
      </p:sp>
      <p:sp>
        <p:nvSpPr>
          <p:cNvPr id="3" name="Содержимое 2"/>
          <p:cNvSpPr>
            <a:spLocks noGrp="1"/>
          </p:cNvSpPr>
          <p:nvPr>
            <p:ph idx="1"/>
          </p:nvPr>
        </p:nvSpPr>
        <p:spPr>
          <a:xfrm>
            <a:off x="5500694" y="1714488"/>
            <a:ext cx="3357586" cy="3857652"/>
          </a:xfrm>
        </p:spPr>
        <p:txBody>
          <a:bodyPr>
            <a:normAutofit fontScale="55000" lnSpcReduction="20000"/>
          </a:bodyPr>
          <a:lstStyle/>
          <a:p>
            <a:r>
              <a:rPr lang="ru-RU" sz="4000" dirty="0" smtClean="0">
                <a:solidFill>
                  <a:srgbClr val="7030A0"/>
                </a:solidFill>
              </a:rPr>
              <a:t>А) эпитеты</a:t>
            </a:r>
          </a:p>
          <a:p>
            <a:endParaRPr lang="ru-RU" sz="4000" dirty="0" smtClean="0">
              <a:solidFill>
                <a:srgbClr val="7030A0"/>
              </a:solidFill>
            </a:endParaRPr>
          </a:p>
          <a:p>
            <a:r>
              <a:rPr lang="ru-RU" sz="4000" dirty="0" smtClean="0">
                <a:solidFill>
                  <a:srgbClr val="7030A0"/>
                </a:solidFill>
              </a:rPr>
              <a:t>Б) олицетворения</a:t>
            </a:r>
          </a:p>
          <a:p>
            <a:endParaRPr lang="ru-RU" sz="4000" dirty="0" smtClean="0">
              <a:solidFill>
                <a:srgbClr val="7030A0"/>
              </a:solidFill>
            </a:endParaRPr>
          </a:p>
          <a:p>
            <a:r>
              <a:rPr lang="ru-RU" sz="4000" dirty="0" smtClean="0">
                <a:solidFill>
                  <a:srgbClr val="7030A0"/>
                </a:solidFill>
              </a:rPr>
              <a:t>В) сравнение</a:t>
            </a:r>
          </a:p>
          <a:p>
            <a:endParaRPr lang="ru-RU" sz="4000" dirty="0" smtClean="0">
              <a:solidFill>
                <a:srgbClr val="7030A0"/>
              </a:solidFill>
            </a:endParaRPr>
          </a:p>
          <a:p>
            <a:r>
              <a:rPr lang="ru-RU" sz="4000" dirty="0" smtClean="0">
                <a:solidFill>
                  <a:srgbClr val="7030A0"/>
                </a:solidFill>
              </a:rPr>
              <a:t>Г) метафоры</a:t>
            </a:r>
          </a:p>
          <a:p>
            <a:endParaRPr lang="ru-RU" sz="4000" dirty="0" smtClean="0"/>
          </a:p>
          <a:p>
            <a:r>
              <a:rPr lang="ru-RU" sz="4000" dirty="0" smtClean="0"/>
              <a:t>- Выпишите их из текста стихотворения</a:t>
            </a:r>
            <a:r>
              <a:rPr lang="ru-RU" dirty="0" smtClean="0"/>
              <a:t>.</a:t>
            </a:r>
            <a:endParaRPr lang="ru-RU" dirty="0"/>
          </a:p>
        </p:txBody>
      </p:sp>
      <p:pic>
        <p:nvPicPr>
          <p:cNvPr id="4098" name="Picture 2" descr="Дождь над ромашковым луг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714488"/>
            <a:ext cx="5208513" cy="4594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439718"/>
          </a:xfrm>
        </p:spPr>
        <p:txBody>
          <a:bodyPr>
            <a:normAutofit fontScale="90000"/>
          </a:bodyPr>
          <a:lstStyle/>
          <a:p>
            <a:pPr algn="ctr"/>
            <a:r>
              <a:rPr lang="ru-RU" sz="3200" b="1" dirty="0" smtClean="0">
                <a:solidFill>
                  <a:srgbClr val="FF0000"/>
                </a:solidFill>
              </a:rPr>
              <a:t>           Проверьте себя!</a:t>
            </a:r>
            <a:endParaRPr lang="ru-RU" sz="3200" b="1" dirty="0">
              <a:solidFill>
                <a:srgbClr val="FF0000"/>
              </a:solidFill>
            </a:endParaRPr>
          </a:p>
        </p:txBody>
      </p:sp>
      <p:sp>
        <p:nvSpPr>
          <p:cNvPr id="3" name="Содержимое 2"/>
          <p:cNvSpPr>
            <a:spLocks noGrp="1"/>
          </p:cNvSpPr>
          <p:nvPr>
            <p:ph idx="1"/>
          </p:nvPr>
        </p:nvSpPr>
        <p:spPr>
          <a:xfrm>
            <a:off x="1435608" y="857232"/>
            <a:ext cx="7498080" cy="5391168"/>
          </a:xfrm>
        </p:spPr>
        <p:txBody>
          <a:bodyPr>
            <a:normAutofit fontScale="85000" lnSpcReduction="10000"/>
          </a:bodyPr>
          <a:lstStyle/>
          <a:p>
            <a:r>
              <a:rPr lang="ru-RU" dirty="0" smtClean="0">
                <a:solidFill>
                  <a:srgbClr val="FF0000"/>
                </a:solidFill>
              </a:rPr>
              <a:t>Эпитеты</a:t>
            </a:r>
            <a:r>
              <a:rPr lang="ru-RU" dirty="0" smtClean="0"/>
              <a:t>: </a:t>
            </a:r>
            <a:r>
              <a:rPr lang="ru-RU" dirty="0" smtClean="0">
                <a:solidFill>
                  <a:srgbClr val="7030A0"/>
                </a:solidFill>
              </a:rPr>
              <a:t>зеленеющие</a:t>
            </a:r>
            <a:r>
              <a:rPr lang="ru-RU" dirty="0" smtClean="0"/>
              <a:t> (нивы), (пламень) </a:t>
            </a:r>
            <a:r>
              <a:rPr lang="ru-RU" dirty="0" smtClean="0">
                <a:solidFill>
                  <a:srgbClr val="7030A0"/>
                </a:solidFill>
              </a:rPr>
              <a:t>белый и летучий, сердитей и смелей, смятенная.</a:t>
            </a:r>
          </a:p>
          <a:p>
            <a:r>
              <a:rPr lang="ru-RU" dirty="0" smtClean="0">
                <a:solidFill>
                  <a:srgbClr val="FF0000"/>
                </a:solidFill>
              </a:rPr>
              <a:t>Олицетворения</a:t>
            </a:r>
            <a:r>
              <a:rPr lang="ru-RU" dirty="0" smtClean="0">
                <a:solidFill>
                  <a:schemeClr val="tx1">
                    <a:lumMod val="95000"/>
                    <a:lumOff val="5000"/>
                  </a:schemeClr>
                </a:solidFill>
              </a:rPr>
              <a:t>: </a:t>
            </a:r>
            <a:r>
              <a:rPr lang="ru-RU" dirty="0" smtClean="0">
                <a:solidFill>
                  <a:schemeClr val="accent1">
                    <a:lumMod val="50000"/>
                  </a:schemeClr>
                </a:solidFill>
              </a:rPr>
              <a:t>«солнце смотрит на поля», «принахмурилась земля», «солнце раз ещё взглянуло исподлобья».</a:t>
            </a:r>
          </a:p>
          <a:p>
            <a:r>
              <a:rPr lang="ru-RU" dirty="0" smtClean="0">
                <a:solidFill>
                  <a:srgbClr val="FF0000"/>
                </a:solidFill>
              </a:rPr>
              <a:t>Сравнение:</a:t>
            </a:r>
            <a:r>
              <a:rPr lang="ru-RU" dirty="0" smtClean="0">
                <a:solidFill>
                  <a:schemeClr val="tx1">
                    <a:lumMod val="95000"/>
                    <a:lumOff val="5000"/>
                  </a:schemeClr>
                </a:solidFill>
              </a:rPr>
              <a:t> </a:t>
            </a:r>
            <a:r>
              <a:rPr lang="ru-RU" dirty="0" smtClean="0">
                <a:solidFill>
                  <a:schemeClr val="bg2">
                    <a:lumMod val="25000"/>
                  </a:schemeClr>
                </a:solidFill>
              </a:rPr>
              <a:t>«вихрем пыль летит с полей».</a:t>
            </a:r>
          </a:p>
          <a:p>
            <a:r>
              <a:rPr lang="ru-RU" dirty="0" smtClean="0">
                <a:solidFill>
                  <a:srgbClr val="FF0000"/>
                </a:solidFill>
              </a:rPr>
              <a:t>Метафоры: </a:t>
            </a:r>
            <a:r>
              <a:rPr lang="ru-RU" i="1" dirty="0" smtClean="0">
                <a:solidFill>
                  <a:schemeClr val="accent2">
                    <a:lumMod val="75000"/>
                  </a:schemeClr>
                </a:solidFill>
              </a:rPr>
              <a:t>«солнце смотрит на поля», «принахмурилась земля», «раскаты громовые все сердитей и смелей», «в сиянье потонула вся смятенная земля».</a:t>
            </a:r>
            <a:endParaRPr lang="ru-RU" dirty="0" smtClean="0">
              <a:solidFill>
                <a:schemeClr val="accent2">
                  <a:lumMod val="75000"/>
                </a:schemeClr>
              </a:solidFill>
            </a:endParaRPr>
          </a:p>
          <a:p>
            <a:endParaRPr lang="ru-RU" dirty="0">
              <a:solidFill>
                <a:schemeClr val="bg2">
                  <a:lumMod val="25000"/>
                </a:schemeClr>
              </a:solidFill>
            </a:endParaRPr>
          </a:p>
        </p:txBody>
      </p:sp>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368598"/>
          </a:xfrm>
        </p:spPr>
        <p:txBody>
          <a:bodyPr>
            <a:normAutofit fontScale="90000"/>
          </a:bodyPr>
          <a:lstStyle/>
          <a:p>
            <a:r>
              <a:rPr lang="ru-RU" dirty="0" smtClean="0">
                <a:solidFill>
                  <a:srgbClr val="FF0000"/>
                </a:solidFill>
              </a:rPr>
              <a:t>« </a:t>
            </a:r>
            <a:r>
              <a:rPr lang="ru-RU" b="1" dirty="0" smtClean="0">
                <a:solidFill>
                  <a:srgbClr val="FF0000"/>
                </a:solidFill>
              </a:rPr>
              <a:t>С поляны коршун поднялся…»</a:t>
            </a:r>
            <a:endParaRPr lang="ru-RU" dirty="0"/>
          </a:p>
        </p:txBody>
      </p:sp>
      <p:pic>
        <p:nvPicPr>
          <p:cNvPr id="5" name="Picture 2"/>
          <p:cNvPicPr>
            <a:picLocks noGrp="1" noChangeAspect="1" noChangeArrowheads="1"/>
          </p:cNvPicPr>
          <p:nvPr>
            <p:ph sz="half" idx="1"/>
          </p:nvPr>
        </p:nvPicPr>
        <p:blipFill>
          <a:blip r:embed="rId2"/>
          <a:srcRect/>
          <a:stretch>
            <a:fillRect/>
          </a:stretch>
        </p:blipFill>
        <p:spPr bwMode="auto">
          <a:xfrm rot="20131641">
            <a:off x="1396857" y="1535381"/>
            <a:ext cx="3132777" cy="3554497"/>
          </a:xfrm>
          <a:prstGeom prst="rect">
            <a:avLst/>
          </a:prstGeom>
          <a:noFill/>
          <a:ln w="9525">
            <a:noFill/>
            <a:miter lim="800000"/>
            <a:headEnd/>
            <a:tailEnd/>
          </a:ln>
          <a:effectLst/>
        </p:spPr>
      </p:pic>
      <p:sp>
        <p:nvSpPr>
          <p:cNvPr id="4" name="Содержимое 3"/>
          <p:cNvSpPr>
            <a:spLocks noGrp="1"/>
          </p:cNvSpPr>
          <p:nvPr>
            <p:ph sz="half" idx="2"/>
          </p:nvPr>
        </p:nvSpPr>
        <p:spPr>
          <a:xfrm>
            <a:off x="4929190" y="857232"/>
            <a:ext cx="4004498" cy="5330208"/>
          </a:xfrm>
        </p:spPr>
        <p:txBody>
          <a:bodyPr>
            <a:normAutofit fontScale="40000" lnSpcReduction="20000"/>
          </a:bodyPr>
          <a:lstStyle/>
          <a:p>
            <a:r>
              <a:rPr lang="ru-RU" sz="5000" b="1" dirty="0" smtClean="0">
                <a:solidFill>
                  <a:srgbClr val="FF0000"/>
                </a:solidFill>
              </a:rPr>
              <a:t>История создания</a:t>
            </a:r>
            <a:r>
              <a:rPr lang="ru-RU" sz="5000" dirty="0" smtClean="0">
                <a:solidFill>
                  <a:srgbClr val="FF0000"/>
                </a:solidFill>
              </a:rPr>
              <a:t> </a:t>
            </a:r>
            <a:r>
              <a:rPr lang="ru-RU" sz="5000" dirty="0" smtClean="0"/>
              <a:t>– Стихотворение было написано в 1835 г. когда поэт пребывал в Мюнхене. Первая публикация – </a:t>
            </a:r>
            <a:r>
              <a:rPr lang="ru-RU" sz="5000" dirty="0" smtClean="0">
                <a:solidFill>
                  <a:srgbClr val="FF0000"/>
                </a:solidFill>
              </a:rPr>
              <a:t>1879 г.</a:t>
            </a:r>
          </a:p>
          <a:p>
            <a:r>
              <a:rPr lang="ru-RU" sz="5000" b="1" dirty="0" smtClean="0">
                <a:solidFill>
                  <a:srgbClr val="FF0000"/>
                </a:solidFill>
              </a:rPr>
              <a:t>Тема стихотворения</a:t>
            </a:r>
            <a:r>
              <a:rPr lang="ru-RU" sz="5000" dirty="0" smtClean="0">
                <a:solidFill>
                  <a:srgbClr val="FF0000"/>
                </a:solidFill>
              </a:rPr>
              <a:t> – </a:t>
            </a:r>
            <a:r>
              <a:rPr lang="ru-RU" sz="5000" dirty="0" smtClean="0"/>
              <a:t>внутренняя свобода человека.</a:t>
            </a:r>
          </a:p>
          <a:p>
            <a:r>
              <a:rPr lang="ru-RU" sz="5000" b="1" dirty="0" smtClean="0">
                <a:solidFill>
                  <a:srgbClr val="FF0000"/>
                </a:solidFill>
              </a:rPr>
              <a:t>Композиция</a:t>
            </a:r>
            <a:r>
              <a:rPr lang="ru-RU" sz="5000" dirty="0" smtClean="0">
                <a:solidFill>
                  <a:srgbClr val="FF0000"/>
                </a:solidFill>
              </a:rPr>
              <a:t> –</a:t>
            </a:r>
            <a:r>
              <a:rPr lang="ru-RU" sz="5000" dirty="0" smtClean="0"/>
              <a:t>монолог лирического героя</a:t>
            </a:r>
          </a:p>
          <a:p>
            <a:r>
              <a:rPr lang="ru-RU" sz="5000" dirty="0" smtClean="0"/>
              <a:t>по смыслу можно поделить на две части: </a:t>
            </a:r>
          </a:p>
          <a:p>
            <a:r>
              <a:rPr lang="ru-RU" sz="5000" dirty="0" smtClean="0"/>
              <a:t>1. описание полета коршуна;</a:t>
            </a:r>
          </a:p>
          <a:p>
            <a:r>
              <a:rPr lang="ru-RU" sz="5000" dirty="0" smtClean="0"/>
              <a:t>2.воспроизведение внутреннего состояния человека, наблюдающего за птицей. </a:t>
            </a:r>
          </a:p>
          <a:p>
            <a:r>
              <a:rPr lang="ru-RU" sz="5000" dirty="0" smtClean="0"/>
              <a:t>два катрена.</a:t>
            </a:r>
          </a:p>
          <a:p>
            <a:r>
              <a:rPr lang="ru-RU" sz="5000" b="1" dirty="0" smtClean="0">
                <a:solidFill>
                  <a:srgbClr val="FF0000"/>
                </a:solidFill>
              </a:rPr>
              <a:t>Жанр</a:t>
            </a:r>
            <a:r>
              <a:rPr lang="ru-RU" sz="5000" dirty="0" smtClean="0">
                <a:solidFill>
                  <a:srgbClr val="FF0000"/>
                </a:solidFill>
              </a:rPr>
              <a:t> </a:t>
            </a:r>
            <a:r>
              <a:rPr lang="ru-RU" sz="5000" dirty="0" smtClean="0"/>
              <a:t>– элегия.</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82594"/>
          </a:xfrm>
        </p:spPr>
        <p:txBody>
          <a:bodyPr>
            <a:normAutofit fontScale="90000"/>
          </a:bodyPr>
          <a:lstStyle/>
          <a:p>
            <a:r>
              <a:rPr lang="ru-RU" dirty="0" smtClean="0"/>
              <a:t>  </a:t>
            </a:r>
            <a:r>
              <a:rPr lang="ru-RU" dirty="0" smtClean="0">
                <a:solidFill>
                  <a:srgbClr val="FF0000"/>
                </a:solidFill>
              </a:rPr>
              <a:t>« </a:t>
            </a:r>
            <a:r>
              <a:rPr lang="ru-RU" b="1" dirty="0" smtClean="0">
                <a:solidFill>
                  <a:srgbClr val="FF0000"/>
                </a:solidFill>
              </a:rPr>
              <a:t>С поляны коршун поднялся…»</a:t>
            </a:r>
            <a:endParaRPr lang="ru-RU" b="1" dirty="0">
              <a:solidFill>
                <a:srgbClr val="FF0000"/>
              </a:solidFill>
            </a:endParaRPr>
          </a:p>
        </p:txBody>
      </p:sp>
      <p:pic>
        <p:nvPicPr>
          <p:cNvPr id="8195" name="Picture 3"/>
          <p:cNvPicPr>
            <a:picLocks noGrp="1" noChangeAspect="1" noChangeArrowheads="1"/>
          </p:cNvPicPr>
          <p:nvPr>
            <p:ph idx="1"/>
          </p:nvPr>
        </p:nvPicPr>
        <p:blipFill>
          <a:blip r:embed="rId2"/>
          <a:srcRect/>
          <a:stretch>
            <a:fillRect/>
          </a:stretch>
        </p:blipFill>
        <p:spPr bwMode="auto">
          <a:xfrm>
            <a:off x="1285852" y="4071942"/>
            <a:ext cx="3214710" cy="2571768"/>
          </a:xfrm>
          <a:prstGeom prst="rect">
            <a:avLst/>
          </a:prstGeom>
          <a:noFill/>
          <a:ln w="9525">
            <a:noFill/>
            <a:miter lim="800000"/>
            <a:headEnd/>
            <a:tailEnd/>
          </a:ln>
          <a:effectLst/>
        </p:spPr>
      </p:pic>
      <p:sp>
        <p:nvSpPr>
          <p:cNvPr id="7" name="TextBox 6"/>
          <p:cNvSpPr txBox="1"/>
          <p:nvPr/>
        </p:nvSpPr>
        <p:spPr>
          <a:xfrm>
            <a:off x="1571604" y="1428736"/>
            <a:ext cx="6197530" cy="2308324"/>
          </a:xfrm>
          <a:prstGeom prst="rect">
            <a:avLst/>
          </a:prstGeom>
          <a:noFill/>
        </p:spPr>
        <p:txBody>
          <a:bodyPr wrap="square" rtlCol="0">
            <a:spAutoFit/>
          </a:bodyPr>
          <a:lstStyle/>
          <a:p>
            <a:pPr>
              <a:buFontTx/>
              <a:buChar char="-"/>
            </a:pPr>
            <a:r>
              <a:rPr lang="ru-RU" sz="2400" b="1" dirty="0" smtClean="0">
                <a:solidFill>
                  <a:schemeClr val="bg2">
                    <a:lumMod val="25000"/>
                  </a:schemeClr>
                </a:solidFill>
              </a:rPr>
              <a:t>Какое сравнение содержится в этом стихотворении?</a:t>
            </a:r>
          </a:p>
          <a:p>
            <a:pPr>
              <a:buFontTx/>
              <a:buChar char="-"/>
            </a:pPr>
            <a:r>
              <a:rPr lang="ru-RU" sz="2400" b="1" dirty="0" smtClean="0">
                <a:solidFill>
                  <a:schemeClr val="bg2">
                    <a:lumMod val="25000"/>
                  </a:schemeClr>
                </a:solidFill>
              </a:rPr>
              <a:t> В чём смысл сопоставления коршуна и человека?</a:t>
            </a:r>
          </a:p>
          <a:p>
            <a:pPr>
              <a:buFontTx/>
              <a:buChar char="-"/>
            </a:pPr>
            <a:r>
              <a:rPr lang="ru-RU" sz="2400" b="1" dirty="0" smtClean="0">
                <a:solidFill>
                  <a:schemeClr val="bg2">
                    <a:lumMod val="25000"/>
                  </a:schemeClr>
                </a:solidFill>
              </a:rPr>
              <a:t> В чём заключён философский смысл этого стихотворения?</a:t>
            </a:r>
            <a:endParaRPr lang="ru-RU" sz="2400" b="1" dirty="0">
              <a:solidFill>
                <a:schemeClr val="bg2">
                  <a:lumMod val="25000"/>
                </a:schemeClr>
              </a:solidFill>
            </a:endParaRPr>
          </a:p>
        </p:txBody>
      </p:sp>
      <p:sp>
        <p:nvSpPr>
          <p:cNvPr id="8" name="TextBox 7"/>
          <p:cNvSpPr txBox="1"/>
          <p:nvPr/>
        </p:nvSpPr>
        <p:spPr>
          <a:xfrm rot="11479318" flipV="1">
            <a:off x="5133897" y="4013271"/>
            <a:ext cx="3828036" cy="1815882"/>
          </a:xfrm>
          <a:prstGeom prst="rect">
            <a:avLst/>
          </a:prstGeom>
          <a:noFill/>
        </p:spPr>
        <p:txBody>
          <a:bodyPr wrap="square" rtlCol="0">
            <a:spAutoFit/>
          </a:bodyPr>
          <a:lstStyle/>
          <a:p>
            <a:r>
              <a:rPr lang="ru-RU" sz="2800" b="1" dirty="0" smtClean="0">
                <a:solidFill>
                  <a:schemeClr val="bg2">
                    <a:lumMod val="25000"/>
                  </a:schemeClr>
                </a:solidFill>
              </a:rPr>
              <a:t>Природа дала коршуну два мощных </a:t>
            </a:r>
          </a:p>
          <a:p>
            <a:r>
              <a:rPr lang="ru-RU" sz="2800" b="1" dirty="0" smtClean="0">
                <a:solidFill>
                  <a:schemeClr val="bg2">
                    <a:lumMod val="25000"/>
                  </a:schemeClr>
                </a:solidFill>
              </a:rPr>
              <a:t>крыла, чтобы парить в высоте,..</a:t>
            </a:r>
            <a:endParaRPr lang="ru-RU" sz="2800" b="1" dirty="0">
              <a:solidFill>
                <a:schemeClr val="bg2">
                  <a:lumMod val="25000"/>
                </a:schemeClr>
              </a:solidFill>
            </a:endParaRPr>
          </a:p>
        </p:txBody>
      </p:sp>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a:solidFill>
                  <a:schemeClr val="bg2">
                    <a:lumMod val="25000"/>
                  </a:schemeClr>
                </a:solidFill>
              </a:rPr>
              <a:t>а человек, лишённый крыльев, словно прирос </a:t>
            </a:r>
            <a:r>
              <a:rPr lang="ru-RU" sz="2700" b="1" dirty="0" smtClean="0">
                <a:solidFill>
                  <a:schemeClr val="bg2">
                    <a:lumMod val="25000"/>
                  </a:schemeClr>
                </a:solidFill>
              </a:rPr>
              <a:t/>
            </a:r>
            <a:br>
              <a:rPr lang="ru-RU" sz="2700" b="1" dirty="0" smtClean="0">
                <a:solidFill>
                  <a:schemeClr val="bg2">
                    <a:lumMod val="25000"/>
                  </a:schemeClr>
                </a:solidFill>
              </a:rPr>
            </a:br>
            <a:r>
              <a:rPr lang="ru-RU" sz="2700" b="1" dirty="0" smtClean="0">
                <a:solidFill>
                  <a:schemeClr val="bg2">
                    <a:lumMod val="25000"/>
                  </a:schemeClr>
                </a:solidFill>
              </a:rPr>
              <a:t>к </a:t>
            </a:r>
            <a:r>
              <a:rPr lang="ru-RU" sz="2700" b="1" dirty="0">
                <a:solidFill>
                  <a:schemeClr val="bg2">
                    <a:lumMod val="25000"/>
                  </a:schemeClr>
                </a:solidFill>
              </a:rPr>
              <a:t>земле – ему не подняться в небо</a:t>
            </a:r>
            <a:r>
              <a:rPr lang="ru-RU" b="1" dirty="0">
                <a:solidFill>
                  <a:schemeClr val="bg2">
                    <a:lumMod val="25000"/>
                  </a:schemeClr>
                </a:solidFill>
              </a:rPr>
              <a:t>.</a:t>
            </a:r>
            <a:endParaRPr lang="ru-RU" dirty="0"/>
          </a:p>
        </p:txBody>
      </p:sp>
      <p:sp>
        <p:nvSpPr>
          <p:cNvPr id="4" name="Объект 3"/>
          <p:cNvSpPr>
            <a:spLocks noGrp="1"/>
          </p:cNvSpPr>
          <p:nvPr>
            <p:ph sz="half" idx="2"/>
          </p:nvPr>
        </p:nvSpPr>
        <p:spPr/>
        <p:txBody>
          <a:bodyPr>
            <a:normAutofit lnSpcReduction="10000"/>
          </a:bodyPr>
          <a:lstStyle/>
          <a:p>
            <a:r>
              <a:rPr lang="ru-RU" b="1" i="1" dirty="0">
                <a:solidFill>
                  <a:schemeClr val="bg2">
                    <a:lumMod val="25000"/>
                  </a:schemeClr>
                </a:solidFill>
              </a:rPr>
              <a:t>В стихотворении ставится  вопрос о назначении человека.</a:t>
            </a:r>
          </a:p>
          <a:p>
            <a:r>
              <a:rPr lang="ru-RU" b="1" i="1" dirty="0">
                <a:solidFill>
                  <a:schemeClr val="bg2">
                    <a:lumMod val="25000"/>
                  </a:schemeClr>
                </a:solidFill>
              </a:rPr>
              <a:t>Человек не может до конца слиться с природой.</a:t>
            </a:r>
          </a:p>
          <a:p>
            <a:r>
              <a:rPr lang="ru-RU" b="1" i="1" dirty="0">
                <a:solidFill>
                  <a:schemeClr val="bg2">
                    <a:lumMod val="25000"/>
                  </a:schemeClr>
                </a:solidFill>
              </a:rPr>
              <a:t>Даже наделённый крылатой мыслью,</a:t>
            </a:r>
          </a:p>
          <a:p>
            <a:r>
              <a:rPr lang="ru-RU" b="1" i="1" dirty="0">
                <a:solidFill>
                  <a:schemeClr val="bg2">
                    <a:lumMod val="25000"/>
                  </a:schemeClr>
                </a:solidFill>
              </a:rPr>
              <a:t>Он остаётся приросшим к земле.</a:t>
            </a:r>
          </a:p>
          <a:p>
            <a:endParaRPr lang="ru-RU" dirty="0"/>
          </a:p>
        </p:txBody>
      </p:sp>
      <p:pic>
        <p:nvPicPr>
          <p:cNvPr id="1030" name="Picture 6" descr="Чёрный коршун (Milvus migrans). Птицы Сибири.&quot; - карточка по"/>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65400"/>
            <a:ext cx="4191000"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41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440036"/>
          </a:xfrm>
        </p:spPr>
        <p:txBody>
          <a:bodyPr>
            <a:normAutofit fontScale="90000"/>
          </a:bodyPr>
          <a:lstStyle/>
          <a:p>
            <a:r>
              <a:rPr lang="ru-RU" dirty="0" smtClean="0">
                <a:solidFill>
                  <a:srgbClr val="FF0000"/>
                </a:solidFill>
              </a:rPr>
              <a:t>« </a:t>
            </a:r>
            <a:r>
              <a:rPr lang="ru-RU" b="1" dirty="0" smtClean="0">
                <a:solidFill>
                  <a:srgbClr val="FF0000"/>
                </a:solidFill>
              </a:rPr>
              <a:t>С поляны коршун поднялся…»</a:t>
            </a:r>
            <a:endParaRPr lang="ru-RU" dirty="0"/>
          </a:p>
        </p:txBody>
      </p:sp>
      <p:pic>
        <p:nvPicPr>
          <p:cNvPr id="4098" name="Picture 2" descr="C:\Users\Elizaveta\Desktop\Мои документы\Sample Pictures\org_iboq267.jpg"/>
          <p:cNvPicPr>
            <a:picLocks noGrp="1" noChangeAspect="1" noChangeArrowheads="1"/>
          </p:cNvPicPr>
          <p:nvPr>
            <p:ph sz="half" idx="1"/>
          </p:nvPr>
        </p:nvPicPr>
        <p:blipFill>
          <a:blip r:embed="rId2"/>
          <a:srcRect/>
          <a:stretch>
            <a:fillRect/>
          </a:stretch>
        </p:blipFill>
        <p:spPr bwMode="auto">
          <a:xfrm>
            <a:off x="1435100" y="1071546"/>
            <a:ext cx="3657600" cy="4857784"/>
          </a:xfrm>
          <a:prstGeom prst="rect">
            <a:avLst/>
          </a:prstGeom>
          <a:noFill/>
        </p:spPr>
      </p:pic>
      <p:sp>
        <p:nvSpPr>
          <p:cNvPr id="4" name="Содержимое 3"/>
          <p:cNvSpPr>
            <a:spLocks noGrp="1"/>
          </p:cNvSpPr>
          <p:nvPr>
            <p:ph sz="half" idx="2"/>
          </p:nvPr>
        </p:nvSpPr>
        <p:spPr>
          <a:xfrm>
            <a:off x="5276088" y="857232"/>
            <a:ext cx="3657600" cy="5715040"/>
          </a:xfrm>
        </p:spPr>
        <p:txBody>
          <a:bodyPr>
            <a:normAutofit fontScale="55000" lnSpcReduction="20000"/>
          </a:bodyPr>
          <a:lstStyle/>
          <a:p>
            <a:r>
              <a:rPr lang="ru-RU" sz="3600" b="1" dirty="0" smtClean="0"/>
              <a:t>Стихотворный размер</a:t>
            </a:r>
            <a:r>
              <a:rPr lang="ru-RU" sz="3600" dirty="0" smtClean="0"/>
              <a:t> – четырехстопный ямб, рифмовка параллельная ААВВ</a:t>
            </a:r>
          </a:p>
          <a:p>
            <a:r>
              <a:rPr lang="ru-RU" sz="3600" b="1" dirty="0" smtClean="0"/>
              <a:t>Метафоры</a:t>
            </a:r>
            <a:r>
              <a:rPr lang="ru-RU" sz="3600" dirty="0" smtClean="0"/>
              <a:t> – </a:t>
            </a:r>
            <a:r>
              <a:rPr lang="ru-RU" sz="3600" i="1" dirty="0" smtClean="0"/>
              <a:t>«ушел за небосклон», «природа-мать ему дала два мощных, два живых крыла», «я, царь земли, прирос к земли».</a:t>
            </a:r>
            <a:endParaRPr lang="ru-RU" sz="3600" dirty="0" smtClean="0"/>
          </a:p>
          <a:p>
            <a:r>
              <a:rPr lang="ru-RU" sz="3600" b="1" dirty="0" smtClean="0"/>
              <a:t>Эпитеты</a:t>
            </a:r>
            <a:r>
              <a:rPr lang="ru-RU" sz="3600" dirty="0" smtClean="0"/>
              <a:t> – </a:t>
            </a:r>
            <a:r>
              <a:rPr lang="ru-RU" sz="3600" i="1" dirty="0" smtClean="0"/>
              <a:t>«два мощных, два живых крыла».</a:t>
            </a:r>
            <a:endParaRPr lang="ru-RU" sz="3600" dirty="0" smtClean="0"/>
          </a:p>
          <a:p>
            <a:r>
              <a:rPr lang="ru-RU" sz="3600" dirty="0" smtClean="0"/>
              <a:t>Последние строки написаны от первого лица. Это сближает читателя и лирического героя, подсказывает, что лирический герой сливается с образом автора.</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14290"/>
            <a:ext cx="7498080" cy="357190"/>
          </a:xfrm>
        </p:spPr>
        <p:txBody>
          <a:bodyPr>
            <a:normAutofit fontScale="90000"/>
          </a:bodyPr>
          <a:lstStyle/>
          <a:p>
            <a:pPr algn="ctr"/>
            <a:r>
              <a:rPr lang="ru-RU" b="1" dirty="0" smtClean="0">
                <a:solidFill>
                  <a:srgbClr val="FF0000"/>
                </a:solidFill>
              </a:rPr>
              <a:t>«Листья»</a:t>
            </a:r>
            <a:endParaRPr lang="ru-RU" b="1" dirty="0">
              <a:solidFill>
                <a:srgbClr val="FF0000"/>
              </a:solidFill>
            </a:endParaRPr>
          </a:p>
        </p:txBody>
      </p:sp>
      <p:pic>
        <p:nvPicPr>
          <p:cNvPr id="5122" name="Picture 2" descr="C:\Users\Elizaveta\Desktop\Мои документы\Sample Pictures\fon_b07ee27d3ce0386b5535be96bae8be13.jpg"/>
          <p:cNvPicPr>
            <a:picLocks noGrp="1" noChangeAspect="1" noChangeArrowheads="1"/>
          </p:cNvPicPr>
          <p:nvPr>
            <p:ph sz="half" idx="1"/>
          </p:nvPr>
        </p:nvPicPr>
        <p:blipFill>
          <a:blip r:embed="rId2" cstate="print"/>
          <a:srcRect/>
          <a:stretch>
            <a:fillRect/>
          </a:stretch>
        </p:blipFill>
        <p:spPr bwMode="auto">
          <a:xfrm rot="20967280">
            <a:off x="891065" y="887072"/>
            <a:ext cx="3552943" cy="4520343"/>
          </a:xfrm>
          <a:prstGeom prst="rect">
            <a:avLst/>
          </a:prstGeom>
          <a:noFill/>
        </p:spPr>
      </p:pic>
      <p:sp>
        <p:nvSpPr>
          <p:cNvPr id="4" name="Содержимое 3"/>
          <p:cNvSpPr>
            <a:spLocks noGrp="1"/>
          </p:cNvSpPr>
          <p:nvPr>
            <p:ph sz="half" idx="2"/>
          </p:nvPr>
        </p:nvSpPr>
        <p:spPr>
          <a:xfrm>
            <a:off x="4500562" y="642918"/>
            <a:ext cx="4433126" cy="5882426"/>
          </a:xfrm>
        </p:spPr>
        <p:txBody>
          <a:bodyPr>
            <a:noAutofit/>
          </a:bodyPr>
          <a:lstStyle/>
          <a:p>
            <a:r>
              <a:rPr lang="ru-RU" sz="1800" b="1" dirty="0" smtClean="0">
                <a:solidFill>
                  <a:srgbClr val="FF0000"/>
                </a:solidFill>
              </a:rPr>
              <a:t>История создания </a:t>
            </a:r>
            <a:r>
              <a:rPr lang="ru-RU" sz="1800" b="1" dirty="0" smtClean="0"/>
              <a:t>– произведение было написано в 1830 г. в Германии. Впервые «Листья» опубликовали в 1879 г.</a:t>
            </a:r>
          </a:p>
          <a:p>
            <a:r>
              <a:rPr lang="ru-RU" sz="1800" b="1" dirty="0" smtClean="0">
                <a:solidFill>
                  <a:srgbClr val="FF0000"/>
                </a:solidFill>
              </a:rPr>
              <a:t>Тема стихотворения</a:t>
            </a:r>
            <a:r>
              <a:rPr lang="ru-RU" sz="1800" b="1" dirty="0" smtClean="0"/>
              <a:t> – размышления листьев о своей «жизни»; противопоставление холодного спокойствия мятежной натуре.</a:t>
            </a:r>
          </a:p>
          <a:p>
            <a:r>
              <a:rPr lang="ru-RU" sz="1800" b="1" dirty="0" smtClean="0">
                <a:solidFill>
                  <a:srgbClr val="FF0000"/>
                </a:solidFill>
              </a:rPr>
              <a:t>Композиция </a:t>
            </a:r>
            <a:r>
              <a:rPr lang="ru-RU" sz="1800" b="1" dirty="0" smtClean="0"/>
              <a:t>– Стихотворение написано в форме монолога листьев. В нем по смыслу можно выделить 2 части:</a:t>
            </a:r>
          </a:p>
          <a:p>
            <a:r>
              <a:rPr lang="ru-RU" sz="1800" b="1" dirty="0" smtClean="0"/>
              <a:t>1. размышления листьев о хвое, сравнение «тощей зелени» со своей красотой;</a:t>
            </a:r>
          </a:p>
          <a:p>
            <a:r>
              <a:rPr lang="ru-RU" sz="1800" b="1" dirty="0" smtClean="0"/>
              <a:t>2.решение улететь за ветром. П состоит из четырех октав.</a:t>
            </a:r>
          </a:p>
          <a:p>
            <a:r>
              <a:rPr lang="ru-RU" sz="1800" b="1" dirty="0" smtClean="0">
                <a:solidFill>
                  <a:srgbClr val="FF0000"/>
                </a:solidFill>
              </a:rPr>
              <a:t>Жан</a:t>
            </a:r>
            <a:r>
              <a:rPr lang="ru-RU" sz="1800" b="1" dirty="0" smtClean="0"/>
              <a:t>р – элегия.</a:t>
            </a:r>
          </a:p>
          <a:p>
            <a:endParaRPr lang="ru-RU"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b="1" dirty="0" smtClean="0">
                <a:solidFill>
                  <a:srgbClr val="FF0000"/>
                </a:solidFill>
              </a:rPr>
              <a:t>С детства  знакомые  строчки</a:t>
            </a:r>
            <a:r>
              <a:rPr lang="ru-RU" sz="3600" dirty="0" smtClean="0">
                <a:solidFill>
                  <a:srgbClr val="FF0000"/>
                </a:solidFill>
              </a:rPr>
              <a:t>…</a:t>
            </a:r>
            <a:endParaRPr lang="ru-RU" sz="3600" dirty="0">
              <a:solidFill>
                <a:srgbClr val="FF0000"/>
              </a:solidFill>
            </a:endParaRPr>
          </a:p>
        </p:txBody>
      </p:sp>
      <p:sp>
        <p:nvSpPr>
          <p:cNvPr id="10" name="TextBox 9"/>
          <p:cNvSpPr txBox="1"/>
          <p:nvPr/>
        </p:nvSpPr>
        <p:spPr>
          <a:xfrm>
            <a:off x="5286380" y="1214422"/>
            <a:ext cx="3643339" cy="1631216"/>
          </a:xfrm>
          <a:prstGeom prst="rect">
            <a:avLst/>
          </a:prstGeom>
          <a:noFill/>
        </p:spPr>
        <p:txBody>
          <a:bodyPr wrap="square" rtlCol="0">
            <a:spAutoFit/>
          </a:bodyPr>
          <a:lstStyle/>
          <a:p>
            <a:endParaRPr lang="ru-RU" sz="2000" b="1" dirty="0" smtClean="0">
              <a:solidFill>
                <a:schemeClr val="accent5">
                  <a:lumMod val="50000"/>
                </a:schemeClr>
              </a:solidFill>
            </a:endParaRPr>
          </a:p>
          <a:p>
            <a:r>
              <a:rPr lang="ru-RU" sz="2000" b="1" dirty="0" smtClean="0">
                <a:solidFill>
                  <a:srgbClr val="FF0000"/>
                </a:solidFill>
              </a:rPr>
              <a:t>Люблю грозу в начале мая,</a:t>
            </a:r>
          </a:p>
          <a:p>
            <a:r>
              <a:rPr lang="ru-RU" sz="2000" b="1" dirty="0" smtClean="0">
                <a:solidFill>
                  <a:srgbClr val="FF0000"/>
                </a:solidFill>
              </a:rPr>
              <a:t>Когда весенний первый гром,</a:t>
            </a:r>
          </a:p>
          <a:p>
            <a:r>
              <a:rPr lang="ru-RU" sz="2000" b="1" dirty="0" smtClean="0">
                <a:solidFill>
                  <a:srgbClr val="FF0000"/>
                </a:solidFill>
              </a:rPr>
              <a:t>Как бы </a:t>
            </a:r>
            <a:r>
              <a:rPr lang="ru-RU" sz="2000" b="1" dirty="0" err="1" smtClean="0">
                <a:solidFill>
                  <a:srgbClr val="FF0000"/>
                </a:solidFill>
              </a:rPr>
              <a:t>резвяся</a:t>
            </a:r>
            <a:r>
              <a:rPr lang="ru-RU" sz="2000" b="1" dirty="0" smtClean="0">
                <a:solidFill>
                  <a:srgbClr val="FF0000"/>
                </a:solidFill>
              </a:rPr>
              <a:t>   и  играя,</a:t>
            </a:r>
          </a:p>
          <a:p>
            <a:r>
              <a:rPr lang="ru-RU" sz="2000" b="1" dirty="0" smtClean="0">
                <a:solidFill>
                  <a:srgbClr val="FF0000"/>
                </a:solidFill>
              </a:rPr>
              <a:t>Грохочет в небе </a:t>
            </a:r>
            <a:r>
              <a:rPr lang="ru-RU" sz="2000" b="1" dirty="0" err="1" smtClean="0">
                <a:solidFill>
                  <a:srgbClr val="FF0000"/>
                </a:solidFill>
              </a:rPr>
              <a:t>голубом</a:t>
            </a:r>
            <a:r>
              <a:rPr lang="ru-RU" sz="2000" b="1" dirty="0" smtClean="0">
                <a:solidFill>
                  <a:srgbClr val="FF0000"/>
                </a:solidFill>
              </a:rPr>
              <a:t>… </a:t>
            </a:r>
            <a:endParaRPr lang="ru-RU" sz="2000" b="1" dirty="0">
              <a:solidFill>
                <a:srgbClr val="FF0000"/>
              </a:solidFill>
            </a:endParaRPr>
          </a:p>
        </p:txBody>
      </p:sp>
      <p:sp>
        <p:nvSpPr>
          <p:cNvPr id="12" name="TextBox 11"/>
          <p:cNvSpPr txBox="1"/>
          <p:nvPr/>
        </p:nvSpPr>
        <p:spPr>
          <a:xfrm>
            <a:off x="1285852" y="4500570"/>
            <a:ext cx="3357586" cy="1200329"/>
          </a:xfrm>
          <a:prstGeom prst="rect">
            <a:avLst/>
          </a:prstGeom>
          <a:noFill/>
        </p:spPr>
        <p:txBody>
          <a:bodyPr wrap="square" rtlCol="0">
            <a:spAutoFit/>
          </a:bodyPr>
          <a:lstStyle/>
          <a:p>
            <a:r>
              <a:rPr lang="ru-RU" sz="2400" b="1" dirty="0" smtClean="0">
                <a:solidFill>
                  <a:srgbClr val="002060"/>
                </a:solidFill>
              </a:rPr>
              <a:t>«Чародейкою -  Зимою</a:t>
            </a:r>
          </a:p>
          <a:p>
            <a:r>
              <a:rPr lang="ru-RU" sz="2400" b="1" dirty="0" smtClean="0">
                <a:solidFill>
                  <a:srgbClr val="002060"/>
                </a:solidFill>
              </a:rPr>
              <a:t>Околдован лес стоит…»</a:t>
            </a:r>
            <a:endParaRPr lang="ru-RU" sz="2400" b="1" dirty="0">
              <a:solidFill>
                <a:srgbClr val="002060"/>
              </a:solidFill>
            </a:endParaRPr>
          </a:p>
        </p:txBody>
      </p:sp>
      <p:pic>
        <p:nvPicPr>
          <p:cNvPr id="1027" name="Picture 3" descr="C:\Users\Elizaveta\Desktop\Мои документы\Sample Pictures\7657d153b89336426c936c0c3b874f19.jpg"/>
          <p:cNvPicPr>
            <a:picLocks noChangeAspect="1" noChangeArrowheads="1"/>
          </p:cNvPicPr>
          <p:nvPr/>
        </p:nvPicPr>
        <p:blipFill>
          <a:blip r:embed="rId2"/>
          <a:srcRect/>
          <a:stretch>
            <a:fillRect/>
          </a:stretch>
        </p:blipFill>
        <p:spPr bwMode="auto">
          <a:xfrm>
            <a:off x="4929190" y="3714752"/>
            <a:ext cx="3929090" cy="2714644"/>
          </a:xfrm>
          <a:prstGeom prst="rect">
            <a:avLst/>
          </a:prstGeom>
          <a:noFill/>
        </p:spPr>
      </p:pic>
      <p:pic>
        <p:nvPicPr>
          <p:cNvPr id="1028" name="Picture 4" descr="C:\Users\Elizaveta\Desktop\Мои документы\Sample Pictures\org_iboq267.jpg"/>
          <p:cNvPicPr>
            <a:picLocks noGrp="1" noChangeAspect="1" noChangeArrowheads="1"/>
          </p:cNvPicPr>
          <p:nvPr>
            <p:ph idx="1"/>
          </p:nvPr>
        </p:nvPicPr>
        <p:blipFill>
          <a:blip r:embed="rId3"/>
          <a:srcRect/>
          <a:stretch>
            <a:fillRect/>
          </a:stretch>
        </p:blipFill>
        <p:spPr bwMode="auto">
          <a:xfrm>
            <a:off x="428596" y="1643050"/>
            <a:ext cx="4429156" cy="2857520"/>
          </a:xfrm>
          <a:prstGeom prst="rect">
            <a:avLst/>
          </a:prstGeom>
          <a:noFill/>
        </p:spPr>
      </p:pic>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0" y="214290"/>
            <a:ext cx="6998046" cy="642942"/>
          </a:xfrm>
        </p:spPr>
        <p:txBody>
          <a:bodyPr>
            <a:normAutofit/>
          </a:bodyPr>
          <a:lstStyle/>
          <a:p>
            <a:pPr algn="ctr"/>
            <a:r>
              <a:rPr lang="ru-RU" b="1" dirty="0" smtClean="0">
                <a:solidFill>
                  <a:srgbClr val="FF0000"/>
                </a:solidFill>
              </a:rPr>
              <a:t>«Листья»</a:t>
            </a:r>
            <a:endParaRPr lang="ru-RU" dirty="0"/>
          </a:p>
        </p:txBody>
      </p:sp>
      <p:pic>
        <p:nvPicPr>
          <p:cNvPr id="6147" name="Picture 3" descr="C:\Users\Elizaveta\Desktop\Мои документы\Sample Pictures\img4.jpg"/>
          <p:cNvPicPr>
            <a:picLocks noGrp="1" noChangeAspect="1" noChangeArrowheads="1"/>
          </p:cNvPicPr>
          <p:nvPr>
            <p:ph sz="half" idx="1"/>
          </p:nvPr>
        </p:nvPicPr>
        <p:blipFill>
          <a:blip r:embed="rId2"/>
          <a:srcRect/>
          <a:stretch>
            <a:fillRect/>
          </a:stretch>
        </p:blipFill>
        <p:spPr bwMode="auto">
          <a:xfrm>
            <a:off x="1142976" y="1000108"/>
            <a:ext cx="3949724" cy="5643602"/>
          </a:xfrm>
          <a:prstGeom prst="rect">
            <a:avLst/>
          </a:prstGeom>
          <a:noFill/>
        </p:spPr>
      </p:pic>
      <p:sp>
        <p:nvSpPr>
          <p:cNvPr id="4" name="Содержимое 3"/>
          <p:cNvSpPr>
            <a:spLocks noGrp="1"/>
          </p:cNvSpPr>
          <p:nvPr>
            <p:ph sz="half" idx="2"/>
          </p:nvPr>
        </p:nvSpPr>
        <p:spPr>
          <a:xfrm>
            <a:off x="5000628" y="785794"/>
            <a:ext cx="3933060" cy="5857916"/>
          </a:xfrm>
        </p:spPr>
        <p:txBody>
          <a:bodyPr>
            <a:normAutofit fontScale="77500" lnSpcReduction="20000"/>
          </a:bodyPr>
          <a:lstStyle/>
          <a:p>
            <a:r>
              <a:rPr lang="ru-RU" b="1" dirty="0" smtClean="0">
                <a:solidFill>
                  <a:srgbClr val="FF0000"/>
                </a:solidFill>
              </a:rPr>
              <a:t>Стихотворный размер</a:t>
            </a:r>
            <a:r>
              <a:rPr lang="ru-RU" dirty="0" smtClean="0"/>
              <a:t> – двустопный амфибрахий, рифмовка перекрестная АВАВ.</a:t>
            </a:r>
          </a:p>
          <a:p>
            <a:r>
              <a:rPr lang="ru-RU" b="1" dirty="0" smtClean="0">
                <a:solidFill>
                  <a:srgbClr val="FF0000"/>
                </a:solidFill>
              </a:rPr>
              <a:t>Метафоры</a:t>
            </a:r>
            <a:r>
              <a:rPr lang="ru-RU" dirty="0" smtClean="0">
                <a:solidFill>
                  <a:srgbClr val="FF0000"/>
                </a:solidFill>
              </a:rPr>
              <a:t> –</a:t>
            </a:r>
            <a:r>
              <a:rPr lang="ru-RU" dirty="0" smtClean="0"/>
              <a:t> </a:t>
            </a:r>
            <a:r>
              <a:rPr lang="ru-RU" i="1" dirty="0" smtClean="0"/>
              <a:t>«сосны и ели… в снега и метели закутавшись, спят», «мы ж, легкое племя», «краткое время на сучьях гостим», «зефиры ушли».</a:t>
            </a:r>
            <a:endParaRPr lang="ru-RU" dirty="0" smtClean="0"/>
          </a:p>
          <a:p>
            <a:r>
              <a:rPr lang="ru-RU" b="1" dirty="0" smtClean="0">
                <a:solidFill>
                  <a:srgbClr val="FF0000"/>
                </a:solidFill>
              </a:rPr>
              <a:t>Эпитеты</a:t>
            </a:r>
            <a:r>
              <a:rPr lang="ru-RU" dirty="0" smtClean="0">
                <a:solidFill>
                  <a:srgbClr val="FF0000"/>
                </a:solidFill>
              </a:rPr>
              <a:t> – </a:t>
            </a:r>
            <a:r>
              <a:rPr lang="ru-RU" i="1" dirty="0" smtClean="0">
                <a:solidFill>
                  <a:srgbClr val="FF0000"/>
                </a:solidFill>
              </a:rPr>
              <a:t>«</a:t>
            </a:r>
            <a:r>
              <a:rPr lang="ru-RU" i="1" dirty="0" smtClean="0"/>
              <a:t>тощая зелень»</a:t>
            </a:r>
            <a:r>
              <a:rPr lang="ru-RU" dirty="0" smtClean="0"/>
              <a:t>, </a:t>
            </a:r>
            <a:r>
              <a:rPr lang="ru-RU" i="1" dirty="0" smtClean="0"/>
              <a:t>«красное лето», «докучные ветви», «буйные ветры».</a:t>
            </a:r>
            <a:endParaRPr lang="ru-RU" dirty="0" smtClean="0"/>
          </a:p>
          <a:p>
            <a:r>
              <a:rPr lang="ru-RU" b="1" dirty="0" smtClean="0">
                <a:solidFill>
                  <a:srgbClr val="FF0000"/>
                </a:solidFill>
              </a:rPr>
              <a:t>Сравнения</a:t>
            </a:r>
            <a:r>
              <a:rPr lang="ru-RU" dirty="0" smtClean="0">
                <a:solidFill>
                  <a:srgbClr val="FF0000"/>
                </a:solidFill>
              </a:rPr>
              <a:t> –</a:t>
            </a:r>
            <a:r>
              <a:rPr lang="ru-RU" dirty="0" smtClean="0"/>
              <a:t> </a:t>
            </a:r>
            <a:r>
              <a:rPr lang="ru-RU" i="1" dirty="0" smtClean="0"/>
              <a:t>«зелень, как иглы ежа».</a:t>
            </a:r>
            <a:endParaRPr lang="ru-RU" dirty="0" smtClean="0"/>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a:solidFill>
                  <a:schemeClr val="accent2">
                    <a:lumMod val="75000"/>
                  </a:schemeClr>
                </a:solidFill>
              </a:rPr>
              <a:t>Быстротечна жизнь листьев, так же, как и жизнь человека</a:t>
            </a:r>
            <a:r>
              <a:rPr lang="ru-RU" b="1" dirty="0">
                <a:solidFill>
                  <a:schemeClr val="accent2">
                    <a:lumMod val="75000"/>
                  </a:schemeClr>
                </a:solidFill>
              </a:rPr>
              <a:t>…</a:t>
            </a:r>
            <a:endParaRPr lang="ru-RU" dirty="0"/>
          </a:p>
        </p:txBody>
      </p:sp>
      <p:sp>
        <p:nvSpPr>
          <p:cNvPr id="3" name="Объект 2"/>
          <p:cNvSpPr>
            <a:spLocks noGrp="1"/>
          </p:cNvSpPr>
          <p:nvPr>
            <p:ph sz="half" idx="1"/>
          </p:nvPr>
        </p:nvSpPr>
        <p:spPr/>
        <p:txBody>
          <a:bodyPr>
            <a:normAutofit fontScale="92500"/>
          </a:bodyPr>
          <a:lstStyle/>
          <a:p>
            <a:r>
              <a:rPr lang="ru-RU" b="1" i="1" dirty="0">
                <a:solidFill>
                  <a:schemeClr val="bg2">
                    <a:lumMod val="10000"/>
                  </a:schemeClr>
                </a:solidFill>
              </a:rPr>
              <a:t>В быстротечности жизни листьев</a:t>
            </a:r>
          </a:p>
          <a:p>
            <a:r>
              <a:rPr lang="ru-RU" b="1" i="1" dirty="0">
                <a:solidFill>
                  <a:schemeClr val="bg2">
                    <a:lumMod val="10000"/>
                  </a:schemeClr>
                </a:solidFill>
              </a:rPr>
              <a:t> и печаль, и красота.</a:t>
            </a:r>
          </a:p>
          <a:p>
            <a:r>
              <a:rPr lang="ru-RU" b="1" i="1" dirty="0">
                <a:solidFill>
                  <a:schemeClr val="bg2">
                    <a:lumMod val="10000"/>
                  </a:schemeClr>
                </a:solidFill>
              </a:rPr>
              <a:t> В стихотворении чувствуется</a:t>
            </a:r>
          </a:p>
          <a:p>
            <a:r>
              <a:rPr lang="ru-RU" b="1" i="1" dirty="0">
                <a:solidFill>
                  <a:schemeClr val="bg2">
                    <a:lumMod val="10000"/>
                  </a:schemeClr>
                </a:solidFill>
              </a:rPr>
              <a:t> настроение грусти, печали от </a:t>
            </a:r>
          </a:p>
          <a:p>
            <a:r>
              <a:rPr lang="ru-RU" b="1" i="1" dirty="0">
                <a:solidFill>
                  <a:schemeClr val="bg2">
                    <a:lumMod val="10000"/>
                  </a:schemeClr>
                </a:solidFill>
              </a:rPr>
              <a:t>предопределённости всего живого на земле</a:t>
            </a:r>
            <a:r>
              <a:rPr lang="ru-RU" sz="2400" b="1" i="1" dirty="0">
                <a:solidFill>
                  <a:schemeClr val="bg2">
                    <a:lumMod val="10000"/>
                  </a:schemeClr>
                </a:solidFill>
              </a:rPr>
              <a:t>.</a:t>
            </a:r>
          </a:p>
          <a:p>
            <a:endParaRPr lang="ru-RU" dirty="0"/>
          </a:p>
        </p:txBody>
      </p:sp>
      <p:sp>
        <p:nvSpPr>
          <p:cNvPr id="4" name="Объект 3"/>
          <p:cNvSpPr>
            <a:spLocks noGrp="1"/>
          </p:cNvSpPr>
          <p:nvPr>
            <p:ph sz="half" idx="2"/>
          </p:nvPr>
        </p:nvSpPr>
        <p:spPr/>
        <p:txBody>
          <a:bodyPr>
            <a:normAutofit fontScale="92500"/>
          </a:bodyPr>
          <a:lstStyle/>
          <a:p>
            <a:r>
              <a:rPr lang="ru-RU" b="1" i="1" dirty="0">
                <a:solidFill>
                  <a:schemeClr val="accent1">
                    <a:lumMod val="50000"/>
                  </a:schemeClr>
                </a:solidFill>
              </a:rPr>
              <a:t>Листья не хотят даром висеть и желтеть и просят </a:t>
            </a:r>
          </a:p>
          <a:p>
            <a:r>
              <a:rPr lang="ru-RU" b="1" i="1" dirty="0">
                <a:solidFill>
                  <a:schemeClr val="accent1">
                    <a:lumMod val="50000"/>
                  </a:schemeClr>
                </a:solidFill>
              </a:rPr>
              <a:t>Ветер унести их на юг, туда, куда улетели птицы, чтобы жить полной радостной жизнью.</a:t>
            </a:r>
          </a:p>
          <a:p>
            <a:endParaRPr lang="ru-RU" dirty="0"/>
          </a:p>
        </p:txBody>
      </p:sp>
    </p:spTree>
    <p:extLst>
      <p:ext uri="{BB962C8B-B14F-4D97-AF65-F5344CB8AC3E}">
        <p14:creationId xmlns:p14="http://schemas.microsoft.com/office/powerpoint/2010/main" val="1575842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511474"/>
          </a:xfrm>
        </p:spPr>
        <p:txBody>
          <a:bodyPr>
            <a:normAutofit fontScale="90000"/>
          </a:bodyPr>
          <a:lstStyle/>
          <a:p>
            <a:pPr algn="ctr"/>
            <a:r>
              <a:rPr lang="ru-RU" b="1" dirty="0" smtClean="0">
                <a:solidFill>
                  <a:srgbClr val="FF0000"/>
                </a:solidFill>
              </a:rPr>
              <a:t>«Листья»</a:t>
            </a:r>
            <a:endParaRPr lang="ru-RU" b="1" dirty="0">
              <a:solidFill>
                <a:srgbClr val="FF0000"/>
              </a:solidFill>
            </a:endParaRPr>
          </a:p>
        </p:txBody>
      </p:sp>
      <p:pic>
        <p:nvPicPr>
          <p:cNvPr id="7170" name="Picture 2" descr="C:\Users\Elizaveta\Desktop\Мои документы\Sample Pictures\Thtpf.gif"/>
          <p:cNvPicPr>
            <a:picLocks noGrp="1" noChangeAspect="1" noChangeArrowheads="1" noCrop="1"/>
          </p:cNvPicPr>
          <p:nvPr>
            <p:ph sz="half" idx="1"/>
          </p:nvPr>
        </p:nvPicPr>
        <p:blipFill>
          <a:blip r:embed="rId2"/>
          <a:srcRect/>
          <a:stretch>
            <a:fillRect/>
          </a:stretch>
        </p:blipFill>
        <p:spPr bwMode="auto">
          <a:xfrm rot="20599812">
            <a:off x="589219" y="1047895"/>
            <a:ext cx="3592552" cy="4742326"/>
          </a:xfrm>
          <a:prstGeom prst="rect">
            <a:avLst/>
          </a:prstGeom>
          <a:noFill/>
        </p:spPr>
      </p:pic>
      <p:sp>
        <p:nvSpPr>
          <p:cNvPr id="4" name="Содержимое 3"/>
          <p:cNvSpPr>
            <a:spLocks noGrp="1"/>
          </p:cNvSpPr>
          <p:nvPr>
            <p:ph sz="half" idx="2"/>
          </p:nvPr>
        </p:nvSpPr>
        <p:spPr>
          <a:xfrm>
            <a:off x="4714876" y="857232"/>
            <a:ext cx="4218812" cy="5857916"/>
          </a:xfrm>
        </p:spPr>
        <p:txBody>
          <a:bodyPr>
            <a:normAutofit fontScale="25000" lnSpcReduction="20000"/>
          </a:bodyPr>
          <a:lstStyle/>
          <a:p>
            <a:pPr>
              <a:buNone/>
            </a:pPr>
            <a:r>
              <a:rPr lang="ru-RU" sz="6200" dirty="0" smtClean="0"/>
              <a:t>Природа неоднократно </a:t>
            </a:r>
            <a:r>
              <a:rPr lang="ru-RU" sz="5600" dirty="0" smtClean="0"/>
              <a:t>вдохновляла Тютчева на философские не проявляет себя, он сливается с образом листьев, ведь полностью разделяет их взгляды.</a:t>
            </a:r>
          </a:p>
          <a:p>
            <a:pPr>
              <a:buNone/>
            </a:pPr>
            <a:r>
              <a:rPr lang="ru-RU" sz="5600" dirty="0" smtClean="0"/>
              <a:t>В первых двух строфах стихотворения листья признаются, что считают себя красивее хвои. «Тощая зелень» елей, по их мнению, никогда не выглядит живой. Листья не могут понять, как можно проспать всю зиму, закутавшись в метели. «Легкое племя»открыто восхищается собой: «мы… цветем и блестим». Листья вспоминают, как летом игрались с солнцем и купались в росе.</a:t>
            </a:r>
          </a:p>
          <a:p>
            <a:pPr>
              <a:buNone/>
            </a:pPr>
            <a:r>
              <a:rPr lang="ru-RU" sz="5600" dirty="0" smtClean="0"/>
              <a:t>Веселое настроение зеленой компании гаснет, когда она осознает, что на пороге осень. Листья рассматриваются вокруг и видят, что все вокруг отцвело, побледнело, а птицы смолкли. «Легкое племя» не хочет желтеть, поэтому решает улететь с ветром. Теперь ветви кажутся листьям «докучными», поэтому они пытаются улететь как можно скорее.</a:t>
            </a:r>
          </a:p>
          <a:p>
            <a:pPr>
              <a:buNone/>
            </a:pPr>
            <a:r>
              <a:rPr lang="ru-RU" sz="5600" dirty="0" smtClean="0"/>
              <a:t>В образе листьев можно разглядеть человеческую натуру. Они символизируют людей, которые не могут сидеть на одном месте в ожидании старости. Такие люди стремятся к новым свершениям и свободе. Иглы елей символизируют противоположный человеческий характер.</a:t>
            </a:r>
          </a:p>
          <a:p>
            <a:pPr>
              <a:buNone/>
            </a:pPr>
            <a:r>
              <a:rPr lang="ru-RU" sz="5600" dirty="0" smtClean="0"/>
              <a:t>Главная мысль образно выражается в строках: «так что же </a:t>
            </a:r>
            <a:r>
              <a:rPr lang="ru-RU" sz="6200" dirty="0" smtClean="0"/>
              <a:t>нам даром висеть и желтеть?».</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rgbClr val="FF0000"/>
                </a:solidFill>
              </a:rPr>
              <a:t>Синквейн</a:t>
            </a:r>
            <a:endParaRPr lang="ru-RU" b="1" dirty="0">
              <a:solidFill>
                <a:srgbClr val="FF0000"/>
              </a:solidFill>
            </a:endParaRPr>
          </a:p>
        </p:txBody>
      </p:sp>
      <p:sp>
        <p:nvSpPr>
          <p:cNvPr id="3" name="Объект 2"/>
          <p:cNvSpPr>
            <a:spLocks noGrp="1"/>
          </p:cNvSpPr>
          <p:nvPr>
            <p:ph sz="half" idx="1"/>
          </p:nvPr>
        </p:nvSpPr>
        <p:spPr>
          <a:xfrm>
            <a:off x="304800" y="1600200"/>
            <a:ext cx="4771256" cy="4724400"/>
          </a:xfrm>
        </p:spPr>
        <p:txBody>
          <a:bodyPr>
            <a:noAutofit/>
          </a:bodyPr>
          <a:lstStyle/>
          <a:p>
            <a:r>
              <a:rPr lang="ru-RU" sz="2400" dirty="0" err="1" smtClean="0">
                <a:solidFill>
                  <a:srgbClr val="0070C0"/>
                </a:solidFill>
              </a:rPr>
              <a:t>Ф.И.Тютчев</a:t>
            </a:r>
            <a:endParaRPr lang="ru-RU" sz="2400" dirty="0" smtClean="0">
              <a:solidFill>
                <a:srgbClr val="0070C0"/>
              </a:solidFill>
            </a:endParaRPr>
          </a:p>
          <a:p>
            <a:r>
              <a:rPr lang="ru-RU" sz="2400" dirty="0" smtClean="0">
                <a:solidFill>
                  <a:srgbClr val="0070C0"/>
                </a:solidFill>
              </a:rPr>
              <a:t>Русский, </a:t>
            </a:r>
            <a:r>
              <a:rPr lang="ru-RU" sz="2400" dirty="0" err="1" smtClean="0">
                <a:solidFill>
                  <a:srgbClr val="0070C0"/>
                </a:solidFill>
              </a:rPr>
              <a:t>замечательный,талантливый</a:t>
            </a:r>
            <a:endParaRPr lang="ru-RU" sz="2400" dirty="0" smtClean="0">
              <a:solidFill>
                <a:srgbClr val="0070C0"/>
              </a:solidFill>
            </a:endParaRPr>
          </a:p>
          <a:p>
            <a:r>
              <a:rPr lang="ru-RU" sz="2400" dirty="0" smtClean="0">
                <a:solidFill>
                  <a:srgbClr val="0070C0"/>
                </a:solidFill>
              </a:rPr>
              <a:t>Философствует, размышляет, сочиняет</a:t>
            </a:r>
          </a:p>
          <a:p>
            <a:r>
              <a:rPr lang="ru-RU" sz="2400" dirty="0" smtClean="0">
                <a:solidFill>
                  <a:srgbClr val="0070C0"/>
                </a:solidFill>
              </a:rPr>
              <a:t>Тютчев – поэт пейзажно-философской лирики</a:t>
            </a:r>
          </a:p>
          <a:p>
            <a:r>
              <a:rPr lang="ru-RU" sz="2400" dirty="0" smtClean="0">
                <a:solidFill>
                  <a:srgbClr val="0070C0"/>
                </a:solidFill>
              </a:rPr>
              <a:t>Красота!</a:t>
            </a:r>
            <a:endParaRPr lang="ru-RU" sz="2400" dirty="0">
              <a:solidFill>
                <a:srgbClr val="0070C0"/>
              </a:solidFill>
            </a:endParaRPr>
          </a:p>
        </p:txBody>
      </p:sp>
      <p:pic>
        <p:nvPicPr>
          <p:cNvPr id="5122" name="Picture 2" descr="https://avatars.mds.yandex.net/get-pdb/368827/2174db5d-9e5b-48bb-8ede-1beab4b70976/s1200?webp=fals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92080" y="1298448"/>
            <a:ext cx="3699521" cy="429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367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            Домашнее задание:</a:t>
            </a:r>
            <a:endParaRPr lang="ru-RU" b="1" dirty="0">
              <a:solidFill>
                <a:srgbClr val="FF0000"/>
              </a:solidFill>
            </a:endParaRPr>
          </a:p>
        </p:txBody>
      </p:sp>
      <p:sp>
        <p:nvSpPr>
          <p:cNvPr id="3" name="Содержимое 2"/>
          <p:cNvSpPr>
            <a:spLocks noGrp="1"/>
          </p:cNvSpPr>
          <p:nvPr>
            <p:ph idx="1"/>
          </p:nvPr>
        </p:nvSpPr>
        <p:spPr>
          <a:xfrm>
            <a:off x="304800" y="1447800"/>
            <a:ext cx="8628888" cy="4410092"/>
          </a:xfrm>
        </p:spPr>
        <p:txBody>
          <a:bodyPr>
            <a:normAutofit lnSpcReduction="10000"/>
          </a:bodyPr>
          <a:lstStyle/>
          <a:p>
            <a:r>
              <a:rPr lang="ru-RU" dirty="0" smtClean="0"/>
              <a:t>Выучить 2 стихотворения (по выбору</a:t>
            </a:r>
            <a:r>
              <a:rPr lang="ru-RU" dirty="0" smtClean="0"/>
              <a:t>) к зачету.</a:t>
            </a:r>
            <a:endParaRPr lang="ru-RU" dirty="0" smtClean="0"/>
          </a:p>
          <a:p>
            <a:r>
              <a:rPr lang="ru-RU" dirty="0" smtClean="0"/>
              <a:t>Анализ </a:t>
            </a:r>
            <a:r>
              <a:rPr lang="ru-RU" dirty="0" smtClean="0"/>
              <a:t>стихотворения </a:t>
            </a:r>
            <a:r>
              <a:rPr lang="ru-RU" dirty="0" err="1" smtClean="0"/>
              <a:t>Ф.</a:t>
            </a:r>
            <a:r>
              <a:rPr lang="ru-RU" dirty="0" err="1" smtClean="0"/>
              <a:t>И.Тютчева</a:t>
            </a:r>
            <a:r>
              <a:rPr lang="ru-RU" dirty="0" smtClean="0"/>
              <a:t> о природе по </a:t>
            </a:r>
            <a:r>
              <a:rPr lang="ru-RU" dirty="0" smtClean="0"/>
              <a:t>плану</a:t>
            </a:r>
          </a:p>
          <a:p>
            <a:r>
              <a:rPr lang="ru-RU" dirty="0" smtClean="0"/>
              <a:t>Подготовить выразительное чтение стихотворений </a:t>
            </a:r>
            <a:r>
              <a:rPr lang="ru-RU" dirty="0" err="1" smtClean="0"/>
              <a:t>А.А.Фета</a:t>
            </a:r>
            <a:r>
              <a:rPr lang="ru-RU" dirty="0" smtClean="0"/>
              <a:t> </a:t>
            </a:r>
            <a:endParaRPr lang="ru-RU" dirty="0" smtClean="0"/>
          </a:p>
          <a:p>
            <a:r>
              <a:rPr lang="ru-RU" dirty="0" smtClean="0"/>
              <a:t>Подумайте</a:t>
            </a:r>
            <a:r>
              <a:rPr lang="ru-RU" dirty="0" smtClean="0"/>
              <a:t>, что общего и чем различаются стихотворения Ф.И.Тютчева и А.А.Фета?</a:t>
            </a:r>
            <a:endParaRPr lang="ru-RU" dirty="0"/>
          </a:p>
        </p:txBody>
      </p:sp>
    </p:spTree>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solidFill>
                  <a:srgbClr val="FF0000"/>
                </a:solidFill>
              </a:rPr>
              <a:t>Спасибо за работу!</a:t>
            </a:r>
            <a:endParaRPr lang="ru-RU" dirty="0">
              <a:solidFill>
                <a:srgbClr val="FF0000"/>
              </a:solidFill>
            </a:endParaRPr>
          </a:p>
        </p:txBody>
      </p:sp>
      <p:pic>
        <p:nvPicPr>
          <p:cNvPr id="2050" name="Picture 2" descr="https://pro-medicina.com/uploads/posts/2019-05/1558783116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2402" y="1554163"/>
            <a:ext cx="6791595" cy="4525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rPr>
              <a:t>Литература:</a:t>
            </a:r>
            <a:br>
              <a:rPr lang="ru-RU" b="1" dirty="0" smtClean="0">
                <a:solidFill>
                  <a:srgbClr val="FF0000"/>
                </a:solidFill>
              </a:rPr>
            </a:br>
            <a:endParaRPr lang="ru-RU" b="1" dirty="0">
              <a:solidFill>
                <a:srgbClr val="FF0000"/>
              </a:solidFill>
            </a:endParaRPr>
          </a:p>
        </p:txBody>
      </p:sp>
      <p:sp>
        <p:nvSpPr>
          <p:cNvPr id="3" name="Содержимое 2"/>
          <p:cNvSpPr>
            <a:spLocks noGrp="1"/>
          </p:cNvSpPr>
          <p:nvPr>
            <p:ph idx="1"/>
          </p:nvPr>
        </p:nvSpPr>
        <p:spPr/>
        <p:txBody>
          <a:bodyPr>
            <a:normAutofit/>
          </a:bodyPr>
          <a:lstStyle/>
          <a:p>
            <a:r>
              <a:rPr lang="ru-RU" dirty="0" smtClean="0"/>
              <a:t>.С И Львова «Уроки словесности», Дрофа, 1996</a:t>
            </a:r>
          </a:p>
          <a:p>
            <a:r>
              <a:rPr lang="ru-RU" dirty="0" smtClean="0"/>
              <a:t>В.А.Синицын «Мастерская постановки голоса и выразительного чтения», </a:t>
            </a:r>
            <a:r>
              <a:rPr lang="ru-RU" dirty="0" smtClean="0"/>
              <a:t>Москва</a:t>
            </a:r>
            <a:r>
              <a:rPr lang="ru-RU" dirty="0" smtClean="0"/>
              <a:t> </a:t>
            </a:r>
            <a:r>
              <a:rPr lang="ru-RU" dirty="0" smtClean="0"/>
              <a:t>Издательство «РОСТ», 2014</a:t>
            </a:r>
          </a:p>
          <a:p>
            <a:r>
              <a:rPr lang="ru-RU" dirty="0" smtClean="0"/>
              <a:t>Учебник литературы, 6 класс под </a:t>
            </a:r>
            <a:r>
              <a:rPr lang="ru-RU" dirty="0" err="1" smtClean="0"/>
              <a:t>ред.В.Я.Коровиной</a:t>
            </a:r>
            <a:r>
              <a:rPr lang="ru-RU" dirty="0" smtClean="0"/>
              <a:t>, </a:t>
            </a:r>
            <a:r>
              <a:rPr lang="ru-RU" dirty="0" err="1" smtClean="0"/>
              <a:t>Москва«Просвещение</a:t>
            </a:r>
            <a:r>
              <a:rPr lang="ru-RU" dirty="0" smtClean="0"/>
              <a:t>», </a:t>
            </a:r>
            <a:r>
              <a:rPr lang="ru-RU" dirty="0" smtClean="0"/>
              <a:t>2017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498212" cy="928694"/>
          </a:xfrm>
        </p:spPr>
        <p:txBody>
          <a:bodyPr>
            <a:normAutofit/>
          </a:bodyPr>
          <a:lstStyle/>
          <a:p>
            <a:pPr algn="ctr"/>
            <a:r>
              <a:rPr lang="ru-RU" b="1" dirty="0" smtClean="0">
                <a:solidFill>
                  <a:srgbClr val="FF0000"/>
                </a:solidFill>
              </a:rPr>
              <a:t>С детства знакомые строчки…</a:t>
            </a:r>
            <a:endParaRPr lang="ru-RU" b="1" dirty="0"/>
          </a:p>
        </p:txBody>
      </p:sp>
      <p:pic>
        <p:nvPicPr>
          <p:cNvPr id="3075" name="Picture 3"/>
          <p:cNvPicPr>
            <a:picLocks noGrp="1" noChangeAspect="1" noChangeArrowheads="1"/>
          </p:cNvPicPr>
          <p:nvPr>
            <p:ph idx="1"/>
          </p:nvPr>
        </p:nvPicPr>
        <p:blipFill>
          <a:blip r:embed="rId2"/>
          <a:srcRect/>
          <a:stretch>
            <a:fillRect/>
          </a:stretch>
        </p:blipFill>
        <p:spPr bwMode="auto">
          <a:xfrm>
            <a:off x="1214414" y="2000240"/>
            <a:ext cx="3357586" cy="2286016"/>
          </a:xfrm>
          <a:prstGeom prst="rect">
            <a:avLst/>
          </a:prstGeom>
          <a:noFill/>
          <a:ln w="9525">
            <a:noFill/>
            <a:miter lim="800000"/>
            <a:headEnd/>
            <a:tailEnd/>
          </a:ln>
          <a:effectLst/>
        </p:spPr>
      </p:pic>
      <p:sp>
        <p:nvSpPr>
          <p:cNvPr id="7" name="TextBox 6"/>
          <p:cNvSpPr txBox="1"/>
          <p:nvPr/>
        </p:nvSpPr>
        <p:spPr>
          <a:xfrm>
            <a:off x="4643438" y="1643050"/>
            <a:ext cx="4143405" cy="1815882"/>
          </a:xfrm>
          <a:prstGeom prst="rect">
            <a:avLst/>
          </a:prstGeom>
          <a:noFill/>
        </p:spPr>
        <p:txBody>
          <a:bodyPr wrap="square" rtlCol="0">
            <a:spAutoFit/>
          </a:bodyPr>
          <a:lstStyle/>
          <a:p>
            <a:r>
              <a:rPr lang="ru-RU" sz="2800" b="1" dirty="0" smtClean="0">
                <a:solidFill>
                  <a:srgbClr val="FF0000"/>
                </a:solidFill>
              </a:rPr>
              <a:t>«Зима недаром злится:</a:t>
            </a:r>
          </a:p>
          <a:p>
            <a:r>
              <a:rPr lang="ru-RU" sz="2800" b="1" dirty="0" smtClean="0">
                <a:solidFill>
                  <a:srgbClr val="FF0000"/>
                </a:solidFill>
              </a:rPr>
              <a:t>Прошла её пора –</a:t>
            </a:r>
          </a:p>
          <a:p>
            <a:r>
              <a:rPr lang="ru-RU" sz="2800" b="1" dirty="0" smtClean="0">
                <a:solidFill>
                  <a:srgbClr val="FF0000"/>
                </a:solidFill>
              </a:rPr>
              <a:t>Весна в окно стучится</a:t>
            </a:r>
          </a:p>
          <a:p>
            <a:r>
              <a:rPr lang="ru-RU" sz="2800" b="1" dirty="0" smtClean="0">
                <a:solidFill>
                  <a:srgbClr val="FF0000"/>
                </a:solidFill>
              </a:rPr>
              <a:t>И гонит со двора…»</a:t>
            </a:r>
            <a:endParaRPr lang="ru-RU" sz="2800" b="1" dirty="0">
              <a:solidFill>
                <a:srgbClr val="FF0000"/>
              </a:solidFill>
            </a:endParaRPr>
          </a:p>
        </p:txBody>
      </p:sp>
      <p:pic>
        <p:nvPicPr>
          <p:cNvPr id="3076" name="Picture 4"/>
          <p:cNvPicPr>
            <a:picLocks noChangeAspect="1" noChangeArrowheads="1"/>
          </p:cNvPicPr>
          <p:nvPr/>
        </p:nvPicPr>
        <p:blipFill>
          <a:blip r:embed="rId3"/>
          <a:srcRect/>
          <a:stretch>
            <a:fillRect/>
          </a:stretch>
        </p:blipFill>
        <p:spPr bwMode="auto">
          <a:xfrm>
            <a:off x="5143504" y="4286256"/>
            <a:ext cx="3357586" cy="2455112"/>
          </a:xfrm>
          <a:prstGeom prst="rect">
            <a:avLst/>
          </a:prstGeom>
          <a:noFill/>
          <a:ln w="9525">
            <a:noFill/>
            <a:miter lim="800000"/>
            <a:headEnd/>
            <a:tailEnd/>
          </a:ln>
          <a:effectLst/>
        </p:spPr>
      </p:pic>
      <p:sp>
        <p:nvSpPr>
          <p:cNvPr id="9" name="TextBox 8"/>
          <p:cNvSpPr txBox="1"/>
          <p:nvPr/>
        </p:nvSpPr>
        <p:spPr>
          <a:xfrm>
            <a:off x="1071539" y="4429132"/>
            <a:ext cx="4071966" cy="1323439"/>
          </a:xfrm>
          <a:prstGeom prst="rect">
            <a:avLst/>
          </a:prstGeom>
          <a:noFill/>
        </p:spPr>
        <p:txBody>
          <a:bodyPr wrap="square" rtlCol="0">
            <a:spAutoFit/>
          </a:bodyPr>
          <a:lstStyle/>
          <a:p>
            <a:r>
              <a:rPr lang="ru-RU" sz="2000" b="1" dirty="0" smtClean="0">
                <a:solidFill>
                  <a:srgbClr val="0070C0"/>
                </a:solidFill>
              </a:rPr>
              <a:t>«Ещё в полях белеет снег,</a:t>
            </a:r>
          </a:p>
          <a:p>
            <a:r>
              <a:rPr lang="ru-RU" sz="2000" b="1" dirty="0" smtClean="0">
                <a:solidFill>
                  <a:srgbClr val="0070C0"/>
                </a:solidFill>
              </a:rPr>
              <a:t>А воды уж весной шумят,</a:t>
            </a:r>
          </a:p>
          <a:p>
            <a:r>
              <a:rPr lang="ru-RU" sz="2000" b="1" dirty="0" smtClean="0">
                <a:solidFill>
                  <a:srgbClr val="0070C0"/>
                </a:solidFill>
              </a:rPr>
              <a:t>Бегут и будят сонный брег,</a:t>
            </a:r>
          </a:p>
          <a:p>
            <a:r>
              <a:rPr lang="ru-RU" sz="2000" b="1" dirty="0" smtClean="0">
                <a:solidFill>
                  <a:srgbClr val="0070C0"/>
                </a:solidFill>
              </a:rPr>
              <a:t>Бегут и блещут и гласят…»</a:t>
            </a:r>
            <a:endParaRPr lang="ru-RU" sz="2000" b="1" dirty="0">
              <a:solidFill>
                <a:srgbClr val="0070C0"/>
              </a:solidFill>
            </a:endParaRPr>
          </a:p>
        </p:txBody>
      </p:sp>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1227824">
            <a:off x="321297" y="497734"/>
            <a:ext cx="8174244" cy="1088452"/>
          </a:xfrm>
        </p:spPr>
        <p:txBody>
          <a:bodyPr>
            <a:normAutofit fontScale="90000"/>
          </a:bodyPr>
          <a:lstStyle/>
          <a:p>
            <a:r>
              <a:rPr lang="ru-RU" b="1" dirty="0" smtClean="0">
                <a:solidFill>
                  <a:srgbClr val="FF0000"/>
                </a:solidFill>
              </a:rPr>
              <a:t>        Фёдор Иванович Тютчев</a:t>
            </a:r>
            <a:br>
              <a:rPr lang="ru-RU" b="1" dirty="0" smtClean="0">
                <a:solidFill>
                  <a:srgbClr val="FF0000"/>
                </a:solidFill>
              </a:rPr>
            </a:br>
            <a:r>
              <a:rPr lang="ru-RU" b="1" dirty="0" smtClean="0">
                <a:solidFill>
                  <a:srgbClr val="FF0000"/>
                </a:solidFill>
              </a:rPr>
              <a:t>                     (1803 – 1873)</a:t>
            </a:r>
            <a:endParaRPr lang="ru-RU" b="1" dirty="0">
              <a:solidFill>
                <a:srgbClr val="FF0000"/>
              </a:solidFill>
            </a:endParaRPr>
          </a:p>
        </p:txBody>
      </p:sp>
      <p:sp>
        <p:nvSpPr>
          <p:cNvPr id="5" name="TextBox 4"/>
          <p:cNvSpPr txBox="1"/>
          <p:nvPr/>
        </p:nvSpPr>
        <p:spPr>
          <a:xfrm>
            <a:off x="5000628" y="1500174"/>
            <a:ext cx="3929090" cy="4955203"/>
          </a:xfrm>
          <a:prstGeom prst="rect">
            <a:avLst/>
          </a:prstGeom>
          <a:noFill/>
        </p:spPr>
        <p:txBody>
          <a:bodyPr wrap="square" rtlCol="0">
            <a:spAutoFit/>
          </a:bodyPr>
          <a:lstStyle/>
          <a:p>
            <a:r>
              <a:rPr lang="ru-RU" sz="2000" dirty="0" smtClean="0"/>
              <a:t>   </a:t>
            </a:r>
            <a:r>
              <a:rPr lang="ru-RU" sz="2000" b="1" dirty="0" smtClean="0">
                <a:solidFill>
                  <a:schemeClr val="accent3">
                    <a:lumMod val="50000"/>
                  </a:schemeClr>
                </a:solidFill>
              </a:rPr>
              <a:t>Родился в  усадьбе </a:t>
            </a:r>
            <a:r>
              <a:rPr lang="ru-RU" sz="2000" b="1" dirty="0" err="1" smtClean="0">
                <a:solidFill>
                  <a:schemeClr val="accent3">
                    <a:lumMod val="50000"/>
                  </a:schemeClr>
                </a:solidFill>
              </a:rPr>
              <a:t>Овстуг</a:t>
            </a:r>
            <a:r>
              <a:rPr lang="ru-RU" sz="2000" b="1" dirty="0" smtClean="0">
                <a:solidFill>
                  <a:schemeClr val="accent3">
                    <a:lumMod val="50000"/>
                  </a:schemeClr>
                </a:solidFill>
              </a:rPr>
              <a:t> </a:t>
            </a:r>
          </a:p>
          <a:p>
            <a:r>
              <a:rPr lang="ru-RU" sz="2000" b="1" dirty="0" smtClean="0">
                <a:solidFill>
                  <a:schemeClr val="accent3">
                    <a:lumMod val="50000"/>
                  </a:schemeClr>
                </a:solidFill>
              </a:rPr>
              <a:t>Брянского уезда Орловской </a:t>
            </a:r>
          </a:p>
          <a:p>
            <a:r>
              <a:rPr lang="ru-RU" sz="2000" b="1" dirty="0" smtClean="0">
                <a:solidFill>
                  <a:schemeClr val="accent3">
                    <a:lumMod val="50000"/>
                  </a:schemeClr>
                </a:solidFill>
              </a:rPr>
              <a:t>губернии в старинной культурной дворянской семье.</a:t>
            </a:r>
          </a:p>
          <a:p>
            <a:r>
              <a:rPr lang="ru-RU" sz="2000" b="1" dirty="0">
                <a:solidFill>
                  <a:schemeClr val="accent3">
                    <a:lumMod val="50000"/>
                  </a:schemeClr>
                </a:solidFill>
              </a:rPr>
              <a:t> </a:t>
            </a:r>
            <a:r>
              <a:rPr lang="ru-RU" sz="2000" b="1" dirty="0" smtClean="0">
                <a:solidFill>
                  <a:schemeClr val="accent3">
                    <a:lumMod val="50000"/>
                  </a:schemeClr>
                </a:solidFill>
              </a:rPr>
              <a:t>  Получил хорошее домашнее образование, с детства усвоил основные европейские языки.</a:t>
            </a:r>
          </a:p>
          <a:p>
            <a:r>
              <a:rPr lang="ru-RU" sz="2000" b="1" dirty="0">
                <a:solidFill>
                  <a:schemeClr val="accent3">
                    <a:lumMod val="50000"/>
                  </a:schemeClr>
                </a:solidFill>
              </a:rPr>
              <a:t> </a:t>
            </a:r>
            <a:r>
              <a:rPr lang="ru-RU" sz="2000" b="1" dirty="0" smtClean="0">
                <a:solidFill>
                  <a:schemeClr val="accent3">
                    <a:lumMod val="50000"/>
                  </a:schemeClr>
                </a:solidFill>
              </a:rPr>
              <a:t>  Стихи начал писать в детские годы.</a:t>
            </a:r>
          </a:p>
          <a:p>
            <a:r>
              <a:rPr lang="ru-RU" sz="2000" b="1" dirty="0">
                <a:solidFill>
                  <a:schemeClr val="accent3">
                    <a:lumMod val="50000"/>
                  </a:schemeClr>
                </a:solidFill>
              </a:rPr>
              <a:t> </a:t>
            </a:r>
            <a:r>
              <a:rPr lang="ru-RU" sz="2000" b="1" dirty="0" smtClean="0">
                <a:solidFill>
                  <a:schemeClr val="accent3">
                    <a:lumMod val="50000"/>
                  </a:schemeClr>
                </a:solidFill>
              </a:rPr>
              <a:t>  Учился в Московском университете; много читал, пополнял самостоятельно своё образование.</a:t>
            </a:r>
          </a:p>
          <a:p>
            <a:r>
              <a:rPr lang="ru-RU" sz="2000" b="1" dirty="0">
                <a:solidFill>
                  <a:schemeClr val="accent3">
                    <a:lumMod val="50000"/>
                  </a:schemeClr>
                </a:solidFill>
              </a:rPr>
              <a:t> </a:t>
            </a:r>
            <a:r>
              <a:rPr lang="ru-RU" sz="2000" b="1" dirty="0" smtClean="0">
                <a:solidFill>
                  <a:schemeClr val="accent3">
                    <a:lumMod val="50000"/>
                  </a:schemeClr>
                </a:solidFill>
              </a:rPr>
              <a:t>  22 года провёл на </a:t>
            </a:r>
            <a:r>
              <a:rPr lang="ru-RU" b="1" dirty="0" smtClean="0">
                <a:solidFill>
                  <a:schemeClr val="accent3">
                    <a:lumMod val="50000"/>
                  </a:schemeClr>
                </a:solidFill>
              </a:rPr>
              <a:t>дипломатической службе.</a:t>
            </a:r>
          </a:p>
          <a:p>
            <a:endParaRPr lang="ru-RU" b="1" dirty="0">
              <a:solidFill>
                <a:schemeClr val="accent3">
                  <a:lumMod val="50000"/>
                </a:schemeClr>
              </a:solidFill>
            </a:endParaRPr>
          </a:p>
        </p:txBody>
      </p:sp>
      <p:pic>
        <p:nvPicPr>
          <p:cNvPr id="6" name="Picture 2"/>
          <p:cNvPicPr>
            <a:picLocks noChangeAspect="1" noChangeArrowheads="1"/>
          </p:cNvPicPr>
          <p:nvPr/>
        </p:nvPicPr>
        <p:blipFill>
          <a:blip r:embed="rId2"/>
          <a:srcRect/>
          <a:stretch>
            <a:fillRect/>
          </a:stretch>
        </p:blipFill>
        <p:spPr bwMode="auto">
          <a:xfrm>
            <a:off x="285720" y="1857364"/>
            <a:ext cx="3714776" cy="4214842"/>
          </a:xfrm>
          <a:prstGeom prst="rect">
            <a:avLst/>
          </a:prstGeom>
          <a:noFill/>
          <a:ln w="9525">
            <a:noFill/>
            <a:miter lim="800000"/>
            <a:headEnd/>
            <a:tailEnd/>
          </a:ln>
          <a:effectLst/>
        </p:spPr>
      </p:pic>
      <p:sp>
        <p:nvSpPr>
          <p:cNvPr id="7" name="Содержимое 6"/>
          <p:cNvSpPr>
            <a:spLocks noGrp="1"/>
          </p:cNvSpPr>
          <p:nvPr>
            <p:ph idx="1"/>
          </p:nvPr>
        </p:nvSpPr>
        <p:spPr>
          <a:xfrm>
            <a:off x="214282" y="1500174"/>
            <a:ext cx="8786874" cy="5072098"/>
          </a:xfrm>
        </p:spPr>
        <p:txBody>
          <a:bodyPr/>
          <a:lstStyle/>
          <a:p>
            <a:endParaRPr lang="ru-RU" dirty="0"/>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Особенность лирики Ф.И.Тютчева</a:t>
            </a:r>
            <a:endParaRPr lang="ru-RU" b="1" dirty="0">
              <a:solidFill>
                <a:srgbClr val="FF0000"/>
              </a:solidFill>
            </a:endParaRPr>
          </a:p>
        </p:txBody>
      </p:sp>
      <p:sp>
        <p:nvSpPr>
          <p:cNvPr id="4" name="Содержимое 3"/>
          <p:cNvSpPr>
            <a:spLocks noGrp="1"/>
          </p:cNvSpPr>
          <p:nvPr>
            <p:ph sz="half" idx="2"/>
          </p:nvPr>
        </p:nvSpPr>
        <p:spPr/>
        <p:txBody>
          <a:bodyPr>
            <a:normAutofit/>
          </a:bodyPr>
          <a:lstStyle/>
          <a:p>
            <a:pPr>
              <a:buNone/>
            </a:pPr>
            <a:endParaRPr lang="ru-RU" dirty="0"/>
          </a:p>
        </p:txBody>
      </p:sp>
      <p:pic>
        <p:nvPicPr>
          <p:cNvPr id="1026" name="Picture 2" descr="C:\Users\Elizaveta\Desktop\Мои документы\Sample Pictures\at175599938.jpg"/>
          <p:cNvPicPr>
            <a:picLocks noGrp="1" noChangeAspect="1" noChangeArrowheads="1"/>
          </p:cNvPicPr>
          <p:nvPr>
            <p:ph sz="half" idx="1"/>
          </p:nvPr>
        </p:nvPicPr>
        <p:blipFill>
          <a:blip r:embed="rId2"/>
          <a:srcRect/>
          <a:stretch>
            <a:fillRect/>
          </a:stretch>
        </p:blipFill>
        <p:spPr bwMode="auto">
          <a:xfrm>
            <a:off x="4788024" y="1214422"/>
            <a:ext cx="4141694" cy="5143536"/>
          </a:xfrm>
          <a:prstGeom prst="rect">
            <a:avLst/>
          </a:prstGeom>
          <a:noFill/>
        </p:spPr>
      </p:pic>
      <p:sp>
        <p:nvSpPr>
          <p:cNvPr id="6" name="Прямоугольник 5"/>
          <p:cNvSpPr/>
          <p:nvPr/>
        </p:nvSpPr>
        <p:spPr>
          <a:xfrm>
            <a:off x="285720" y="1214423"/>
            <a:ext cx="4572032" cy="4524315"/>
          </a:xfrm>
          <a:prstGeom prst="rect">
            <a:avLst/>
          </a:prstGeom>
        </p:spPr>
        <p:txBody>
          <a:bodyPr wrap="square">
            <a:spAutoFit/>
          </a:bodyPr>
          <a:lstStyle/>
          <a:p>
            <a:r>
              <a:rPr lang="ru-RU" sz="2400" dirty="0" smtClean="0">
                <a:solidFill>
                  <a:srgbClr val="4E3B30"/>
                </a:solidFill>
              </a:rPr>
              <a:t>В основе </a:t>
            </a:r>
            <a:r>
              <a:rPr lang="ru-RU" sz="2400" dirty="0" err="1" smtClean="0">
                <a:solidFill>
                  <a:srgbClr val="4E3B30"/>
                </a:solidFill>
              </a:rPr>
              <a:t>тютчевской</a:t>
            </a:r>
            <a:r>
              <a:rPr lang="ru-RU" sz="2400" dirty="0" smtClean="0">
                <a:solidFill>
                  <a:srgbClr val="4E3B30"/>
                </a:solidFill>
              </a:rPr>
              <a:t>  лирики лежит </a:t>
            </a:r>
            <a:r>
              <a:rPr lang="ru-RU" sz="2400" b="1" i="1" dirty="0" smtClean="0">
                <a:solidFill>
                  <a:srgbClr val="4E3B30"/>
                </a:solidFill>
              </a:rPr>
              <a:t>созерцание природы </a:t>
            </a:r>
            <a:r>
              <a:rPr lang="ru-RU" sz="2400" dirty="0" smtClean="0">
                <a:solidFill>
                  <a:srgbClr val="4E3B30"/>
                </a:solidFill>
              </a:rPr>
              <a:t>и проникновение в ее мир, в ее тайную, сокровенную жизнь. Природа у поэта </a:t>
            </a:r>
            <a:r>
              <a:rPr lang="ru-RU" sz="2400" b="1" i="1" dirty="0" smtClean="0">
                <a:solidFill>
                  <a:srgbClr val="4E3B30"/>
                </a:solidFill>
              </a:rPr>
              <a:t>полна противоречий</a:t>
            </a:r>
            <a:r>
              <a:rPr lang="ru-RU" sz="2400" dirty="0" smtClean="0">
                <a:solidFill>
                  <a:srgbClr val="4E3B30"/>
                </a:solidFill>
              </a:rPr>
              <a:t>, насыщена звуками и </a:t>
            </a:r>
            <a:r>
              <a:rPr lang="ru-RU" sz="2400" dirty="0" smtClean="0">
                <a:solidFill>
                  <a:srgbClr val="4E3B30"/>
                </a:solidFill>
              </a:rPr>
              <a:t>красками. </a:t>
            </a:r>
            <a:r>
              <a:rPr lang="ru-RU" sz="2400" dirty="0" smtClean="0">
                <a:solidFill>
                  <a:srgbClr val="4E3B30"/>
                </a:solidFill>
              </a:rPr>
              <a:t>Она </a:t>
            </a:r>
            <a:r>
              <a:rPr lang="ru-RU" sz="2400" b="1" i="1" dirty="0" smtClean="0">
                <a:solidFill>
                  <a:srgbClr val="4E3B30"/>
                </a:solidFill>
              </a:rPr>
              <a:t>живая</a:t>
            </a:r>
            <a:r>
              <a:rPr lang="ru-RU" sz="2400" dirty="0" smtClean="0">
                <a:solidFill>
                  <a:srgbClr val="4E3B30"/>
                </a:solidFill>
              </a:rPr>
              <a:t>, и читатель  чувствует ее жизнь и дыхание. Ф.И.Тютчев приоткрывает для нас тайны природы, помогая постигать их</a:t>
            </a: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Особенность лирики Ф.И.Тютчева</a:t>
            </a:r>
            <a:endParaRPr lang="ru-RU" dirty="0"/>
          </a:p>
        </p:txBody>
      </p:sp>
      <p:sp>
        <p:nvSpPr>
          <p:cNvPr id="4" name="Содержимое 3"/>
          <p:cNvSpPr>
            <a:spLocks noGrp="1"/>
          </p:cNvSpPr>
          <p:nvPr>
            <p:ph sz="half" idx="2"/>
          </p:nvPr>
        </p:nvSpPr>
        <p:spPr/>
        <p:txBody>
          <a:bodyPr>
            <a:normAutofit fontScale="85000" lnSpcReduction="10000"/>
          </a:bodyPr>
          <a:lstStyle/>
          <a:p>
            <a:r>
              <a:rPr lang="ru-RU" i="1" dirty="0" smtClean="0">
                <a:solidFill>
                  <a:srgbClr val="002060"/>
                </a:solidFill>
              </a:rPr>
              <a:t>Пейзажная лирика - </a:t>
            </a:r>
            <a:r>
              <a:rPr lang="ru-RU" dirty="0" smtClean="0">
                <a:solidFill>
                  <a:srgbClr val="002060"/>
                </a:solidFill>
              </a:rPr>
              <a:t>одна из основных в  творчестве поэта. Точнее её следует назвать – </a:t>
            </a:r>
            <a:r>
              <a:rPr lang="ru-RU" b="1" i="1" dirty="0" smtClean="0">
                <a:solidFill>
                  <a:srgbClr val="002060"/>
                </a:solidFill>
              </a:rPr>
              <a:t>пейзажно-философской</a:t>
            </a:r>
            <a:r>
              <a:rPr lang="ru-RU" i="1" dirty="0" smtClean="0">
                <a:solidFill>
                  <a:srgbClr val="002060"/>
                </a:solidFill>
              </a:rPr>
              <a:t>. </a:t>
            </a:r>
          </a:p>
          <a:p>
            <a:r>
              <a:rPr lang="ru-RU" i="1" dirty="0" smtClean="0">
                <a:solidFill>
                  <a:srgbClr val="002060"/>
                </a:solidFill>
              </a:rPr>
              <a:t>Пейзаж у Тютчева показан через лирические переживания человека, связан с философскими размышлениями о жизни и смерти, о месте человека в мире, о любви, о человеческой судьбе</a:t>
            </a:r>
            <a:endParaRPr lang="ru-RU" dirty="0">
              <a:solidFill>
                <a:srgbClr val="002060"/>
              </a:solidFill>
            </a:endParaRPr>
          </a:p>
        </p:txBody>
      </p:sp>
      <p:pic>
        <p:nvPicPr>
          <p:cNvPr id="2050" name="Picture 2" descr="C:\Users\Elizaveta\Desktop\Мои документы\Sample Pictures\188591.jpg"/>
          <p:cNvPicPr>
            <a:picLocks noGrp="1" noChangeAspect="1" noChangeArrowheads="1"/>
          </p:cNvPicPr>
          <p:nvPr>
            <p:ph sz="half" idx="1"/>
          </p:nvPr>
        </p:nvPicPr>
        <p:blipFill>
          <a:blip r:embed="rId2"/>
          <a:srcRect/>
          <a:stretch>
            <a:fillRect/>
          </a:stretch>
        </p:blipFill>
        <p:spPr bwMode="auto">
          <a:xfrm>
            <a:off x="304800" y="1500174"/>
            <a:ext cx="4552952" cy="478634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1785950"/>
          </a:xfrm>
        </p:spPr>
        <p:txBody>
          <a:bodyPr>
            <a:noAutofit/>
          </a:bodyPr>
          <a:lstStyle/>
          <a:p>
            <a:pPr algn="ctr"/>
            <a:r>
              <a:rPr lang="ru-RU" sz="2800" b="1" dirty="0" smtClean="0">
                <a:solidFill>
                  <a:srgbClr val="FF0000"/>
                </a:solidFill>
              </a:rPr>
              <a:t>Восприятие  художественного текста , развитие </a:t>
            </a:r>
            <a:br>
              <a:rPr lang="ru-RU" sz="2800" b="1" dirty="0" smtClean="0">
                <a:solidFill>
                  <a:srgbClr val="FF0000"/>
                </a:solidFill>
              </a:rPr>
            </a:br>
            <a:r>
              <a:rPr lang="ru-RU" sz="2800" b="1" dirty="0" smtClean="0">
                <a:solidFill>
                  <a:srgbClr val="FF0000"/>
                </a:solidFill>
              </a:rPr>
              <a:t>«воссоздающего воображения»</a:t>
            </a:r>
            <a:endParaRPr lang="ru-RU" sz="2800" b="1" dirty="0">
              <a:solidFill>
                <a:srgbClr val="FF0000"/>
              </a:solidFill>
            </a:endParaRPr>
          </a:p>
        </p:txBody>
      </p:sp>
      <p:sp>
        <p:nvSpPr>
          <p:cNvPr id="3" name="Содержимое 2"/>
          <p:cNvSpPr>
            <a:spLocks noGrp="1"/>
          </p:cNvSpPr>
          <p:nvPr>
            <p:ph sz="half" idx="1"/>
          </p:nvPr>
        </p:nvSpPr>
        <p:spPr>
          <a:xfrm>
            <a:off x="304800" y="2214554"/>
            <a:ext cx="4191000" cy="4110046"/>
          </a:xfrm>
        </p:spPr>
        <p:txBody>
          <a:bodyPr>
            <a:normAutofit fontScale="92500"/>
          </a:bodyPr>
          <a:lstStyle/>
          <a:p>
            <a:r>
              <a:rPr lang="ru-RU" sz="2400" b="1" i="1" dirty="0" smtClean="0"/>
              <a:t>Послушайте стихотворение «Неохотно и несмело…»</a:t>
            </a:r>
          </a:p>
          <a:p>
            <a:pPr>
              <a:buNone/>
            </a:pPr>
            <a:r>
              <a:rPr lang="ru-RU" sz="2400" dirty="0" smtClean="0"/>
              <a:t> </a:t>
            </a:r>
            <a:r>
              <a:rPr lang="ru-RU" sz="2400" dirty="0" smtClean="0">
                <a:solidFill>
                  <a:srgbClr val="FF0000"/>
                </a:solidFill>
              </a:rPr>
              <a:t>?</a:t>
            </a:r>
            <a:r>
              <a:rPr lang="ru-RU" sz="2400" dirty="0" smtClean="0"/>
              <a:t> Какое настроение стихотворение передает?</a:t>
            </a:r>
          </a:p>
          <a:p>
            <a:pPr>
              <a:buNone/>
            </a:pPr>
            <a:r>
              <a:rPr lang="ru-RU" sz="2400" dirty="0" smtClean="0">
                <a:solidFill>
                  <a:srgbClr val="FF0000"/>
                </a:solidFill>
              </a:rPr>
              <a:t>? </a:t>
            </a:r>
            <a:r>
              <a:rPr lang="ru-RU" sz="2400" dirty="0" smtClean="0"/>
              <a:t>По каким признакам вы догадались об этом?</a:t>
            </a:r>
          </a:p>
          <a:p>
            <a:pPr>
              <a:buNone/>
            </a:pPr>
            <a:r>
              <a:rPr lang="ru-RU" sz="2400" dirty="0" smtClean="0"/>
              <a:t> </a:t>
            </a:r>
            <a:r>
              <a:rPr lang="ru-RU" sz="2400" dirty="0" smtClean="0">
                <a:solidFill>
                  <a:srgbClr val="FF0000"/>
                </a:solidFill>
              </a:rPr>
              <a:t>?</a:t>
            </a:r>
            <a:r>
              <a:rPr lang="ru-RU" sz="2400" dirty="0" smtClean="0"/>
              <a:t> Прочитайте название, как вы его понимаете?</a:t>
            </a:r>
          </a:p>
          <a:p>
            <a:pPr>
              <a:buNone/>
            </a:pPr>
            <a:endParaRPr lang="ru-RU" sz="2400" dirty="0" smtClean="0"/>
          </a:p>
          <a:p>
            <a:pPr>
              <a:buNone/>
            </a:pPr>
            <a:endParaRPr lang="ru-RU" sz="2400" dirty="0"/>
          </a:p>
        </p:txBody>
      </p:sp>
      <p:sp>
        <p:nvSpPr>
          <p:cNvPr id="4" name="Содержимое 3"/>
          <p:cNvSpPr>
            <a:spLocks noGrp="1"/>
          </p:cNvSpPr>
          <p:nvPr>
            <p:ph sz="half" idx="2"/>
          </p:nvPr>
        </p:nvSpPr>
        <p:spPr>
          <a:xfrm>
            <a:off x="4648200" y="2143116"/>
            <a:ext cx="4343400" cy="4181484"/>
          </a:xfrm>
        </p:spPr>
        <p:txBody>
          <a:bodyPr>
            <a:normAutofit fontScale="92500"/>
          </a:bodyPr>
          <a:lstStyle/>
          <a:p>
            <a:pPr>
              <a:buNone/>
            </a:pPr>
            <a:r>
              <a:rPr lang="ru-RU" sz="2400" dirty="0" smtClean="0">
                <a:solidFill>
                  <a:srgbClr val="FF0000"/>
                </a:solidFill>
              </a:rPr>
              <a:t>?</a:t>
            </a:r>
            <a:r>
              <a:rPr lang="ru-RU" sz="2400" dirty="0" smtClean="0"/>
              <a:t> Представьте себя художником, которому нужно нарисовать цветную иллюстрацию к тексту. Какие краски вам будут нужны для рисунка?</a:t>
            </a:r>
          </a:p>
          <a:p>
            <a:pPr>
              <a:buNone/>
            </a:pPr>
            <a:r>
              <a:rPr lang="ru-RU" sz="2400" dirty="0" smtClean="0"/>
              <a:t>Слушая текст, подберите известное вам музыкальное произведение.</a:t>
            </a:r>
          </a:p>
          <a:p>
            <a:pPr>
              <a:buNone/>
            </a:pPr>
            <a:r>
              <a:rPr lang="ru-RU" sz="2400" dirty="0" smtClean="0">
                <a:solidFill>
                  <a:srgbClr val="FF0000"/>
                </a:solidFill>
              </a:rPr>
              <a:t>? </a:t>
            </a:r>
            <a:r>
              <a:rPr lang="ru-RU" sz="2400" dirty="0" smtClean="0"/>
              <a:t>Что объединяет эти произведения?</a:t>
            </a:r>
            <a:endParaRPr lang="ru-RU"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b="1" dirty="0" smtClean="0">
                <a:solidFill>
                  <a:srgbClr val="FF0000"/>
                </a:solidFill>
              </a:rPr>
              <a:t>Осмысление лингвистических средств создания образности художественного текста</a:t>
            </a:r>
            <a:endParaRPr lang="ru-RU" sz="2800" b="1" dirty="0">
              <a:solidFill>
                <a:srgbClr val="FF0000"/>
              </a:solidFill>
            </a:endParaRPr>
          </a:p>
        </p:txBody>
      </p:sp>
      <p:sp>
        <p:nvSpPr>
          <p:cNvPr id="3" name="Содержимое 2"/>
          <p:cNvSpPr>
            <a:spLocks noGrp="1"/>
          </p:cNvSpPr>
          <p:nvPr>
            <p:ph sz="half" idx="1"/>
          </p:nvPr>
        </p:nvSpPr>
        <p:spPr>
          <a:xfrm>
            <a:off x="304800" y="1714488"/>
            <a:ext cx="4191000" cy="4929222"/>
          </a:xfrm>
        </p:spPr>
        <p:txBody>
          <a:bodyPr>
            <a:normAutofit fontScale="70000" lnSpcReduction="20000"/>
          </a:bodyPr>
          <a:lstStyle/>
          <a:p>
            <a:pPr>
              <a:buNone/>
            </a:pPr>
            <a:r>
              <a:rPr lang="ru-RU" sz="2400" b="1" dirty="0" smtClean="0"/>
              <a:t>Задания:</a:t>
            </a:r>
          </a:p>
          <a:p>
            <a:pPr>
              <a:buFont typeface="Wingdings" pitchFamily="2" charset="2"/>
              <a:buChar char="§"/>
            </a:pPr>
            <a:r>
              <a:rPr lang="ru-RU" sz="2300" dirty="0" smtClean="0">
                <a:latin typeface="Times New Roman" pitchFamily="18" charset="0"/>
                <a:cs typeface="Times New Roman" pitchFamily="18" charset="0"/>
              </a:rPr>
              <a:t>Подчеркните в стихотворении слова, с помощью которых передаются краски весны. Только ли имена прилагательные выполняют главную роль? Объясните.</a:t>
            </a:r>
          </a:p>
          <a:p>
            <a:pPr>
              <a:buFont typeface="Wingdings" pitchFamily="2" charset="2"/>
              <a:buChar char="§"/>
            </a:pPr>
            <a:r>
              <a:rPr lang="ru-RU" sz="2300" dirty="0" smtClean="0">
                <a:latin typeface="Times New Roman" pitchFamily="18" charset="0"/>
                <a:cs typeface="Times New Roman" pitchFamily="18" charset="0"/>
              </a:rPr>
              <a:t>Назовите слова, которые помогают описать  пейзаж. В прямом или переносном значении они употреблены?</a:t>
            </a:r>
          </a:p>
          <a:p>
            <a:pPr>
              <a:buFont typeface="Wingdings" pitchFamily="2" charset="2"/>
              <a:buChar char="§"/>
            </a:pPr>
            <a:r>
              <a:rPr lang="ru-RU" sz="2300" dirty="0" smtClean="0">
                <a:latin typeface="Times New Roman" pitchFamily="18" charset="0"/>
                <a:cs typeface="Times New Roman" pitchFamily="18" charset="0"/>
              </a:rPr>
              <a:t>Какие </a:t>
            </a:r>
            <a:r>
              <a:rPr lang="ru-RU" sz="2300" dirty="0" smtClean="0">
                <a:latin typeface="Times New Roman" pitchFamily="18" charset="0"/>
                <a:cs typeface="Times New Roman" pitchFamily="18" charset="0"/>
              </a:rPr>
              <a:t>слова точно и образно </a:t>
            </a:r>
            <a:r>
              <a:rPr lang="ru-RU" sz="2300" dirty="0" smtClean="0">
                <a:latin typeface="Times New Roman" pitchFamily="18" charset="0"/>
                <a:cs typeface="Times New Roman" pitchFamily="18" charset="0"/>
              </a:rPr>
              <a:t>передают </a:t>
            </a:r>
            <a:r>
              <a:rPr lang="ru-RU" sz="2300" dirty="0" smtClean="0">
                <a:latin typeface="Times New Roman" pitchFamily="18" charset="0"/>
                <a:cs typeface="Times New Roman" pitchFamily="18" charset="0"/>
              </a:rPr>
              <a:t>состояние природы и настроение героя? Определите, какие из этих слов употреблены  в переносном значении?</a:t>
            </a:r>
          </a:p>
          <a:p>
            <a:pPr>
              <a:buFont typeface="Wingdings" pitchFamily="2" charset="2"/>
              <a:buChar char="§"/>
            </a:pPr>
            <a:r>
              <a:rPr lang="ru-RU" sz="2300" dirty="0" smtClean="0">
                <a:latin typeface="Times New Roman" pitchFamily="18" charset="0"/>
                <a:cs typeface="Times New Roman" pitchFamily="18" charset="0"/>
              </a:rPr>
              <a:t>Найдите в тексте примеры художественных тропов (эпитеты, метафоры, олицетворения, сравнения). Какие из этих тропов построены на употреблении слова в переносном значении?</a:t>
            </a:r>
          </a:p>
          <a:p>
            <a:pPr>
              <a:buNone/>
            </a:pPr>
            <a:endParaRPr lang="ru-RU" sz="2400" dirty="0" smtClean="0"/>
          </a:p>
          <a:p>
            <a:pPr>
              <a:buFontTx/>
              <a:buChar char="-"/>
            </a:pPr>
            <a:endParaRPr lang="ru-RU" sz="2400" dirty="0"/>
          </a:p>
        </p:txBody>
      </p:sp>
      <p:sp>
        <p:nvSpPr>
          <p:cNvPr id="4" name="Содержимое 3"/>
          <p:cNvSpPr>
            <a:spLocks noGrp="1"/>
          </p:cNvSpPr>
          <p:nvPr>
            <p:ph sz="half" idx="2"/>
          </p:nvPr>
        </p:nvSpPr>
        <p:spPr>
          <a:xfrm>
            <a:off x="4500562" y="1643050"/>
            <a:ext cx="4491038" cy="4681550"/>
          </a:xfrm>
        </p:spPr>
        <p:txBody>
          <a:bodyPr>
            <a:noAutofit/>
          </a:bodyPr>
          <a:lstStyle/>
          <a:p>
            <a:pPr>
              <a:buFont typeface="Wingdings" pitchFamily="2" charset="2"/>
              <a:buChar char="§"/>
            </a:pPr>
            <a:r>
              <a:rPr lang="ru-RU" sz="1600" dirty="0" smtClean="0">
                <a:latin typeface="Times New Roman" pitchFamily="18" charset="0"/>
                <a:cs typeface="Times New Roman" pitchFamily="18" charset="0"/>
              </a:rPr>
              <a:t>Какие синонимы к слову «принахмурилась»  вы можете подобрать? Объясните, почему именно это слово употреблено в стихотворении?</a:t>
            </a:r>
          </a:p>
          <a:p>
            <a:pPr>
              <a:buFont typeface="Wingdings" pitchFamily="2" charset="2"/>
              <a:buChar char="§"/>
            </a:pPr>
            <a:r>
              <a:rPr lang="ru-RU" sz="1600" dirty="0" smtClean="0">
                <a:latin typeface="Times New Roman" pitchFamily="18" charset="0"/>
                <a:cs typeface="Times New Roman" pitchFamily="18" charset="0"/>
              </a:rPr>
              <a:t> Найдите в тексте слова, с помощью которых автор передает приближение весенней грозы</a:t>
            </a:r>
          </a:p>
          <a:p>
            <a:pPr>
              <a:buFont typeface="Wingdings" pitchFamily="2" charset="2"/>
              <a:buChar char="§"/>
            </a:pPr>
            <a:r>
              <a:rPr lang="ru-RU" sz="1600" dirty="0" smtClean="0">
                <a:latin typeface="Times New Roman" pitchFamily="18" charset="0"/>
                <a:cs typeface="Times New Roman" pitchFamily="18" charset="0"/>
              </a:rPr>
              <a:t> Какие слова придают стихотворению торжественное звучание?</a:t>
            </a:r>
          </a:p>
          <a:p>
            <a:pPr>
              <a:buFont typeface="Wingdings" pitchFamily="2" charset="2"/>
              <a:buChar char="§"/>
            </a:pPr>
            <a:r>
              <a:rPr lang="ru-RU" sz="1600" dirty="0" smtClean="0">
                <a:latin typeface="Times New Roman" pitchFamily="18" charset="0"/>
                <a:cs typeface="Times New Roman" pitchFamily="18" charset="0"/>
              </a:rPr>
              <a:t>Назовите  все глаголы и определите их время. Объясните, почему повествование сначала идет в настоящем времени, а затем появляются глаголы прошедшего времени?</a:t>
            </a:r>
          </a:p>
          <a:p>
            <a:pPr>
              <a:buFont typeface="Wingdings" pitchFamily="2" charset="2"/>
              <a:buChar char="§"/>
            </a:pPr>
            <a:r>
              <a:rPr lang="ru-RU" sz="1600" dirty="0" smtClean="0">
                <a:latin typeface="Times New Roman" pitchFamily="18" charset="0"/>
                <a:cs typeface="Times New Roman" pitchFamily="18" charset="0"/>
              </a:rPr>
              <a:t>Докажите, что употребление настоящего и прошедшего времени придают описанию большую яркость, живость, красочность, так как события, о которых повествует автор, словно приближаются к читателю и он как бы становится их участнико</a:t>
            </a:r>
            <a:r>
              <a:rPr lang="ru-RU" sz="1600" dirty="0" smtClean="0"/>
              <a:t>м</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400032"/>
          </a:xfrm>
        </p:spPr>
        <p:txBody>
          <a:bodyPr>
            <a:noAutofit/>
          </a:bodyPr>
          <a:lstStyle/>
          <a:p>
            <a:pPr algn="ctr"/>
            <a:r>
              <a:rPr lang="ru-RU" sz="2400" b="1" dirty="0" smtClean="0">
                <a:solidFill>
                  <a:srgbClr val="FF0000"/>
                </a:solidFill>
              </a:rPr>
              <a:t>Отработка навыков выразительного чтения</a:t>
            </a:r>
            <a:endParaRPr lang="ru-RU" sz="2400" b="1" dirty="0"/>
          </a:p>
        </p:txBody>
      </p:sp>
      <p:sp>
        <p:nvSpPr>
          <p:cNvPr id="3" name="Содержимое 2"/>
          <p:cNvSpPr>
            <a:spLocks noGrp="1"/>
          </p:cNvSpPr>
          <p:nvPr>
            <p:ph sz="half" idx="1"/>
          </p:nvPr>
        </p:nvSpPr>
        <p:spPr>
          <a:xfrm>
            <a:off x="304800" y="1285860"/>
            <a:ext cx="4191000" cy="5038740"/>
          </a:xfrm>
        </p:spPr>
        <p:txBody>
          <a:bodyPr>
            <a:normAutofit fontScale="92500" lnSpcReduction="10000"/>
          </a:bodyPr>
          <a:lstStyle/>
          <a:p>
            <a:pPr>
              <a:buFont typeface="Wingdings" pitchFamily="2" charset="2"/>
              <a:buChar char="v"/>
            </a:pPr>
            <a:r>
              <a:rPr lang="ru-RU" sz="2000" dirty="0" smtClean="0">
                <a:latin typeface="Times New Roman" pitchFamily="18" charset="0"/>
                <a:cs typeface="Times New Roman" pitchFamily="18" charset="0"/>
              </a:rPr>
              <a:t>Учитывая, что ученики знают </a:t>
            </a:r>
            <a:r>
              <a:rPr lang="ru-RU" sz="2000" b="1" i="1" dirty="0" smtClean="0">
                <a:latin typeface="Times New Roman" pitchFamily="18" charset="0"/>
                <a:cs typeface="Times New Roman" pitchFamily="18" charset="0"/>
              </a:rPr>
              <a:t>основные элементы интонации </a:t>
            </a:r>
            <a:r>
              <a:rPr lang="ru-RU" sz="2000" dirty="0" smtClean="0">
                <a:latin typeface="Times New Roman" pitchFamily="18" charset="0"/>
                <a:cs typeface="Times New Roman" pitchFamily="18" charset="0"/>
              </a:rPr>
              <a:t>(темп, тембр голоса, тон, повышение-понижение голоса, логическое ударение, пауза)</a:t>
            </a:r>
          </a:p>
          <a:p>
            <a:pPr>
              <a:buNone/>
            </a:pPr>
            <a:r>
              <a:rPr lang="ru-RU" sz="2000" b="1" dirty="0" smtClean="0">
                <a:latin typeface="Times New Roman" pitchFamily="18" charset="0"/>
                <a:cs typeface="Times New Roman" pitchFamily="18" charset="0"/>
              </a:rPr>
              <a:t>Задания:</a:t>
            </a:r>
          </a:p>
          <a:p>
            <a:pPr>
              <a:buFont typeface="Wingdings" pitchFamily="2" charset="2"/>
              <a:buChar char="v"/>
            </a:pPr>
            <a:r>
              <a:rPr lang="ru-RU" sz="2000" dirty="0" smtClean="0">
                <a:latin typeface="Times New Roman" pitchFamily="18" charset="0"/>
                <a:cs typeface="Times New Roman" pitchFamily="18" charset="0"/>
              </a:rPr>
              <a:t>Прочитайте вслух первое предложение, стараясь передать голосом чувство радости, печали, уныния, восторга. Какой из этих вариантов чтения подходит к данному стихотворению и почему?</a:t>
            </a:r>
          </a:p>
          <a:p>
            <a:pPr>
              <a:buFont typeface="Wingdings" pitchFamily="2" charset="2"/>
              <a:buChar char="v"/>
            </a:pPr>
            <a:r>
              <a:rPr lang="ru-RU" sz="2000" dirty="0" smtClean="0">
                <a:latin typeface="Times New Roman" pitchFamily="18" charset="0"/>
                <a:cs typeface="Times New Roman" pitchFamily="18" charset="0"/>
              </a:rPr>
              <a:t>Определите, на какое слово в предложении падает логическое ударение. Объясните, почему вы так думаете. Прочитайте вслух предложение, выделяя голосом это слово.</a:t>
            </a:r>
          </a:p>
          <a:p>
            <a:pPr>
              <a:buFont typeface="Wingdings" pitchFamily="2" charset="2"/>
              <a:buChar char="v"/>
            </a:pPr>
            <a:endParaRPr lang="ru-RU" sz="2000" dirty="0"/>
          </a:p>
        </p:txBody>
      </p:sp>
      <p:sp>
        <p:nvSpPr>
          <p:cNvPr id="4" name="Содержимое 3"/>
          <p:cNvSpPr>
            <a:spLocks noGrp="1"/>
          </p:cNvSpPr>
          <p:nvPr>
            <p:ph sz="half" idx="2"/>
          </p:nvPr>
        </p:nvSpPr>
        <p:spPr>
          <a:xfrm>
            <a:off x="4648200" y="1285860"/>
            <a:ext cx="4343400" cy="5038740"/>
          </a:xfrm>
        </p:spPr>
        <p:txBody>
          <a:bodyPr>
            <a:normAutofit fontScale="92500" lnSpcReduction="10000"/>
          </a:bodyPr>
          <a:lstStyle/>
          <a:p>
            <a:pPr>
              <a:buFont typeface="Wingdings" pitchFamily="2" charset="2"/>
              <a:buChar char="v"/>
            </a:pPr>
            <a:r>
              <a:rPr lang="ru-RU" sz="2000" dirty="0" smtClean="0">
                <a:latin typeface="Times New Roman" pitchFamily="18" charset="0"/>
                <a:cs typeface="Times New Roman" pitchFamily="18" charset="0"/>
              </a:rPr>
              <a:t>Прочитайте это же предложение с логическим ударением на другом слове. Меняется ли смысл предложения и почему?</a:t>
            </a:r>
          </a:p>
          <a:p>
            <a:pPr>
              <a:buFont typeface="Wingdings" pitchFamily="2" charset="2"/>
              <a:buChar char="v"/>
            </a:pPr>
            <a:r>
              <a:rPr lang="ru-RU" sz="2000" dirty="0" smtClean="0">
                <a:latin typeface="Times New Roman" pitchFamily="18" charset="0"/>
                <a:cs typeface="Times New Roman" pitchFamily="18" charset="0"/>
              </a:rPr>
              <a:t>Найдите наиболее подходящий темп чтения этого стихотворения (медленный, быстрый или умеренный). Обоснуйте  ваш выбор.</a:t>
            </a:r>
          </a:p>
          <a:p>
            <a:pPr>
              <a:buFont typeface="Wingdings" pitchFamily="2" charset="2"/>
              <a:buChar char="v"/>
            </a:pPr>
            <a:r>
              <a:rPr lang="ru-RU" sz="2000" dirty="0" smtClean="0">
                <a:latin typeface="Times New Roman" pitchFamily="18" charset="0"/>
                <a:cs typeface="Times New Roman" pitchFamily="18" charset="0"/>
              </a:rPr>
              <a:t>Прочитайте вслух, обращая внимание на расстановку пауз и их длительность.</a:t>
            </a:r>
          </a:p>
          <a:p>
            <a:pPr>
              <a:buFont typeface="Wingdings" pitchFamily="2" charset="2"/>
              <a:buChar char="v"/>
            </a:pPr>
            <a:r>
              <a:rPr lang="ru-RU" sz="2000" dirty="0" smtClean="0">
                <a:latin typeface="Times New Roman" pitchFamily="18" charset="0"/>
                <a:cs typeface="Times New Roman" pitchFamily="18" charset="0"/>
              </a:rPr>
              <a:t>Составьте партитуру чтения стихотворения</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407</TotalTime>
  <Words>1175</Words>
  <Application>Microsoft Office PowerPoint</Application>
  <PresentationFormat>Экран (4:3)</PresentationFormat>
  <Paragraphs>162</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Franklin Gothic Book</vt:lpstr>
      <vt:lpstr>Franklin Gothic Medium</vt:lpstr>
      <vt:lpstr>Times New Roman</vt:lpstr>
      <vt:lpstr>Wingdings</vt:lpstr>
      <vt:lpstr>Wingdings 2</vt:lpstr>
      <vt:lpstr>Трек</vt:lpstr>
      <vt:lpstr>Человек и природа в стихотворениях Фёдора Ивановича  Тютчева</vt:lpstr>
      <vt:lpstr>С детства  знакомые  строчки…</vt:lpstr>
      <vt:lpstr>С детства знакомые строчки…</vt:lpstr>
      <vt:lpstr>        Фёдор Иванович Тютчев                      (1803 – 1873)</vt:lpstr>
      <vt:lpstr>Особенность лирики Ф.И.Тютчева</vt:lpstr>
      <vt:lpstr>Особенность лирики Ф.И.Тютчева</vt:lpstr>
      <vt:lpstr>Восприятие  художественного текста , развитие  «воссоздающего воображения»</vt:lpstr>
      <vt:lpstr>Осмысление лингвистических средств создания образности художественного текста</vt:lpstr>
      <vt:lpstr>Отработка навыков выразительного чтения</vt:lpstr>
      <vt:lpstr>Работа в группах  со стихотворениями Ф.И.Тютчева по плану: - Автор. Название стихотворения - Тема  стихотворения - основная мысль - Идея (мысли автора, вывод, к которому приходит автор) - Композиция - Жанр - Развитие сюжета: образы, картины, настроение, мотив - Образ лирического героя - Поэтический язык. ИВС: метафора, эпитет, олицетворения, сравнение… - Размер стихотворения - Мини-сочинение «Чем мне понравилось стихотворение…»  </vt:lpstr>
      <vt:lpstr>«Неохотно и несмело…»</vt:lpstr>
      <vt:lpstr>«Неохотно и несмело…»</vt:lpstr>
      <vt:lpstr>Изобразительно-выразительные приёмы в стихотворении:</vt:lpstr>
      <vt:lpstr>           Проверьте себя!</vt:lpstr>
      <vt:lpstr>« С поляны коршун поднялся…»</vt:lpstr>
      <vt:lpstr>  « С поляны коршун поднялся…»</vt:lpstr>
      <vt:lpstr>а человек, лишённый крыльев, словно прирос  к земле – ему не подняться в небо.</vt:lpstr>
      <vt:lpstr>« С поляны коршун поднялся…»</vt:lpstr>
      <vt:lpstr>«Листья»</vt:lpstr>
      <vt:lpstr>«Листья»</vt:lpstr>
      <vt:lpstr>Быстротечна жизнь листьев, так же, как и жизнь человека…</vt:lpstr>
      <vt:lpstr>«Листья»</vt:lpstr>
      <vt:lpstr>Синквейн</vt:lpstr>
      <vt:lpstr>            Домашнее задание:</vt:lpstr>
      <vt:lpstr>           Спасибо за работу!</vt:lpstr>
      <vt:lpstr>Литература: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Человек и природа в стихотворениях Фёдора Ивановича  Тютчева</dc:title>
  <dc:creator>Алексей</dc:creator>
  <cp:lastModifiedBy>Пользователь</cp:lastModifiedBy>
  <cp:revision>45</cp:revision>
  <dcterms:created xsi:type="dcterms:W3CDTF">2014-12-01T15:59:34Z</dcterms:created>
  <dcterms:modified xsi:type="dcterms:W3CDTF">2019-12-10T09:39:28Z</dcterms:modified>
</cp:coreProperties>
</file>