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33"/>
  </p:notesMasterIdLst>
  <p:sldIdLst>
    <p:sldId id="269" r:id="rId2"/>
    <p:sldId id="297" r:id="rId3"/>
    <p:sldId id="272" r:id="rId4"/>
    <p:sldId id="300" r:id="rId5"/>
    <p:sldId id="274" r:id="rId6"/>
    <p:sldId id="301" r:id="rId7"/>
    <p:sldId id="295" r:id="rId8"/>
    <p:sldId id="296" r:id="rId9"/>
    <p:sldId id="280" r:id="rId10"/>
    <p:sldId id="277" r:id="rId11"/>
    <p:sldId id="302" r:id="rId12"/>
    <p:sldId id="303" r:id="rId13"/>
    <p:sldId id="266" r:id="rId14"/>
    <p:sldId id="283" r:id="rId15"/>
    <p:sldId id="314" r:id="rId16"/>
    <p:sldId id="315" r:id="rId17"/>
    <p:sldId id="312" r:id="rId18"/>
    <p:sldId id="313" r:id="rId19"/>
    <p:sldId id="299" r:id="rId20"/>
    <p:sldId id="310" r:id="rId21"/>
    <p:sldId id="311" r:id="rId22"/>
    <p:sldId id="319" r:id="rId23"/>
    <p:sldId id="318" r:id="rId24"/>
    <p:sldId id="317" r:id="rId25"/>
    <p:sldId id="321" r:id="rId26"/>
    <p:sldId id="305" r:id="rId27"/>
    <p:sldId id="307" r:id="rId28"/>
    <p:sldId id="308" r:id="rId29"/>
    <p:sldId id="306" r:id="rId30"/>
    <p:sldId id="322" r:id="rId31"/>
    <p:sldId id="278" r:id="rId3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2" autoAdjust="0"/>
    <p:restoredTop sz="94660"/>
  </p:normalViewPr>
  <p:slideViewPr>
    <p:cSldViewPr snapToGrid="0">
      <p:cViewPr>
        <p:scale>
          <a:sx n="90" d="100"/>
          <a:sy n="90" d="100"/>
        </p:scale>
        <p:origin x="-1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583DF-414B-485C-8B33-B8FD8141F90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79845-2332-41FC-A938-8EDAFEB28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3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79845-2332-41FC-A938-8EDAFEB282D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07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79845-2332-41FC-A938-8EDAFEB282D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0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79845-2332-41FC-A938-8EDAFEB282D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8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79845-2332-41FC-A938-8EDAFEB282D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0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79845-2332-41FC-A938-8EDAFEB282D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0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79845-2332-41FC-A938-8EDAFEB282D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0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79845-2332-41FC-A938-8EDAFEB282D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0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79845-2332-41FC-A938-8EDAFEB282D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09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79845-2332-41FC-A938-8EDAFEB282D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0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79845-2332-41FC-A938-8EDAFEB282D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0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i4l2h0mas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3" y="-22"/>
            <a:ext cx="12192044" cy="6858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73DA-D783-4822-A4DE-CA82E39F896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BA1A-F4CC-4B52-B0C1-D4DFF5F35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73DA-D783-4822-A4DE-CA82E39F896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BA1A-F4CC-4B52-B0C1-D4DFF5F35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73DA-D783-4822-A4DE-CA82E39F896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BA1A-F4CC-4B52-B0C1-D4DFF5F35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73DA-D783-4822-A4DE-CA82E39F896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BA1A-F4CC-4B52-B0C1-D4DFF5F35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73DA-D783-4822-A4DE-CA82E39F896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BA1A-F4CC-4B52-B0C1-D4DFF5F35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73DA-D783-4822-A4DE-CA82E39F896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BA1A-F4CC-4B52-B0C1-D4DFF5F35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73DA-D783-4822-A4DE-CA82E39F896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BA1A-F4CC-4B52-B0C1-D4DFF5F35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73DA-D783-4822-A4DE-CA82E39F896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BA1A-F4CC-4B52-B0C1-D4DFF5F35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73DA-D783-4822-A4DE-CA82E39F896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BA1A-F4CC-4B52-B0C1-D4DFF5F35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73DA-D783-4822-A4DE-CA82E39F896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BA1A-F4CC-4B52-B0C1-D4DFF5F35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73DA-D783-4822-A4DE-CA82E39F896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BA1A-F4CC-4B52-B0C1-D4DFF5F35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80960" y="214290"/>
            <a:ext cx="11430080" cy="6429420"/>
          </a:xfrm>
          <a:prstGeom prst="roundRect">
            <a:avLst>
              <a:gd name="adj" fmla="val 8900"/>
            </a:avLst>
          </a:prstGeom>
          <a:noFill/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673DA-D783-4822-A4DE-CA82E39F896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BA1A-F4CC-4B52-B0C1-D4DFF5F35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1.jpeg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875" y="0"/>
            <a:ext cx="9906846" cy="1320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«Детский сад № 29общеразвивающего вида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приоритетным осуществлением художественно – эстетического развития воспитанников  г. Новотроицка Оренбургской области»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282" y="1807637"/>
            <a:ext cx="9906846" cy="4832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Инновационный проект</a:t>
            </a:r>
          </a:p>
          <a:p>
            <a:pPr marL="0" indent="0" algn="ctr">
              <a:buNone/>
            </a:pPr>
            <a:endParaRPr lang="ru-RU" sz="28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«</a:t>
            </a:r>
            <a:r>
              <a:rPr lang="ru-RU" sz="2800" b="1" i="1" dirty="0">
                <a:solidFill>
                  <a:srgbClr val="002060"/>
                </a:solidFill>
              </a:rPr>
              <a:t>Музыкотерапия в детском </a:t>
            </a:r>
            <a:r>
              <a:rPr lang="ru-RU" sz="2800" b="1" i="1" dirty="0" smtClean="0">
                <a:solidFill>
                  <a:srgbClr val="002060"/>
                </a:solidFill>
              </a:rPr>
              <a:t>саду»</a:t>
            </a:r>
          </a:p>
          <a:p>
            <a:pPr marL="0" indent="0" algn="ctr">
              <a:buNone/>
            </a:pPr>
            <a:endParaRPr lang="ru-RU" sz="2800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Автор: Палкина Венера </a:t>
            </a:r>
            <a:r>
              <a:rPr lang="ru-RU" sz="2400" b="1" i="1" dirty="0" err="1">
                <a:solidFill>
                  <a:srgbClr val="002060"/>
                </a:solidFill>
              </a:rPr>
              <a:t>Рафаильевна</a:t>
            </a:r>
            <a:r>
              <a:rPr lang="ru-RU" sz="2400" b="1" i="1" dirty="0">
                <a:solidFill>
                  <a:srgbClr val="002060"/>
                </a:solidFill>
              </a:rPr>
              <a:t>, музыкальный </a:t>
            </a:r>
            <a:r>
              <a:rPr lang="ru-RU" sz="2400" b="1" i="1" dirty="0" smtClean="0">
                <a:solidFill>
                  <a:srgbClr val="002060"/>
                </a:solidFill>
              </a:rPr>
              <a:t>руководитель</a:t>
            </a:r>
          </a:p>
        </p:txBody>
      </p:sp>
    </p:spTree>
    <p:extLst>
      <p:ext uri="{BB962C8B-B14F-4D97-AF65-F5344CB8AC3E}">
        <p14:creationId xmlns:p14="http://schemas.microsoft.com/office/powerpoint/2010/main" val="1892134994"/>
      </p:ext>
    </p:extLst>
  </p:cSld>
  <p:clrMapOvr>
    <a:masterClrMapping/>
  </p:clrMapOvr>
  <p:transition spd="slow" advTm="749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616" y="-57270"/>
            <a:ext cx="7602224" cy="13208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117" y="350875"/>
            <a:ext cx="10662554" cy="6262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b="1" i="1" dirty="0" smtClean="0"/>
              <a:t>Содержание </a:t>
            </a:r>
            <a:r>
              <a:rPr lang="ru-RU" b="1" i="1" dirty="0"/>
              <a:t>и </a:t>
            </a:r>
            <a:r>
              <a:rPr lang="ru-RU" b="1" i="1" dirty="0" smtClean="0"/>
              <a:t>структура </a:t>
            </a:r>
            <a:r>
              <a:rPr lang="ru-RU" b="1" i="1" dirty="0"/>
              <a:t>инновационного проекта</a:t>
            </a:r>
            <a:r>
              <a:rPr lang="ru-RU" b="1" i="1" dirty="0" smtClean="0"/>
              <a:t>:</a:t>
            </a:r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r>
              <a:rPr lang="ru-RU" b="1" i="1" dirty="0" smtClean="0"/>
              <a:t>           </a:t>
            </a:r>
            <a:r>
              <a:rPr lang="ru-RU" b="1" i="1" dirty="0" smtClean="0">
                <a:solidFill>
                  <a:schemeClr val="tx2"/>
                </a:solidFill>
              </a:rPr>
              <a:t>Активная </a:t>
            </a:r>
            <a:r>
              <a:rPr lang="ru-RU" b="1" i="1" dirty="0">
                <a:solidFill>
                  <a:schemeClr val="tx2"/>
                </a:solidFill>
              </a:rPr>
              <a:t>музыкотерапия в работе с детьми </a:t>
            </a:r>
            <a:r>
              <a:rPr lang="ru-RU" b="1" i="1" dirty="0" smtClean="0">
                <a:solidFill>
                  <a:schemeClr val="tx2"/>
                </a:solidFill>
              </a:rPr>
              <a:t>  используется </a:t>
            </a:r>
            <a:r>
              <a:rPr lang="ru-RU" b="1" i="1" dirty="0">
                <a:solidFill>
                  <a:schemeClr val="tx2"/>
                </a:solidFill>
              </a:rPr>
              <a:t>в разных вариантах: </a:t>
            </a:r>
            <a:r>
              <a:rPr lang="ru-RU" b="1" i="1" dirty="0" err="1">
                <a:solidFill>
                  <a:schemeClr val="tx2"/>
                </a:solidFill>
              </a:rPr>
              <a:t>вокалотерапия</a:t>
            </a:r>
            <a:r>
              <a:rPr lang="ru-RU" b="1" i="1" dirty="0">
                <a:solidFill>
                  <a:schemeClr val="tx2"/>
                </a:solidFill>
              </a:rPr>
              <a:t>, ритмопластика, игра на детских музыкальных инструментах, </a:t>
            </a:r>
            <a:r>
              <a:rPr lang="ru-RU" b="1" i="1" dirty="0" err="1">
                <a:solidFill>
                  <a:schemeClr val="tx2"/>
                </a:solidFill>
              </a:rPr>
              <a:t>сказкотерапия</a:t>
            </a:r>
            <a:r>
              <a:rPr lang="ru-RU" b="1" i="1" dirty="0">
                <a:solidFill>
                  <a:schemeClr val="tx2"/>
                </a:solidFill>
              </a:rPr>
              <a:t>, с целью коррекции психоэмоциональных состояний у детей. </a:t>
            </a:r>
            <a:endParaRPr lang="ru-RU" b="1" i="1" dirty="0" smtClean="0">
              <a:solidFill>
                <a:schemeClr val="tx2"/>
              </a:solidFill>
            </a:endParaRPr>
          </a:p>
        </p:txBody>
      </p:sp>
      <p:pic>
        <p:nvPicPr>
          <p:cNvPr id="6" name="Рисунок 4" descr="1cb86103eba6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856" y="3750619"/>
            <a:ext cx="2552814" cy="237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7484316"/>
      </p:ext>
    </p:extLst>
  </p:cSld>
  <p:clrMapOvr>
    <a:masterClrMapping/>
  </p:clrMapOvr>
  <p:transition spd="med" advTm="2949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616" y="-57270"/>
            <a:ext cx="7602224" cy="13208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995" y="425301"/>
            <a:ext cx="10832676" cy="6188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/>
              <a:t>Этап 1. Подготовительный-  Информационно-аналитический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1.Подборка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-методической и познавательной литературы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- художественной литературы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- музыкальных произведений	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 2.изготовление методических материалов ( конспекты, сценарии)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 3. диагностика </a:t>
            </a:r>
          </a:p>
          <a:p>
            <a:pPr marL="0" indent="0">
              <a:buNone/>
            </a:pPr>
            <a:endParaRPr lang="ru-RU" b="1" i="1" dirty="0" smtClean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883" y="4678326"/>
            <a:ext cx="2565159" cy="184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5420390"/>
      </p:ext>
    </p:extLst>
  </p:cSld>
  <p:clrMapOvr>
    <a:masterClrMapping/>
  </p:clrMapOvr>
  <p:transition spd="med" advTm="2949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616" y="-57270"/>
            <a:ext cx="7602224" cy="13208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117" y="350875"/>
            <a:ext cx="10662554" cy="6262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 </a:t>
            </a:r>
            <a:r>
              <a:rPr lang="ru-RU" b="1" i="1" dirty="0"/>
              <a:t>    </a:t>
            </a:r>
            <a:r>
              <a:rPr lang="ru-RU" b="1" i="1" dirty="0" smtClean="0"/>
              <a:t>        Этап </a:t>
            </a:r>
            <a:r>
              <a:rPr lang="ru-RU" b="1" i="1" dirty="0"/>
              <a:t>2.Основной – Реализация проекта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1.Восприятие музыки (слушание музыки активное и рецептивное - пассивное).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2.Вокалотерапия (дыхательная гимнастика, </a:t>
            </a:r>
            <a:r>
              <a:rPr lang="ru-RU" b="1" i="1" dirty="0" err="1">
                <a:solidFill>
                  <a:schemeClr val="tx2"/>
                </a:solidFill>
              </a:rPr>
              <a:t>звукотерапия</a:t>
            </a:r>
            <a:r>
              <a:rPr lang="ru-RU" b="1" i="1" dirty="0">
                <a:solidFill>
                  <a:schemeClr val="tx2"/>
                </a:solidFill>
              </a:rPr>
              <a:t>, упражнения на развитие голосового аппарата, пение сольное и хоровое).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3. Ритмопластика (хороводы, танцы, игры) направлены на решение проблем развития ребенка.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4. Игра на детских музыкальных инструментах.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5.Сказкотерапия</a:t>
            </a:r>
          </a:p>
          <a:p>
            <a:pPr marL="0" indent="0">
              <a:buNone/>
            </a:pPr>
            <a:endParaRPr lang="ru-RU" b="1" i="1" dirty="0" smtClean="0">
              <a:solidFill>
                <a:schemeClr val="tx2"/>
              </a:solidFill>
            </a:endParaRPr>
          </a:p>
        </p:txBody>
      </p:sp>
      <p:pic>
        <p:nvPicPr>
          <p:cNvPr id="6" name="Рисунок 4" descr="1cb86103eba6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856" y="3750619"/>
            <a:ext cx="2552814" cy="237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9203178"/>
      </p:ext>
    </p:extLst>
  </p:cSld>
  <p:clrMapOvr>
    <a:masterClrMapping/>
  </p:clrMapOvr>
  <p:transition spd="med" advTm="2949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06" y="173819"/>
            <a:ext cx="10972800" cy="1069145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2700" b="1" i="1" dirty="0" err="1" smtClean="0"/>
              <a:t>Сказкотерапия</a:t>
            </a:r>
            <a:r>
              <a:rPr lang="ru-RU" sz="2700" b="1" i="1" dirty="0" smtClean="0"/>
              <a:t> </a:t>
            </a: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>
                <a:solidFill>
                  <a:schemeClr val="tx2"/>
                </a:solidFill>
              </a:rPr>
              <a:t>Цель: коррекция агрессивных проявлений у детей старшего дошкольного возраста, снятие психоэмоционального напряжения.</a:t>
            </a:r>
            <a:br>
              <a:rPr lang="ru-RU" sz="2700" b="1" i="1" dirty="0">
                <a:solidFill>
                  <a:schemeClr val="tx2"/>
                </a:solidFill>
              </a:rPr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   «</a:t>
            </a:r>
            <a:r>
              <a:rPr lang="ru-RU" sz="2700" b="1" i="1" dirty="0" smtClean="0">
                <a:solidFill>
                  <a:schemeClr val="tx2"/>
                </a:solidFill>
              </a:rPr>
              <a:t>Мышиная история</a:t>
            </a:r>
            <a:r>
              <a:rPr lang="ru-RU" sz="2700" b="1" i="1" dirty="0" smtClean="0"/>
              <a:t>»       </a:t>
            </a:r>
            <a:endParaRPr lang="ru-RU" sz="2700" b="1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3774" y="173819"/>
            <a:ext cx="58431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6" descr="694183[1]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94" y="4267200"/>
            <a:ext cx="228082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8703" y="1786270"/>
            <a:ext cx="7097438" cy="456554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Администратор\Desktop\IMG_88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22" y="1945758"/>
            <a:ext cx="6753542" cy="450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1523585"/>
      </p:ext>
    </p:extLst>
  </p:cSld>
  <p:clrMapOvr>
    <a:masterClrMapping/>
  </p:clrMapOvr>
  <p:transition spd="slow" advTm="2075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1181" y="191386"/>
            <a:ext cx="7464055" cy="1477926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 </a:t>
            </a:r>
            <a:r>
              <a:rPr lang="ru-RU" sz="2400" b="1" i="1" dirty="0" err="1" smtClean="0"/>
              <a:t>Сказкотерапия</a:t>
            </a:r>
            <a:r>
              <a:rPr lang="ru-RU" sz="2400" b="1" i="1" dirty="0" smtClean="0"/>
              <a:t>.</a:t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chemeClr val="tx2"/>
                </a:solidFill>
              </a:rPr>
              <a:t>Инсценировка  музыкальной    сказки «Колобок»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94" y="1496532"/>
            <a:ext cx="6602820" cy="495211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3967345"/>
      </p:ext>
    </p:extLst>
  </p:cSld>
  <p:clrMapOvr>
    <a:masterClrMapping/>
  </p:clrMapOvr>
  <p:transition advTm="450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589" y="138223"/>
            <a:ext cx="6993220" cy="1531089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 </a:t>
            </a:r>
            <a:r>
              <a:rPr lang="ru-RU" sz="2400" b="1" i="1" dirty="0" smtClean="0"/>
              <a:t>Игра на шумовых инструментах</a:t>
            </a: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 Цель: активное приобщение к музыке, развитие интереса к элементарному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музицированию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«Заяц в лесу»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9" y="1994639"/>
            <a:ext cx="5122069" cy="341471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80" y="1998921"/>
            <a:ext cx="4915878" cy="3397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8583239"/>
      </p:ext>
    </p:extLst>
  </p:cSld>
  <p:clrMapOvr>
    <a:masterClrMapping/>
  </p:clrMapOvr>
  <p:transition advTm="450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589" y="138223"/>
            <a:ext cx="6993220" cy="1531089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/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 err="1" smtClean="0"/>
              <a:t>Вокалотерапия</a:t>
            </a:r>
            <a:r>
              <a:rPr lang="ru-RU" sz="2000" b="1" i="1" dirty="0">
                <a:solidFill>
                  <a:srgbClr val="002060"/>
                </a:solidFill>
              </a:rPr>
              <a:t/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Цель : коррекция психоэмоционального состояния средствами пения, создание положительного эмоционального фона, активизация работы внутренних органов за счет активных движений грудной клетки, диафрагмы, дыхания.</a:t>
            </a:r>
            <a:br>
              <a:rPr lang="ru-RU" sz="2000" b="1" i="1" dirty="0">
                <a:solidFill>
                  <a:srgbClr val="002060"/>
                </a:solidFill>
              </a:rPr>
            </a:b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57" y="2290615"/>
            <a:ext cx="5063066" cy="3797300"/>
          </a:xfrm>
        </p:spPr>
      </p:pic>
      <p:pic>
        <p:nvPicPr>
          <p:cNvPr id="3074" name="Picture 2" descr="C:\Users\Администратор\Desktop\ФОТОПРОЕКТ\DSC098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98" y="2306614"/>
            <a:ext cx="5039832" cy="37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040683"/>
      </p:ext>
    </p:extLst>
  </p:cSld>
  <p:clrMapOvr>
    <a:masterClrMapping/>
  </p:clrMapOvr>
  <p:transition advTm="450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72" y="317168"/>
            <a:ext cx="109728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Ритмопластика</a:t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chemeClr val="tx2"/>
                </a:solidFill>
              </a:rPr>
              <a:t>Цель</a:t>
            </a:r>
            <a:r>
              <a:rPr lang="ru-RU" sz="2400" b="1" i="1" dirty="0">
                <a:solidFill>
                  <a:schemeClr val="tx2"/>
                </a:solidFill>
              </a:rPr>
              <a:t>: Психофизическое развитие ребенка, формирование средствами музыки ритмичных движений, разнообразных умений, способностей, коммуникативных качеств.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7607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53" y="1732214"/>
            <a:ext cx="6044840" cy="453363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0764893"/>
      </p:ext>
    </p:extLst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616" y="-57270"/>
            <a:ext cx="7602224" cy="13208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117" y="350875"/>
            <a:ext cx="10662554" cy="6262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 </a:t>
            </a:r>
            <a:r>
              <a:rPr lang="ru-RU" b="1" i="1" dirty="0"/>
              <a:t>  </a:t>
            </a:r>
            <a:r>
              <a:rPr lang="ru-RU" b="1" i="1" dirty="0" smtClean="0"/>
              <a:t>                      </a:t>
            </a:r>
            <a:r>
              <a:rPr lang="ru-RU" b="1" i="1" dirty="0"/>
              <a:t>Этап3. Заключительный.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1.Проведение  </a:t>
            </a:r>
            <a:r>
              <a:rPr lang="ru-RU" b="1" i="1" dirty="0">
                <a:solidFill>
                  <a:schemeClr val="tx2"/>
                </a:solidFill>
              </a:rPr>
              <a:t>мониторинга результатов музыкальной деятельности, отслеживается динамика формирования музыкальных и двигательных навыков детей , проявлений творческой и социальной активности детей.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2. Совместные досуги и праздники .</a:t>
            </a:r>
          </a:p>
          <a:p>
            <a:pPr marL="0" indent="0">
              <a:buNone/>
            </a:pPr>
            <a:endParaRPr lang="ru-RU" b="1" i="1" dirty="0" smtClean="0">
              <a:solidFill>
                <a:schemeClr val="tx2"/>
              </a:solidFill>
            </a:endParaRPr>
          </a:p>
        </p:txBody>
      </p:sp>
      <p:pic>
        <p:nvPicPr>
          <p:cNvPr id="6" name="Рисунок 4" descr="1cb86103eba6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856" y="3750619"/>
            <a:ext cx="2552814" cy="237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2235083"/>
      </p:ext>
    </p:extLst>
  </p:cSld>
  <p:clrMapOvr>
    <a:masterClrMapping/>
  </p:clrMapOvr>
  <p:transition spd="med" advTm="2949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/>
              <a:t>Диагностика музыкальных способностей автор В.П. Анисимов  </a:t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chemeClr val="tx2"/>
                </a:solidFill>
              </a:rPr>
              <a:t>Игра –тест «Шаги великана, Тома и гнома»</a:t>
            </a:r>
            <a:r>
              <a:rPr lang="ru-RU" sz="2400" b="1" i="1" dirty="0">
                <a:solidFill>
                  <a:schemeClr val="tx2"/>
                </a:solidFill>
              </a:rPr>
              <a:t>  </a:t>
            </a:r>
            <a:br>
              <a:rPr lang="ru-RU" sz="2400" b="1" i="1" dirty="0">
                <a:solidFill>
                  <a:schemeClr val="tx2"/>
                </a:solidFill>
              </a:rPr>
            </a:br>
            <a:r>
              <a:rPr lang="ru-RU" sz="2000" b="1" i="1" dirty="0">
                <a:solidFill>
                  <a:schemeClr val="tx2"/>
                </a:solidFill>
              </a:rPr>
              <a:t>   Цель: выявление уровня развития чувства темпа и метрической моторной регуляции в соответствии с изменяющимся темпом.                                     </a:t>
            </a:r>
            <a:r>
              <a:rPr lang="ru-RU" sz="2000" b="1" i="1" dirty="0" smtClean="0">
                <a:solidFill>
                  <a:schemeClr val="tx2"/>
                </a:solidFill>
              </a:rPr>
              <a:t>                                                                 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4" y="2057616"/>
            <a:ext cx="5384800" cy="358986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68248"/>
            <a:ext cx="5384800" cy="3589866"/>
          </a:xfrm>
        </p:spPr>
      </p:pic>
      <p:sp>
        <p:nvSpPr>
          <p:cNvPr id="3" name="Прямоугольник 2"/>
          <p:cNvSpPr/>
          <p:nvPr/>
        </p:nvSpPr>
        <p:spPr>
          <a:xfrm>
            <a:off x="307607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575788"/>
      </p:ext>
    </p:extLst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902" y="2606302"/>
            <a:ext cx="109728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Музыка не только фактор облагораживающий,</a:t>
            </a:r>
            <a:br>
              <a:rPr lang="ru-RU" sz="3600" b="1" i="1" dirty="0">
                <a:solidFill>
                  <a:srgbClr val="002060"/>
                </a:solidFill>
              </a:rPr>
            </a:br>
            <a:r>
              <a:rPr lang="ru-RU" sz="3600" b="1" i="1" dirty="0">
                <a:solidFill>
                  <a:srgbClr val="002060"/>
                </a:solidFill>
              </a:rPr>
              <a:t>воспитательный. Музыка – целитель здоровья.</a:t>
            </a:r>
            <a:br>
              <a:rPr lang="ru-RU" sz="3600" b="1" i="1" dirty="0">
                <a:solidFill>
                  <a:srgbClr val="002060"/>
                </a:solidFill>
              </a:rPr>
            </a:br>
            <a:r>
              <a:rPr lang="ru-RU" sz="3600" b="1" i="1" dirty="0">
                <a:solidFill>
                  <a:srgbClr val="002060"/>
                </a:solidFill>
              </a:rPr>
              <a:t>(В. </a:t>
            </a:r>
            <a:r>
              <a:rPr lang="ru-RU" sz="3600" b="1" i="1" dirty="0" err="1">
                <a:solidFill>
                  <a:srgbClr val="002060"/>
                </a:solidFill>
              </a:rPr>
              <a:t>М.Бехтерев</a:t>
            </a:r>
            <a:r>
              <a:rPr lang="ru-RU" sz="3600" b="1" i="1" dirty="0">
                <a:solidFill>
                  <a:srgbClr val="002060"/>
                </a:solidFill>
              </a:rPr>
              <a:t>)</a:t>
            </a:r>
            <a:br>
              <a:rPr lang="ru-RU" sz="3600" b="1" i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мурзик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131" y="3523364"/>
            <a:ext cx="2787054" cy="269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25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8" y="3367313"/>
            <a:ext cx="2939673" cy="305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5587988"/>
      </p:ext>
    </p:extLst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953" y="127591"/>
            <a:ext cx="10944446" cy="1456660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Игра – тест « Ладошки»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>
                <a:solidFill>
                  <a:schemeClr val="tx2"/>
                </a:solidFill>
              </a:rPr>
              <a:t>Цель </a:t>
            </a:r>
            <a:r>
              <a:rPr lang="ru-RU" sz="2000" b="1" i="1" dirty="0" smtClean="0">
                <a:solidFill>
                  <a:schemeClr val="tx2"/>
                </a:solidFill>
              </a:rPr>
              <a:t>:выявление </a:t>
            </a:r>
            <a:r>
              <a:rPr lang="ru-RU" sz="2000" b="1" i="1" dirty="0">
                <a:solidFill>
                  <a:schemeClr val="tx2"/>
                </a:solidFill>
              </a:rPr>
              <a:t>уровня </a:t>
            </a:r>
            <a:r>
              <a:rPr lang="ru-RU" sz="2000" b="1" i="1" dirty="0" err="1">
                <a:solidFill>
                  <a:schemeClr val="tx2"/>
                </a:solidFill>
              </a:rPr>
              <a:t>сформированности</a:t>
            </a:r>
            <a:r>
              <a:rPr lang="ru-RU" sz="2000" b="1" i="1" dirty="0">
                <a:solidFill>
                  <a:schemeClr val="tx2"/>
                </a:solidFill>
              </a:rPr>
              <a:t> метроритмической способности. </a:t>
            </a:r>
            <a:r>
              <a:rPr lang="ru-RU" sz="2000" b="1" i="1" dirty="0" smtClean="0">
                <a:solidFill>
                  <a:schemeClr val="tx2"/>
                </a:solidFill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</a:rPr>
            </a:b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607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68248"/>
            <a:ext cx="5384800" cy="358986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68248"/>
            <a:ext cx="5384800" cy="358986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13417"/>
      </p:ext>
    </p:extLst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72" y="317168"/>
            <a:ext cx="109728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          </a:t>
            </a:r>
            <a:r>
              <a:rPr lang="ru-RU" sz="2000" b="1" i="1" dirty="0" smtClean="0"/>
              <a:t>Игра – тест « Тембровые прятки»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>
                <a:solidFill>
                  <a:schemeClr val="tx2"/>
                </a:solidFill>
              </a:rPr>
              <a:t>Цель: выявление уровня развития тембрового слуха по показателю адекватно дифференцированного определения инструментального или вокального звучания одной и той же мелодии</a:t>
            </a:r>
            <a:r>
              <a:rPr lang="ru-RU" sz="2400" b="1" i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7607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68248"/>
            <a:ext cx="5384800" cy="358986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68248"/>
            <a:ext cx="5384800" cy="358986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7100485"/>
      </p:ext>
    </p:extLst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72" y="317168"/>
            <a:ext cx="109728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Диагностика эмоциональной отзывчивости  автор Анисимов В.П.</a:t>
            </a:r>
            <a:r>
              <a:rPr lang="ru-RU" sz="2400" b="1" i="1" dirty="0" smtClean="0">
                <a:solidFill>
                  <a:schemeClr val="tx2"/>
                </a:solidFill>
              </a:rPr>
              <a:t/>
            </a:r>
            <a:br>
              <a:rPr lang="ru-RU" sz="2400" b="1" i="1" dirty="0" smtClean="0">
                <a:solidFill>
                  <a:schemeClr val="tx2"/>
                </a:solidFill>
              </a:rPr>
            </a:br>
            <a:r>
              <a:rPr lang="ru-RU" sz="2400" b="1" i="1" dirty="0" smtClean="0">
                <a:solidFill>
                  <a:schemeClr val="tx2"/>
                </a:solidFill>
              </a:rPr>
              <a:t>« Музыкальная палитра»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607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84" y="1321113"/>
            <a:ext cx="6067646" cy="455073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9272566"/>
      </p:ext>
    </p:extLst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260" y="317167"/>
            <a:ext cx="11036596" cy="1649855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2"/>
                </a:solidFill>
              </a:rPr>
              <a:t/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2000" b="1" i="1" dirty="0" smtClean="0"/>
              <a:t>Диагностика </a:t>
            </a:r>
            <a:r>
              <a:rPr lang="ru-RU" sz="2000" b="1" i="1" dirty="0"/>
              <a:t>художественного восприятия музыкальных произведений </a:t>
            </a:r>
            <a:r>
              <a:rPr lang="ru-RU" sz="2000" b="1" i="1" dirty="0" smtClean="0"/>
              <a:t>автор </a:t>
            </a:r>
            <a:r>
              <a:rPr lang="ru-RU" sz="2000" b="1" i="1" dirty="0" err="1" smtClean="0"/>
              <a:t>Радынова</a:t>
            </a:r>
            <a:r>
              <a:rPr lang="ru-RU" sz="2000" b="1" i="1" dirty="0" smtClean="0"/>
              <a:t> О.П.</a:t>
            </a:r>
            <a:br>
              <a:rPr lang="ru-RU" sz="2000" b="1" i="1" dirty="0" smtClean="0"/>
            </a:br>
            <a:r>
              <a:rPr lang="ru-RU" sz="1800" b="1" i="1" dirty="0" smtClean="0">
                <a:solidFill>
                  <a:schemeClr val="tx2"/>
                </a:solidFill>
              </a:rPr>
              <a:t>Цель</a:t>
            </a:r>
            <a:r>
              <a:rPr lang="ru-RU" sz="1800" b="1" i="1" dirty="0">
                <a:solidFill>
                  <a:schemeClr val="tx2"/>
                </a:solidFill>
              </a:rPr>
              <a:t>: изучить особенности художественного восприятия </a:t>
            </a:r>
            <a:r>
              <a:rPr lang="ru-RU" sz="1800" b="1" i="1" dirty="0" smtClean="0">
                <a:solidFill>
                  <a:schemeClr val="tx2"/>
                </a:solidFill>
              </a:rPr>
              <a:t>(</a:t>
            </a:r>
            <a:r>
              <a:rPr lang="ru-RU" sz="1800" b="1" i="1" dirty="0">
                <a:solidFill>
                  <a:schemeClr val="tx2"/>
                </a:solidFill>
              </a:rPr>
              <a:t>в единстве компонентов художественного восприятия музыки: эмоциональной отзывчивости; интереса к слушанию музыки; музыкальной эрудиции</a:t>
            </a:r>
            <a:r>
              <a:rPr lang="ru-RU" sz="1800" b="1" i="1" dirty="0" smtClean="0">
                <a:solidFill>
                  <a:schemeClr val="tx2"/>
                </a:solidFill>
              </a:rPr>
              <a:t>).</a:t>
            </a:r>
            <a:endParaRPr lang="ru-RU" sz="1800" b="1" i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607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49" y="1967024"/>
            <a:ext cx="5673405" cy="42550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9241814"/>
      </p:ext>
    </p:extLst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72" y="244549"/>
            <a:ext cx="11001154" cy="1300679"/>
          </a:xfrm>
        </p:spPr>
        <p:txBody>
          <a:bodyPr>
            <a:noAutofit/>
          </a:bodyPr>
          <a:lstStyle/>
          <a:p>
            <a:r>
              <a:rPr lang="ru-RU" sz="2000" b="1" i="1" dirty="0"/>
              <a:t> </a:t>
            </a:r>
            <a:r>
              <a:rPr lang="ru-RU" sz="2000" b="1" i="1" dirty="0" smtClean="0"/>
              <a:t>Диагностика </a:t>
            </a:r>
            <a:r>
              <a:rPr lang="ru-RU" sz="2000" b="1" i="1" dirty="0"/>
              <a:t>исполнительской (песенной) </a:t>
            </a:r>
            <a:r>
              <a:rPr lang="ru-RU" sz="2000" b="1" i="1" dirty="0" smtClean="0"/>
              <a:t>деятельности автор </a:t>
            </a:r>
            <a:r>
              <a:rPr lang="ru-RU" sz="2000" b="1" i="1" dirty="0" err="1" smtClean="0"/>
              <a:t>Радынова</a:t>
            </a:r>
            <a:r>
              <a:rPr lang="ru-RU" sz="2000" b="1" i="1" dirty="0" smtClean="0"/>
              <a:t> О.П.</a:t>
            </a:r>
            <a:r>
              <a:rPr lang="ru-RU" sz="2000" b="1" i="1" dirty="0">
                <a:solidFill>
                  <a:schemeClr val="tx2"/>
                </a:solidFill>
              </a:rPr>
              <a:t/>
            </a:r>
            <a:br>
              <a:rPr lang="ru-RU" sz="2000" b="1" i="1" dirty="0">
                <a:solidFill>
                  <a:schemeClr val="tx2"/>
                </a:solidFill>
              </a:rPr>
            </a:br>
            <a:r>
              <a:rPr lang="ru-RU" sz="2000" b="1" i="1" dirty="0" smtClean="0">
                <a:solidFill>
                  <a:schemeClr val="tx2"/>
                </a:solidFill>
              </a:rPr>
              <a:t>Цель</a:t>
            </a:r>
            <a:r>
              <a:rPr lang="ru-RU" sz="2000" b="1" i="1" dirty="0">
                <a:solidFill>
                  <a:schemeClr val="tx2"/>
                </a:solidFill>
              </a:rPr>
              <a:t>: изучить особенности исполнительской  </a:t>
            </a:r>
            <a:r>
              <a:rPr lang="ru-RU" sz="2000" b="1" i="1" dirty="0" smtClean="0">
                <a:solidFill>
                  <a:schemeClr val="tx2"/>
                </a:solidFill>
              </a:rPr>
              <a:t>деятельности </a:t>
            </a:r>
            <a:r>
              <a:rPr lang="ru-RU" sz="2000" b="1" i="1" dirty="0">
                <a:solidFill>
                  <a:schemeClr val="tx2"/>
                </a:solidFill>
              </a:rPr>
              <a:t>детей старшего дошкольного возраста.</a:t>
            </a:r>
            <a:br>
              <a:rPr lang="ru-RU" sz="2000" b="1" i="1" dirty="0">
                <a:solidFill>
                  <a:schemeClr val="tx2"/>
                </a:solidFill>
              </a:rPr>
            </a:b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607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09" y="1320767"/>
            <a:ext cx="6082827" cy="456212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2201960"/>
      </p:ext>
    </p:extLst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260" y="317167"/>
            <a:ext cx="11036596" cy="1649855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2"/>
                </a:solidFill>
              </a:rPr>
              <a:t/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2000" b="1" i="1" dirty="0" smtClean="0"/>
              <a:t>Диагностика</a:t>
            </a:r>
            <a:r>
              <a:rPr lang="ru-RU" sz="2000" b="1" i="1" dirty="0"/>
              <a:t> </a:t>
            </a:r>
            <a:r>
              <a:rPr lang="ru-RU" sz="2000" b="1" i="1" dirty="0" smtClean="0"/>
              <a:t>исполнительской </a:t>
            </a:r>
            <a:r>
              <a:rPr lang="ru-RU" sz="2000" b="1" i="1" dirty="0"/>
              <a:t>(танцевально-ритмической) </a:t>
            </a:r>
            <a:r>
              <a:rPr lang="ru-RU" sz="2000" b="1" i="1" dirty="0" smtClean="0"/>
              <a:t>деятельности автор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 err="1" smtClean="0"/>
              <a:t>Радынова</a:t>
            </a:r>
            <a:r>
              <a:rPr lang="ru-RU" sz="2000" b="1" i="1" dirty="0" smtClean="0"/>
              <a:t> О.П.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1800" b="1" i="1" dirty="0" smtClean="0">
                <a:solidFill>
                  <a:schemeClr val="tx2"/>
                </a:solidFill>
              </a:rPr>
              <a:t>Цель</a:t>
            </a:r>
            <a:r>
              <a:rPr lang="ru-RU" sz="1800" b="1" i="1" dirty="0">
                <a:solidFill>
                  <a:schemeClr val="tx2"/>
                </a:solidFill>
              </a:rPr>
              <a:t>: изучить особенности исполнительской (танцевально-ритмической) деятельности детей </a:t>
            </a:r>
            <a:r>
              <a:rPr lang="ru-RU" sz="1800" b="1" i="1" dirty="0" smtClean="0">
                <a:solidFill>
                  <a:schemeClr val="tx2"/>
                </a:solidFill>
              </a:rPr>
              <a:t>.</a:t>
            </a:r>
            <a:endParaRPr lang="ru-RU" sz="1800" b="1" i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607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42" y="1917996"/>
            <a:ext cx="5795483" cy="43466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827248"/>
      </p:ext>
    </p:extLst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616" y="-57270"/>
            <a:ext cx="7602224" cy="13208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sz="3600" b="1" i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80" y="1950074"/>
            <a:ext cx="6582713" cy="384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7926" y="576266"/>
            <a:ext cx="931171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  <a:tab pos="215265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Сравнительная диаграмма уровня музыкального развития октябрь 2016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год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  <a:tab pos="2152650" algn="l"/>
              </a:tabLst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Высокий уровень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  <a:tab pos="2152650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Средний уровень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  <a:tab pos="2152650" algn="l"/>
              </a:tabLst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Низкий уровень</a:t>
            </a:r>
            <a:endParaRPr lang="ru-RU" sz="1400" dirty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362000"/>
      </p:ext>
    </p:extLst>
  </p:cSld>
  <p:clrMapOvr>
    <a:masterClrMapping/>
  </p:clrMapOvr>
  <p:transition spd="med" advTm="2949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617" y="-57270"/>
            <a:ext cx="6474110" cy="34434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781175" algn="l"/>
                <a:tab pos="2152650" algn="l"/>
              </a:tabLst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3600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05" y="2510610"/>
            <a:ext cx="6132083" cy="357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2474" y="649722"/>
            <a:ext cx="8771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Сравнительная диаграмма уровня </a:t>
            </a:r>
            <a:r>
              <a:rPr lang="ru-RU" sz="2000" b="1" dirty="0" smtClean="0"/>
              <a:t>эмоциональной </a:t>
            </a:r>
            <a:r>
              <a:rPr lang="ru-RU" sz="2000" b="1" dirty="0"/>
              <a:t>сферы </a:t>
            </a:r>
            <a:r>
              <a:rPr lang="ru-RU" sz="2000" b="1" dirty="0" smtClean="0"/>
              <a:t>октябрь  2016 год</a:t>
            </a:r>
            <a:endParaRPr lang="ru-RU" sz="2000" b="1" i="1" dirty="0"/>
          </a:p>
          <a:p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33777" y="970131"/>
            <a:ext cx="4327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Calibri"/>
                <a:cs typeface="Times New Roman"/>
              </a:rPr>
              <a:t>Высокий уровень</a:t>
            </a:r>
            <a:br>
              <a:rPr lang="ru-RU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Средний уровень</a:t>
            </a:r>
            <a:b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9BBB59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Низкий уровень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139453"/>
      </p:ext>
    </p:extLst>
  </p:cSld>
  <p:clrMapOvr>
    <a:masterClrMapping/>
  </p:clrMapOvr>
  <p:transition spd="med" advTm="2949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616" y="-57270"/>
            <a:ext cx="7602224" cy="13208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sz="3600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23" y="2175111"/>
            <a:ext cx="6391042" cy="373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9863" y="554612"/>
            <a:ext cx="93353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Сравнительная диаграмма уровня музыкального развития май 2017 </a:t>
            </a:r>
            <a:r>
              <a:rPr lang="ru-RU" sz="2000" b="1" dirty="0" smtClean="0"/>
              <a:t>год</a:t>
            </a:r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095153"/>
            <a:ext cx="6096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  <a:tab pos="2152650" algn="l"/>
              </a:tabLst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Высокий уровень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  <a:tab pos="2152650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Средний уровень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  <a:tab pos="2152650" algn="l"/>
              </a:tabLst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Низкий уровень</a:t>
            </a:r>
            <a:endParaRPr lang="ru-RU" sz="1400" dirty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414829"/>
      </p:ext>
    </p:extLst>
  </p:cSld>
  <p:clrMapOvr>
    <a:masterClrMapping/>
  </p:clrMapOvr>
  <p:transition spd="med" advTm="2949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3425" y="1622674"/>
            <a:ext cx="7602224" cy="13208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sz="36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25" y="2302702"/>
            <a:ext cx="6106387" cy="35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4994" y="597684"/>
            <a:ext cx="895261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Сравнительная диаграмма уровня </a:t>
            </a:r>
            <a:r>
              <a:rPr lang="ru-RU" sz="2000" b="1" dirty="0" smtClean="0"/>
              <a:t>эмоциональной </a:t>
            </a:r>
            <a:r>
              <a:rPr lang="ru-RU" sz="2000" b="1" dirty="0"/>
              <a:t>сферы </a:t>
            </a:r>
            <a:r>
              <a:rPr lang="ru-RU" sz="2000" b="1" dirty="0" smtClean="0"/>
              <a:t>май 2017 год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  <a:tab pos="2152650" algn="l"/>
              </a:tabLst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Высокий уровень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  <a:tab pos="2152650" algn="l"/>
              </a:tabLs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Средний уровень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781175" algn="l"/>
                <a:tab pos="2152650" algn="l"/>
              </a:tabLst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Низкий уровень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ru-RU" sz="2000" b="1" dirty="0" smtClean="0"/>
          </a:p>
          <a:p>
            <a:endParaRPr lang="ru-RU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688326"/>
      </p:ext>
    </p:extLst>
  </p:cSld>
  <p:clrMapOvr>
    <a:masterClrMapping/>
  </p:clrMapOvr>
  <p:transition spd="med" advTm="2949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1490" y="756331"/>
            <a:ext cx="1041561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Тип проекта: </a:t>
            </a:r>
            <a:r>
              <a:rPr lang="ru-RU" i="1" dirty="0">
                <a:solidFill>
                  <a:srgbClr val="002060"/>
                </a:solidFill>
              </a:rPr>
              <a:t>творческий, групповой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Целевая группа проекта:</a:t>
            </a:r>
            <a:r>
              <a:rPr lang="ru-RU" i="1" dirty="0" smtClean="0">
                <a:solidFill>
                  <a:srgbClr val="002060"/>
                </a:solidFill>
              </a:rPr>
              <a:t> дошкольники старшей </a:t>
            </a:r>
            <a:r>
              <a:rPr lang="ru-RU" i="1" dirty="0">
                <a:solidFill>
                  <a:srgbClr val="002060"/>
                </a:solidFill>
              </a:rPr>
              <a:t>группы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Продолжительность</a:t>
            </a:r>
            <a:r>
              <a:rPr lang="ru-RU" i="1" dirty="0">
                <a:solidFill>
                  <a:srgbClr val="002060"/>
                </a:solidFill>
              </a:rPr>
              <a:t>:  </a:t>
            </a:r>
            <a:r>
              <a:rPr lang="ru-RU" i="1" dirty="0" smtClean="0">
                <a:solidFill>
                  <a:srgbClr val="002060"/>
                </a:solidFill>
              </a:rPr>
              <a:t>долгосрочный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Сроки </a:t>
            </a:r>
            <a:r>
              <a:rPr lang="ru-RU" b="1" i="1" dirty="0">
                <a:solidFill>
                  <a:srgbClr val="002060"/>
                </a:solidFill>
              </a:rPr>
              <a:t>проведения</a:t>
            </a:r>
            <a:r>
              <a:rPr lang="ru-RU" b="1" i="1" dirty="0" smtClean="0">
                <a:solidFill>
                  <a:srgbClr val="002060"/>
                </a:solidFill>
              </a:rPr>
              <a:t>: </a:t>
            </a:r>
            <a:r>
              <a:rPr lang="ru-RU" i="1" smtClean="0">
                <a:solidFill>
                  <a:srgbClr val="002060"/>
                </a:solidFill>
              </a:rPr>
              <a:t>октябрь</a:t>
            </a:r>
            <a:r>
              <a:rPr lang="ru-RU" b="1" i="1" smtClean="0">
                <a:solidFill>
                  <a:srgbClr val="002060"/>
                </a:solidFill>
              </a:rPr>
              <a:t> </a:t>
            </a:r>
            <a:r>
              <a:rPr lang="ru-RU" i="1" smtClean="0">
                <a:solidFill>
                  <a:srgbClr val="002060"/>
                </a:solidFill>
              </a:rPr>
              <a:t>2017 </a:t>
            </a:r>
            <a:r>
              <a:rPr lang="ru-RU" i="1" dirty="0">
                <a:solidFill>
                  <a:srgbClr val="002060"/>
                </a:solidFill>
              </a:rPr>
              <a:t>–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smtClean="0">
                <a:solidFill>
                  <a:srgbClr val="002060"/>
                </a:solidFill>
              </a:rPr>
              <a:t>май </a:t>
            </a:r>
            <a:r>
              <a:rPr lang="ru-RU" i="1" smtClean="0">
                <a:solidFill>
                  <a:srgbClr val="002060"/>
                </a:solidFill>
              </a:rPr>
              <a:t>2018 </a:t>
            </a:r>
            <a:r>
              <a:rPr lang="ru-RU" i="1" dirty="0">
                <a:solidFill>
                  <a:srgbClr val="002060"/>
                </a:solidFill>
              </a:rPr>
              <a:t>гг</a:t>
            </a:r>
            <a:r>
              <a:rPr lang="ru-RU" sz="44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6" name="Рисунок 6" descr="694183[1]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82" y="3284546"/>
            <a:ext cx="2762543" cy="313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28576"/>
      </p:ext>
    </p:extLst>
  </p:cSld>
  <p:clrMapOvr>
    <a:masterClrMapping/>
  </p:clrMapOvr>
  <p:transition spd="med" advTm="34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616" y="-57270"/>
            <a:ext cx="7602224" cy="13208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sz="3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2474" y="649722"/>
            <a:ext cx="8771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                                 Вывод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    Таким образом, основываясь на собственном практическом опыте можно сделать следующий вывод, что музыкотерапия позволяет при относительно небольших, временных, финансовых затратах достичь положительного эффекта в развитии детей , и позитивно влияет на музыкальный и психоэмоциональный уровень развития дошкольников .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760809"/>
      </p:ext>
    </p:extLst>
  </p:cSld>
  <p:clrMapOvr>
    <a:masterClrMapping/>
  </p:clrMapOvr>
  <p:transition spd="med" advTm="2949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Новая папка\cfadcafb35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116" y="-138224"/>
            <a:ext cx="122339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743" y="743364"/>
            <a:ext cx="11606106" cy="1042749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561" y="4214837"/>
            <a:ext cx="1143000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9849" y="4577495"/>
            <a:ext cx="1143000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286" y="350067"/>
            <a:ext cx="1143000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3487" y="730848"/>
            <a:ext cx="1143000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005030"/>
      </p:ext>
    </p:extLst>
  </p:cSld>
  <p:clrMapOvr>
    <a:masterClrMapping/>
  </p:clrMapOvr>
  <p:transition spd="slow" advTm="593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79809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sz="4000" b="1" i="1" dirty="0" smtClean="0"/>
              <a:t>      Цель </a:t>
            </a:r>
            <a:r>
              <a:rPr lang="ru-RU" sz="4000" b="1" i="1" dirty="0"/>
              <a:t>проекта:</a:t>
            </a:r>
            <a:br>
              <a:rPr lang="ru-RU" sz="4000" b="1" i="1" dirty="0"/>
            </a:b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</a:t>
            </a:r>
            <a:r>
              <a:rPr lang="ru-RU" b="1" i="1" dirty="0" smtClean="0">
                <a:solidFill>
                  <a:srgbClr val="002060"/>
                </a:solidFill>
              </a:rPr>
              <a:t>Создание </a:t>
            </a:r>
            <a:r>
              <a:rPr lang="ru-RU" b="1" i="1" dirty="0">
                <a:solidFill>
                  <a:srgbClr val="002060"/>
                </a:solidFill>
              </a:rPr>
              <a:t>педагогических условий, способствующих формированию и развитию певческих способностей для укрепления здоровья детей  старшего дошкольного возраста при использовании возможностей музыкального </a:t>
            </a:r>
            <a:r>
              <a:rPr lang="ru-RU" b="1" i="1" dirty="0" smtClean="0">
                <a:solidFill>
                  <a:srgbClr val="002060"/>
                </a:solidFill>
              </a:rPr>
              <a:t>искусства.</a:t>
            </a: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44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4400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725174"/>
      </p:ext>
    </p:extLst>
  </p:cSld>
  <p:clrMapOvr>
    <a:masterClrMapping/>
  </p:clrMapOvr>
  <p:transition advTm="3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579" y="404603"/>
            <a:ext cx="10109856" cy="416579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</a:t>
            </a:r>
            <a:r>
              <a:rPr lang="ru-RU" sz="32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стимулировать формирование основ творческого воображения, мышления, фантазии;</a:t>
            </a:r>
            <a:b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учить воспринимать, осознавать эмоционально- образное содержание репертуара.</a:t>
            </a:r>
            <a:b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Развивающие:</a:t>
            </a: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музыкально-творческие  способности и активные стороны личности;</a:t>
            </a:r>
            <a:b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способности </a:t>
            </a:r>
            <a:r>
              <a:rPr lang="ru-RU" sz="20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самосознанию и самовыражению;</a:t>
            </a:r>
            <a:b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формировать коммуникативные навыки.</a:t>
            </a:r>
            <a:b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Воспитательные:</a:t>
            </a: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обогащать эмоциональную сферу детей средствами музыки.</a:t>
            </a:r>
            <a:b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формировать дисциплинированность, выдержку, трудолюбие.</a:t>
            </a:r>
            <a:b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Оздоровительные:</a:t>
            </a: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-укреплять психическое и физическое здоровье детей;</a:t>
            </a:r>
            <a:b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-способствовать формированию положительных эмоций.</a:t>
            </a:r>
            <a:b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мурзик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141" y="404603"/>
            <a:ext cx="1492361" cy="14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774928"/>
      </p:ext>
    </p:extLst>
  </p:cSld>
  <p:clrMapOvr>
    <a:masterClrMapping/>
  </p:clrMapOvr>
  <p:transition spd="med" advTm="19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902" y="0"/>
            <a:ext cx="10862930" cy="788618"/>
          </a:xfrm>
        </p:spPr>
        <p:txBody>
          <a:bodyPr>
            <a:normAutofit/>
          </a:bodyPr>
          <a:lstStyle/>
          <a:p>
            <a:r>
              <a:rPr lang="ru-RU" sz="3200" b="1" i="1" dirty="0"/>
              <a:t>Ожидаемые результаты реализации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544" y="839973"/>
            <a:ext cx="10901916" cy="5605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chemeClr val="tx2"/>
                </a:solidFill>
              </a:rPr>
              <a:t>1</a:t>
            </a:r>
            <a:r>
              <a:rPr lang="ru-RU" sz="2000" b="1" i="1" dirty="0" smtClean="0">
                <a:solidFill>
                  <a:schemeClr val="tx2"/>
                </a:solidFill>
              </a:rPr>
              <a:t>. </a:t>
            </a:r>
            <a:r>
              <a:rPr lang="ru-RU" sz="2000" b="1" i="1" dirty="0">
                <a:solidFill>
                  <a:schemeClr val="tx2"/>
                </a:solidFill>
              </a:rPr>
              <a:t>Освоение определённого объёма знаний по музыкальной терапии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2"/>
                </a:solidFill>
              </a:rPr>
              <a:t>2.Развития </a:t>
            </a:r>
            <a:r>
              <a:rPr lang="ru-RU" sz="2000" b="1" i="1" dirty="0">
                <a:solidFill>
                  <a:schemeClr val="tx2"/>
                </a:solidFill>
              </a:rPr>
              <a:t>эмоциональной сферы и творческой активности.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2"/>
                </a:solidFill>
              </a:rPr>
              <a:t>3.Восстановление </a:t>
            </a:r>
            <a:r>
              <a:rPr lang="ru-RU" sz="2000" b="1" i="1" dirty="0">
                <a:solidFill>
                  <a:schemeClr val="tx2"/>
                </a:solidFill>
              </a:rPr>
              <a:t>эмоционального равновесия, снятие нервного напряжения у детей.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2"/>
                </a:solidFill>
              </a:rPr>
              <a:t>4.Развитие </a:t>
            </a:r>
            <a:r>
              <a:rPr lang="ru-RU" sz="2000" b="1" i="1" dirty="0">
                <a:solidFill>
                  <a:schemeClr val="tx2"/>
                </a:solidFill>
              </a:rPr>
              <a:t>музыкально-творческих способностей.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2"/>
                </a:solidFill>
              </a:rPr>
              <a:t>5.Формирование </a:t>
            </a:r>
            <a:r>
              <a:rPr lang="ru-RU" sz="2000" b="1" i="1" dirty="0">
                <a:solidFill>
                  <a:schemeClr val="tx2"/>
                </a:solidFill>
              </a:rPr>
              <a:t>положительной самооценки и социальной адаптации.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2"/>
                </a:solidFill>
              </a:rPr>
              <a:t>6.Развитие </a:t>
            </a:r>
            <a:r>
              <a:rPr lang="ru-RU" sz="2000" b="1" i="1" dirty="0">
                <a:solidFill>
                  <a:schemeClr val="tx2"/>
                </a:solidFill>
              </a:rPr>
              <a:t>специальных музыкальных способностей (ладовое чувство, музыкальный ритм, способность к воспроизведению).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2"/>
                </a:solidFill>
              </a:rPr>
              <a:t>7.Формирование </a:t>
            </a:r>
            <a:r>
              <a:rPr lang="ru-RU" sz="2000" b="1" i="1" dirty="0">
                <a:solidFill>
                  <a:schemeClr val="tx2"/>
                </a:solidFill>
              </a:rPr>
              <a:t>адекватного восприятия-слушания музыки (устойчивость внимания, заинтересованность).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2"/>
                </a:solidFill>
              </a:rPr>
              <a:t>8.Развитие </a:t>
            </a:r>
            <a:r>
              <a:rPr lang="ru-RU" sz="2000" b="1" i="1" dirty="0">
                <a:solidFill>
                  <a:schemeClr val="tx2"/>
                </a:solidFill>
              </a:rPr>
              <a:t>певческих навыков (дыхание, протяжность звука, слаженность в хоровом исполнении и т.д.).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2"/>
                </a:solidFill>
              </a:rPr>
              <a:t>9.Развитие музыкально-ритмических навыков (исполнение в соответствии с темпом, ритмом, характером).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2"/>
                </a:solidFill>
              </a:rPr>
              <a:t>10.Развитие </a:t>
            </a:r>
            <a:r>
              <a:rPr lang="ru-RU" sz="2000" b="1" i="1" dirty="0">
                <a:solidFill>
                  <a:schemeClr val="tx2"/>
                </a:solidFill>
              </a:rPr>
              <a:t>музыкального чувствования (эмоциональная реакция, способность к эмоциональному самовыражению).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2"/>
                </a:solidFill>
              </a:rPr>
              <a:t>11.Динамика </a:t>
            </a:r>
            <a:r>
              <a:rPr lang="ru-RU" sz="2000" b="1" i="1" dirty="0">
                <a:solidFill>
                  <a:schemeClr val="tx2"/>
                </a:solidFill>
              </a:rPr>
              <a:t>мотивационной готовности к музыкальной деятельности.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2"/>
                </a:solidFill>
              </a:rPr>
              <a:t> </a:t>
            </a:r>
          </a:p>
          <a:p>
            <a:endParaRPr lang="ru-RU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60" y="-223284"/>
            <a:ext cx="11005965" cy="1297171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Проблема: </a:t>
            </a:r>
            <a:r>
              <a:rPr lang="ru-RU" sz="3600" dirty="0" smtClean="0">
                <a:solidFill>
                  <a:srgbClr val="FF0000"/>
                </a:solidFill>
              </a:rPr>
              <a:t>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334" y="1014816"/>
            <a:ext cx="10972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chemeClr val="tx2"/>
                </a:solidFill>
              </a:rPr>
              <a:t>В настоящее время для  педагогов современного общества, остро встала проблема роста количества детей дошкольного и младшего школьного возраста с нарушениями в поведении , а также в психическом и личностном развитии. </a:t>
            </a:r>
            <a:endParaRPr lang="ru-RU" sz="2400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>
                <a:solidFill>
                  <a:schemeClr val="tx2"/>
                </a:solidFill>
              </a:rPr>
              <a:t>Современные исследования показали, что возможности применения музыкотерапии как в психолого-педагогической коррекции, так и в лечебно-профилактической медицине достаточно широки и могут включать в себя разнообразные программы. Изучив данные материалы, я решила направить созидательную энергию музыки на коррекцию эмоционального поведения старших дошкольников и разработала свою концепцию « Музыкальная терапия, как метод регуляции эмоционального благополучия ребенка».</a:t>
            </a:r>
          </a:p>
        </p:txBody>
      </p:sp>
      <p:sp>
        <p:nvSpPr>
          <p:cNvPr id="4" name="Дуга 3"/>
          <p:cNvSpPr/>
          <p:nvPr/>
        </p:nvSpPr>
        <p:spPr>
          <a:xfrm>
            <a:off x="2685143" y="496388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4" descr="1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67" y="4898572"/>
            <a:ext cx="1838467" cy="17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2441078"/>
      </p:ext>
    </p:extLst>
  </p:cSld>
  <p:clrMapOvr>
    <a:masterClrMapping/>
  </p:clrMapOvr>
  <p:transition advTm="43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255" y="131730"/>
            <a:ext cx="8564391" cy="1930985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Актуальность: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91" y="854766"/>
            <a:ext cx="11418523" cy="39086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Актуальность </a:t>
            </a:r>
            <a:r>
              <a:rPr lang="ru-RU" b="1" i="1" dirty="0">
                <a:solidFill>
                  <a:srgbClr val="002060"/>
                </a:solidFill>
              </a:rPr>
              <a:t>проекта заключается в художественно- </a:t>
            </a:r>
            <a:r>
              <a:rPr lang="ru-RU" b="1" i="1" dirty="0" smtClean="0">
                <a:solidFill>
                  <a:srgbClr val="002060"/>
                </a:solidFill>
              </a:rPr>
              <a:t>        эстетическом </a:t>
            </a:r>
            <a:r>
              <a:rPr lang="ru-RU" b="1" i="1" dirty="0">
                <a:solidFill>
                  <a:srgbClr val="002060"/>
                </a:solidFill>
              </a:rPr>
              <a:t>развитии дошкольников, раскрытие в детях разносторонних способностей с целью укрепления психического и физического состояния здоровья.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5" name="Рисунок 4" descr="101207_romah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927" y="4687071"/>
            <a:ext cx="2377561" cy="22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5922668"/>
      </p:ext>
    </p:extLst>
  </p:cSld>
  <p:clrMapOvr>
    <a:masterClrMapping/>
  </p:clrMapOvr>
  <p:transition advTm="31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163" y="275588"/>
            <a:ext cx="8596668" cy="1320800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237" y="340243"/>
            <a:ext cx="10781217" cy="4642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           </a:t>
            </a:r>
            <a:r>
              <a:rPr lang="ru-RU" sz="3600" b="1" i="1" dirty="0" smtClean="0"/>
              <a:t>Научная </a:t>
            </a:r>
            <a:r>
              <a:rPr lang="ru-RU" sz="3600" b="1" i="1" dirty="0"/>
              <a:t>новизна </a:t>
            </a:r>
            <a:r>
              <a:rPr lang="ru-RU" sz="3600" b="1" i="1" dirty="0" smtClean="0"/>
              <a:t>проекта: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Научная новизна и </a:t>
            </a:r>
            <a:r>
              <a:rPr lang="ru-RU" b="1" i="1" dirty="0">
                <a:solidFill>
                  <a:srgbClr val="002060"/>
                </a:solidFill>
              </a:rPr>
              <a:t>теоретическая значимость </a:t>
            </a:r>
            <a:r>
              <a:rPr lang="ru-RU" b="1" i="1" dirty="0" smtClean="0">
                <a:solidFill>
                  <a:srgbClr val="002060"/>
                </a:solidFill>
              </a:rPr>
              <a:t>  работы состоит </a:t>
            </a:r>
            <a:r>
              <a:rPr lang="ru-RU" b="1" i="1" dirty="0">
                <a:solidFill>
                  <a:srgbClr val="002060"/>
                </a:solidFill>
              </a:rPr>
              <a:t>во внедрении терапевтических технологий в образовательный процесс для развития музыкально- творческих способностей детей.</a:t>
            </a:r>
            <a:endParaRPr lang="ru-RU" b="1" i="1" dirty="0" smtClean="0">
              <a:solidFill>
                <a:srgbClr val="002060"/>
              </a:solidFill>
            </a:endParaRPr>
          </a:p>
          <a:p>
            <a:endParaRPr lang="ru-RU" i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5" y="4798030"/>
            <a:ext cx="2469330" cy="1781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099306"/>
      </p:ext>
    </p:extLst>
  </p:cSld>
  <p:clrMapOvr>
    <a:masterClrMapping/>
  </p:clrMapOvr>
  <p:transition advTm="2684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1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1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1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музык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музыка4</Template>
  <TotalTime>1514</TotalTime>
  <Words>672</Words>
  <Application>Microsoft Office PowerPoint</Application>
  <PresentationFormat>Произвольный</PresentationFormat>
  <Paragraphs>118</Paragraphs>
  <Slides>31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музыка4</vt:lpstr>
      <vt:lpstr>Муниципальное дошкольное образовательное автономное учреждение            «Детский сад № 29общеразвивающего вида с приоритетным осуществлением художественно – эстетического развития воспитанников  г. Новотроицка Оренбургской области»</vt:lpstr>
      <vt:lpstr>Музыка не только фактор облагораживающий, воспитательный. Музыка – целитель здоровья. (В. М.Бехтерев)  </vt:lpstr>
      <vt:lpstr>Презентация PowerPoint</vt:lpstr>
      <vt:lpstr>        Цель проекта: </vt:lpstr>
      <vt:lpstr>    Задачи проекта: Образовательные: - стимулировать формирование основ творческого воображения, мышления, фантазии; - учить воспринимать, осознавать эмоционально- образное содержание репертуара. Развивающие: - развивать музыкально-творческие  способности и активные стороны личности; - развивать способности к самосознанию и самовыражению; - формировать коммуникативные навыки. Воспитательные: - обогащать эмоциональную сферу детей средствами музыки. - формировать дисциплинированность, выдержку, трудолюбие. Оздоровительные: -укреплять психическое и физическое здоровье детей; -способствовать формированию положительных эмоций.  </vt:lpstr>
      <vt:lpstr>Ожидаемые результаты реализации проекта:</vt:lpstr>
      <vt:lpstr>Проблема:    </vt:lpstr>
      <vt:lpstr>Актуальность: </vt:lpstr>
      <vt:lpstr>    </vt:lpstr>
      <vt:lpstr> </vt:lpstr>
      <vt:lpstr> </vt:lpstr>
      <vt:lpstr> </vt:lpstr>
      <vt:lpstr> Сказкотерапия  Цель: коррекция агрессивных проявлений у детей старшего дошкольного возраста, снятие психоэмоционального напряжения.     «Мышиная история»       </vt:lpstr>
      <vt:lpstr> Сказкотерапия. Инсценировка  музыкальной    сказки «Колобок»</vt:lpstr>
      <vt:lpstr> Игра на шумовых инструментах  Цель: активное приобщение к музыке, развитие интереса к элементарному музицированию. «Заяц в лесу»</vt:lpstr>
      <vt:lpstr>  Вокалотерапия Цель : коррекция психоэмоционального состояния средствами пения, создание положительного эмоционального фона, активизация работы внутренних органов за счет активных движений грудной клетки, диафрагмы, дыхания. </vt:lpstr>
      <vt:lpstr>Ритмопластика Цель: Психофизическое развитие ребенка, формирование средствами музыки ритмичных движений, разнообразных умений, способностей, коммуникативных качеств. </vt:lpstr>
      <vt:lpstr> </vt:lpstr>
      <vt:lpstr>Диагностика музыкальных способностей автор В.П. Анисимов   Игра –тест «Шаги великана, Тома и гнома»      Цель: выявление уровня развития чувства темпа и метрической моторной регуляции в соответствии с изменяющимся темпом.                                                                                                      </vt:lpstr>
      <vt:lpstr>Игра – тест « Ладошки» Цель :выявление уровня сформированности метроритмической способности.  </vt:lpstr>
      <vt:lpstr>          Игра – тест « Тембровые прятки» Цель: выявление уровня развития тембрового слуха по показателю адекватно дифференцированного определения инструментального или вокального звучания одной и той же мелодии.</vt:lpstr>
      <vt:lpstr>Диагностика эмоциональной отзывчивости  автор Анисимов В.П. « Музыкальная палитра»</vt:lpstr>
      <vt:lpstr> Диагностика художественного восприятия музыкальных произведений автор Радынова О.П. Цель: изучить особенности художественного восприятия (в единстве компонентов художественного восприятия музыки: эмоциональной отзывчивости; интереса к слушанию музыки; музыкальной эрудиции).</vt:lpstr>
      <vt:lpstr> Диагностика исполнительской (песенной) деятельности автор Радынова О.П. Цель: изучить особенности исполнительской  деятельности детей старшего дошкольного возраста. </vt:lpstr>
      <vt:lpstr> Диагностика исполнительской (танцевально-ритмической) деятельности автор  Радынова О.П. Цель: изучить особенности исполнительской (танцевально-ритмической) деятельности детей .</vt:lpstr>
      <vt:lpstr> </vt:lpstr>
      <vt:lpstr> </vt:lpstr>
      <vt:lpstr> </vt:lpstr>
      <vt:lpstr> </vt:lpstr>
      <vt:lpstr> 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BEST</cp:lastModifiedBy>
  <cp:revision>155</cp:revision>
  <cp:lastPrinted>2017-04-20T21:25:04Z</cp:lastPrinted>
  <dcterms:created xsi:type="dcterms:W3CDTF">2014-08-19T08:28:52Z</dcterms:created>
  <dcterms:modified xsi:type="dcterms:W3CDTF">2018-11-12T17:32:01Z</dcterms:modified>
</cp:coreProperties>
</file>