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5" r:id="rId12"/>
    <p:sldId id="272" r:id="rId13"/>
    <p:sldId id="266" r:id="rId14"/>
    <p:sldId id="273" r:id="rId15"/>
    <p:sldId id="280" r:id="rId16"/>
    <p:sldId id="267" r:id="rId17"/>
    <p:sldId id="274" r:id="rId18"/>
    <p:sldId id="270" r:id="rId19"/>
    <p:sldId id="27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layout/>
    </c:title>
    <c:view3D>
      <c:rotX val="75"/>
      <c:perspective val="30"/>
    </c:view3D>
    <c:plotArea>
      <c:layout/>
      <c:pie3DChart>
        <c:varyColors val="1"/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b="0" dirty="0">
                <a:solidFill>
                  <a:srgbClr val="002060"/>
                </a:solidFill>
                <a:latin typeface="Georgia" pitchFamily="18" charset="0"/>
              </a:rPr>
              <a:t>Результаты первичной </a:t>
            </a:r>
            <a:r>
              <a:rPr lang="ru-RU" sz="2400" b="0" dirty="0" smtClean="0">
                <a:solidFill>
                  <a:srgbClr val="002060"/>
                </a:solidFill>
                <a:latin typeface="Georgia" pitchFamily="18" charset="0"/>
              </a:rPr>
              <a:t>диагностики (октябрь)</a:t>
            </a:r>
            <a:endParaRPr lang="ru-RU" sz="2400" b="0" dirty="0">
              <a:solidFill>
                <a:srgbClr val="002060"/>
              </a:solidFill>
              <a:latin typeface="Georgia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416666666666724E-2"/>
          <c:y val="0.33716781496063064"/>
          <c:w val="0.9145833333333333"/>
          <c:h val="0.64760187007874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В.у</c:v>
                </c:pt>
                <c:pt idx="1">
                  <c:v>С.у</c:v>
                </c:pt>
                <c:pt idx="2">
                  <c:v>Н.у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В.у</c:v>
                </c:pt>
                <c:pt idx="1">
                  <c:v>С.у</c:v>
                </c:pt>
                <c:pt idx="2">
                  <c:v>Н.у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33807693569553893"/>
          <c:y val="0.17875000000000021"/>
          <c:w val="0.37384612860892391"/>
          <c:h val="0.11818750000000013"/>
        </c:manualLayout>
      </c:layout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sz="2800" b="0" dirty="0" smtClean="0">
                <a:solidFill>
                  <a:srgbClr val="002060"/>
                </a:solidFill>
                <a:latin typeface="Georgia" pitchFamily="18" charset="0"/>
              </a:rPr>
              <a:t>Результаты промежуточной</a:t>
            </a:r>
            <a:r>
              <a:rPr lang="ru-RU" sz="2800" b="0" baseline="0" dirty="0" smtClean="0">
                <a:solidFill>
                  <a:srgbClr val="002060"/>
                </a:solidFill>
                <a:latin typeface="Georgia" pitchFamily="18" charset="0"/>
              </a:rPr>
              <a:t> диагностики(январь)</a:t>
            </a:r>
            <a:endParaRPr lang="ru-RU" sz="2800" b="0" dirty="0">
              <a:solidFill>
                <a:srgbClr val="002060"/>
              </a:solidFill>
              <a:latin typeface="Georgia" pitchFamily="18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в.у</c:v>
                </c:pt>
                <c:pt idx="1">
                  <c:v>с.у</c:v>
                </c:pt>
                <c:pt idx="2">
                  <c:v>н.у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Группа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52"/>
            <a:ext cx="6786610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Муниципальное бюджетное дошкольное образовательное учреждение «Детский сад комбинированного вида  №21 «Золотой ключик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6786610" cy="2181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«Сенсорное развитие детей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раннего возраста через дидактические игры»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  <a:t> </a:t>
            </a:r>
            <a:endParaRPr lang="ru-RU" sz="32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442913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Выполнили : Морозова Е.С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                      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9"/>
            <a:ext cx="3071802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4591452"/>
            <a:ext cx="3214678" cy="2266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8358246" cy="49292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Уважаемые родители !!!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Мы начинаем реализацию проекта: «Сенсорное развитие детей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раннего возраста через дидактическую игру».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проекта : развитие сенсорных эталонов у воспитанников раннего возраста.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Приглашаем к сотрудничеству, кто может оказать помощь в данной работе.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Успех общего дела зависит от каждого из </a:t>
            </a:r>
            <a:r>
              <a:rPr lang="ru-RU" b="1" dirty="0" smtClean="0">
                <a:solidFill>
                  <a:srgbClr val="002060"/>
                </a:solidFill>
              </a:rPr>
              <a:t>нас.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52"/>
            <a:ext cx="8072494" cy="6215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ЭТАПЫ ПРОЕКТА</a:t>
            </a:r>
            <a:r>
              <a:rPr lang="ru-RU" sz="1400" b="1" dirty="0" smtClean="0">
                <a:latin typeface="Georgia" pitchFamily="18" charset="0"/>
              </a:rPr>
              <a:t>: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 этап : информационно-аналитический (подготовительный):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подбор дидактического материала по сенсорному развитию детей раннего возраста; </a:t>
            </a: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изучение индивидуальных особенностей и потребностей детей; </a:t>
            </a: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проведение диагностики; 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 результатам диагностики подобрать систему игр и упражнений;</a:t>
            </a: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анкетирование родителей по выявлению знаний о сенсорном развитии.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14348" y="0"/>
          <a:ext cx="2502022" cy="3362298"/>
        </p:xfrm>
        <a:graphic>
          <a:graphicData uri="http://schemas.openxmlformats.org/presentationml/2006/ole">
            <p:oleObj spid="_x0000_s3075" name="Документ" r:id="rId3" imgW="6733515" imgH="9049330" progId="Word.Document.12">
              <p:embed/>
            </p:oleObj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Картинки по запросу картинки развитие сенсорики у детей"/>
          <p:cNvPicPr>
            <a:picLocks noChangeAspect="1" noChangeArrowheads="1"/>
          </p:cNvPicPr>
          <p:nvPr/>
        </p:nvPicPr>
        <p:blipFill>
          <a:blip r:embed="rId4" cstate="print"/>
          <a:srcRect t="16148" r="3226" b="8493"/>
          <a:stretch>
            <a:fillRect/>
          </a:stretch>
        </p:blipFill>
        <p:spPr bwMode="auto">
          <a:xfrm>
            <a:off x="4000496" y="3571876"/>
            <a:ext cx="5143504" cy="3286124"/>
          </a:xfrm>
          <a:prstGeom prst="ellipse">
            <a:avLst/>
          </a:prstGeom>
          <a:noFill/>
        </p:spPr>
      </p:pic>
      <p:pic>
        <p:nvPicPr>
          <p:cNvPr id="10246" name="Picture 6" descr="Картинки по запросу картинки развитие сенсорики у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714356"/>
            <a:ext cx="4874802" cy="3071496"/>
          </a:xfrm>
          <a:prstGeom prst="ellipse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29058" cy="3200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57488" y="0"/>
            <a:ext cx="628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Дидактический материал по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сенсорному развитию детей раннего возраста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00042"/>
            <a:ext cx="6643734" cy="171451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  <a:latin typeface="Georgia" pitchFamily="18" charset="0"/>
              </a:rPr>
              <a:t>II</a:t>
            </a:r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> этап: практический  (основной):</a:t>
            </a:r>
            <a:b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285860"/>
            <a:ext cx="7143800" cy="392909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изготовление игр на развитие сенсорных эталонов;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оформление стендов для родителей по теме проекта;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консультации для родителей;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проведение дидактических игр и игр-занятий;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5138"/>
            <a:ext cx="3286116" cy="27128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Картинки по запросу картинки развитие сенсорики у детей"/>
          <p:cNvPicPr>
            <a:picLocks noChangeAspect="1" noChangeArrowheads="1"/>
          </p:cNvPicPr>
          <p:nvPr/>
        </p:nvPicPr>
        <p:blipFill>
          <a:blip r:embed="rId3" cstate="print"/>
          <a:srcRect t="16304" r="1111" b="14031"/>
          <a:stretch>
            <a:fillRect/>
          </a:stretch>
        </p:blipFill>
        <p:spPr bwMode="auto">
          <a:xfrm>
            <a:off x="4813681" y="4214818"/>
            <a:ext cx="4330319" cy="2643182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0"/>
            <a:ext cx="2009775" cy="26860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2381250" cy="31718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407193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http://www.maam.ru/upload/blogs/87ebaab3f3541b65d9519e86ea19daf3.jpg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928670"/>
            <a:ext cx="2857488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71736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Изготовленные игры на развитие сенсорных эталонов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30722" name="Picture 2" descr="C:\Users\24USER\Desktop\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031790" y="3103477"/>
            <a:ext cx="3222767" cy="4286280"/>
          </a:xfrm>
          <a:prstGeom prst="ellipse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843467" y="1157270"/>
            <a:ext cx="2381250" cy="17811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7952"/>
            <a:ext cx="3879360" cy="36800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14"/>
            <a:ext cx="3985179" cy="33575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85852" y="285728"/>
            <a:ext cx="5786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Проведение дидактических игр и игр-занятий.</a:t>
            </a:r>
            <a:endParaRPr lang="ru-RU" sz="2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0209">
            <a:off x="3143240" y="1071546"/>
            <a:ext cx="3429024" cy="34290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5500726" cy="12858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eorgia" pitchFamily="18" charset="0"/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этап: заключительный (подведение итогов):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00174"/>
            <a:ext cx="6643734" cy="3714776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диагностика уровня сенсорного развития детей в конце проекта (май);</a:t>
            </a:r>
          </a:p>
          <a:p>
            <a:pPr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проведение нетрадиционного родительского собрания «</a:t>
            </a:r>
            <a:r>
              <a:rPr lang="ru-RU" sz="2600" dirty="0" smtClean="0">
                <a:solidFill>
                  <a:srgbClr val="002060"/>
                </a:solidFill>
                <a:latin typeface="Georgia" pitchFamily="18" charset="0"/>
              </a:rPr>
              <a:t>Изготовление игр и пособий для сенсорного развития детей»;</a:t>
            </a:r>
          </a:p>
          <a:p>
            <a:pPr>
              <a:buFont typeface="Arial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выставка совместного творчества ребят и родителей «Картины из фигур»;</a:t>
            </a:r>
          </a:p>
          <a:p>
            <a:pPr>
              <a:buFont typeface="Arial"/>
              <a:buChar char="•"/>
            </a:pPr>
            <a:r>
              <a:rPr lang="ru-RU" sz="2800" dirty="0" smtClean="0">
                <a:latin typeface="Georgia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анкетирование родителей (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повторное,май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).</a:t>
            </a:r>
            <a:endParaRPr lang="en-US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/>
              <a:buChar char="•"/>
            </a:pP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714752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1071546"/>
            <a:ext cx="3429024" cy="3268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2877419"/>
            <a:ext cx="2857520" cy="3980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Выставка совместного творчества ребят и родителей «Картины из фигур»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072230" cy="85725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Georgia" pitchFamily="18" charset="0"/>
              </a:rPr>
              <a:t>Результаты проекта: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3" y="1357298"/>
            <a:ext cx="8286808" cy="4714908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  <a:latin typeface="Georgia" pitchFamily="18" charset="0"/>
              </a:rPr>
              <a:t>1</a:t>
            </a:r>
            <a:r>
              <a:rPr lang="ru-RU" sz="2200" u="sng" dirty="0" smtClean="0">
                <a:solidFill>
                  <a:srgbClr val="002060"/>
                </a:solidFill>
                <a:latin typeface="Georgia" pitchFamily="18" charset="0"/>
              </a:rPr>
              <a:t>. В ходе </a:t>
            </a:r>
            <a:r>
              <a:rPr lang="ru-RU" sz="2200" b="1" u="sng" dirty="0" smtClean="0">
                <a:solidFill>
                  <a:srgbClr val="002060"/>
                </a:solidFill>
                <a:latin typeface="Georgia" pitchFamily="18" charset="0"/>
              </a:rPr>
              <a:t>проекта</a:t>
            </a:r>
            <a:r>
              <a:rPr lang="ru-RU" sz="2200" u="sng" dirty="0" smtClean="0">
                <a:solidFill>
                  <a:srgbClr val="002060"/>
                </a:solidFill>
                <a:latin typeface="Georgia" pitchFamily="18" charset="0"/>
              </a:rPr>
              <a:t> были созданы условия, обеспечивающие эффективное использование дидактических игр, апробированы дидактические игры;</a:t>
            </a:r>
            <a:endParaRPr lang="ru-RU" sz="22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200" u="sng" dirty="0" smtClean="0">
                <a:solidFill>
                  <a:srgbClr val="002060"/>
                </a:solidFill>
                <a:latin typeface="Georgia" pitchFamily="18" charset="0"/>
              </a:rPr>
              <a:t>2. У </a:t>
            </a:r>
            <a:r>
              <a:rPr lang="ru-RU" sz="2200" b="1" u="sng" dirty="0" smtClean="0">
                <a:solidFill>
                  <a:srgbClr val="002060"/>
                </a:solidFill>
                <a:latin typeface="Georgia" pitchFamily="18" charset="0"/>
              </a:rPr>
              <a:t>детей</a:t>
            </a:r>
            <a:r>
              <a:rPr lang="ru-RU" sz="2200" u="sng" dirty="0" smtClean="0">
                <a:solidFill>
                  <a:srgbClr val="002060"/>
                </a:solidFill>
                <a:latin typeface="Georgia" pitchFamily="18" charset="0"/>
              </a:rPr>
              <a:t> вырос уровень знаний по </a:t>
            </a:r>
            <a:r>
              <a:rPr lang="ru-RU" sz="2200" b="1" u="sng" dirty="0" smtClean="0">
                <a:solidFill>
                  <a:srgbClr val="002060"/>
                </a:solidFill>
                <a:latin typeface="Georgia" pitchFamily="18" charset="0"/>
              </a:rPr>
              <a:t>сенсорному развитию  (результаты промежуточной диагностики)</a:t>
            </a:r>
            <a:r>
              <a:rPr lang="ru-RU" sz="2200" u="sng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  <a:endParaRPr lang="ru-RU" sz="22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200" u="sng" dirty="0" smtClean="0">
                <a:solidFill>
                  <a:srgbClr val="002060"/>
                </a:solidFill>
                <a:latin typeface="Georgia" pitchFamily="18" charset="0"/>
              </a:rPr>
              <a:t>3. Родители получили методические рекомендации по созданию условий проведения дидактических игр, консультации по изготовлению дидактических игр.</a:t>
            </a:r>
            <a:endParaRPr lang="ru-RU" sz="2200" dirty="0" smtClean="0">
              <a:latin typeface="Georg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71538" y="1285860"/>
          <a:ext cx="75438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5357850" cy="1285884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Паспорт проекта: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1500174"/>
            <a:ext cx="7072362" cy="3500462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Продолжительность проекта : долгосрочный 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Тип проекта: познавательно – игровой.</a:t>
            </a:r>
            <a:b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Участники проекта: дети 1 младшей группы, воспитатели, родители.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0"/>
            <a:ext cx="71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Перспективный план непосредственно образовательной работы с детьми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714356"/>
          <a:ext cx="6858048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674"/>
                <a:gridCol w="3380374"/>
              </a:tblGrid>
              <a:tr h="80268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Д.и. «Занимательная коробка».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Продолжить знакомить детей с предметами различной величины и формы.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37476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Раскладывание однородных предметов разного цвета на две группы.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Закреплять у детей умение группировать однородные объекты по цвету.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945"/>
                        </a:spcBef>
                        <a:spcAft>
                          <a:spcPts val="945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</a:tr>
              <a:tr h="847281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Д. и. «Башенки для гномиков».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945"/>
                        </a:spcBef>
                        <a:spcAft>
                          <a:spcPts val="94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Закреплять знания о величине предметов, познакомить с понятием высокий, низкий.</a:t>
                      </a:r>
                      <a:endParaRPr lang="ru-RU" sz="1400" dirty="0">
                        <a:solidFill>
                          <a:srgbClr val="002060"/>
                        </a:solidFill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</a:tr>
              <a:tr h="847281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Д. и.«Цирковые собачки».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945"/>
                        </a:spcBef>
                        <a:spcAft>
                          <a:spcPts val="945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Учить соблюдать простейшую последовательность действий с предметами.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</a:tr>
              <a:tr h="847281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Д.и. «Веселые матрешки»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945"/>
                        </a:spcBef>
                        <a:spcAft>
                          <a:spcPts val="94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Учить соотносить предметы по величине, развивать зрительное восприятие.</a:t>
                      </a:r>
                      <a:endParaRPr lang="ru-RU" sz="1400" dirty="0">
                        <a:solidFill>
                          <a:srgbClr val="002060"/>
                        </a:solidFill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</a:tr>
              <a:tr h="847281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Разрезные картинки.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945"/>
                        </a:spcBef>
                        <a:spcAft>
                          <a:spcPts val="945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03F5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Развивать сенсорные способности детей: умение по части восстанавливать целое.</a:t>
                      </a:r>
                      <a:endParaRPr lang="ru-RU" sz="1400" dirty="0">
                        <a:latin typeface="Georgia" pitchFamily="18" charset="0"/>
                        <a:ea typeface="Constantia"/>
                        <a:cs typeface="Times New Roman"/>
                      </a:endParaRPr>
                    </a:p>
                  </a:txBody>
                  <a:tcPr marL="24130" marR="24130" marT="24130" marB="2413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43668" cy="12144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Используемая литература: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357298"/>
            <a:ext cx="7128295" cy="478634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М. Д.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Маханева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, С. В. Рещикова. «Игровые занятия с детьми от 1 до 3 лет».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Э. Г. Пилюгина «Игры-занятия с малышом от рождения до 3-х лет»</a:t>
            </a:r>
          </a:p>
          <a:p>
            <a:pPr lvl="0"/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Венгер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Л. А. «Воспитание сенсорной культуры ребенка от рождения до 6 лет» – М.: Просвещение, 1995.</a:t>
            </a:r>
          </a:p>
          <a:p>
            <a:pPr lvl="0"/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Венгер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Л. А. «Дидактические игры и упражнения по сенсорному воспитанию дошкольников «– М.: Просвещение, 1997.</a:t>
            </a:r>
          </a:p>
          <a:p>
            <a:pPr lvl="0"/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Е.А.Янушко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«Сенсорное развитие детей раннего возраста». Издательство «Мозаика» - Синтез 2009 г.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142984"/>
            <a:ext cx="5143502" cy="1828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0"/>
            <a:ext cx="5715040" cy="12858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Постановка проблемы.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15001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71604" y="1285860"/>
          <a:ext cx="6096000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2449" t="10204"/>
          <a:stretch>
            <a:fillRect/>
          </a:stretch>
        </p:blipFill>
        <p:spPr bwMode="auto">
          <a:xfrm>
            <a:off x="0" y="4500570"/>
            <a:ext cx="2714612" cy="23574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86256"/>
            <a:ext cx="3428992" cy="25717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0"/>
            <a:ext cx="5929354" cy="1285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Актуальность проекта: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3108" y="857232"/>
            <a:ext cx="65008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Огромную роль в развитие сенсорных способностей детей раннего возраста отводиться дидактической игре, так как ребенок практически все в этом мире познает через игру. Дидактические игры выполняют функцию – контроль за состоянием сенсорного развития детей.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06112" y="3920112"/>
            <a:ext cx="3357586" cy="2518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15304" cy="1357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500042"/>
            <a:ext cx="75009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Цель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 :развитие сенсорных эталонов у воспитанников раннего возраста 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pic>
        <p:nvPicPr>
          <p:cNvPr id="17410" name="Picture 2" descr="Картинки по запросу картинки развитие сенсорики у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4643470" cy="3496602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85728"/>
            <a:ext cx="7286676" cy="592935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Задачи проекта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проанализировать учебно-методическую литературу по вопросам сенсорного развития детей раннего возраста;</a:t>
            </a:r>
          </a:p>
          <a:p>
            <a:pPr lvl="0">
              <a:buFont typeface="Arial"/>
              <a:buChar char="•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формировать у детей зрительные способы обследования предметов, цветоразличение,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формовосприятие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, умение воспринимать величину, группировать, сравнивать и обобщать предметы по этим признакам;</a:t>
            </a:r>
          </a:p>
          <a:p>
            <a:pPr lvl="0">
              <a:buFont typeface="Arial"/>
              <a:buChar char="•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Arial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дополнить дидактический материал по сенсорному развитию детей раннего возраста.</a:t>
            </a:r>
          </a:p>
          <a:p>
            <a:pPr lvl="0"/>
            <a:endParaRPr lang="ru-RU" sz="2200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dou21.kansk24.ru/images/gallery1/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66" y="4214818"/>
            <a:ext cx="3071834" cy="2643182"/>
          </a:xfrm>
          <a:prstGeom prst="ellipse">
            <a:avLst/>
          </a:prstGeom>
          <a:noFill/>
        </p:spPr>
      </p:pic>
      <p:pic>
        <p:nvPicPr>
          <p:cNvPr id="5" name="Рисунок 4" descr="http://dou21.kansk24.ru/images/headers/IMG-b2e971a700b3adc929f1f8da6f05027e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429024" cy="26431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4290"/>
            <a:ext cx="5357850" cy="6857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Гипотеза проекта</a:t>
            </a:r>
            <a:r>
              <a:rPr lang="ru-RU" sz="2800" b="1" dirty="0" smtClean="0">
                <a:solidFill>
                  <a:srgbClr val="002060"/>
                </a:solidFill>
              </a:rPr>
              <a:t>: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715304" cy="4786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Если в работе по сенсорному развитию детей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раннего возраста создать благоприятную предметно- игровую среду в группе, изготовить и использовать в работе разнообразный дидактический материал, а также активно вовлекать родителей в педагогический процесс, то в ходе  реализации проекта у детей появится сенсорный опыт, который будет включать в себя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наиболее рациональные способы обследования предметов.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643050"/>
            <a:ext cx="7271172" cy="392909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solidFill>
                  <a:srgbClr val="002060"/>
                </a:solidFill>
                <a:latin typeface="Georgia" pitchFamily="18" charset="0"/>
              </a:rPr>
              <a:t>Предполагаемый результат:</a:t>
            </a:r>
            <a:r>
              <a:rPr lang="ru-RU" sz="3100" b="1" dirty="0" smtClean="0">
                <a:latin typeface="Georgia" pitchFamily="18" charset="0"/>
              </a:rPr>
              <a:t/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положительная динамика мониторинга формирования сенсорных эталонов у детей младшего дошкольного возраста;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создание условий, обеспечивающих эффективное использование дидактических игр;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совместная работа с родителями по изготовлению  дидактических игр;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выставка совместного творчества ребят и родителей «Картины из фигур».</a:t>
            </a:r>
            <a:b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000628" y="3643314"/>
            <a:ext cx="4143372" cy="3214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Методы и приемы взаимодействия педагога с детьми в ходе проекта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00760" y="0"/>
            <a:ext cx="3357586" cy="3000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Словесные: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Беседы.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Загадывание и отгадывание загадок.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Указание, пояснение, объяснение,  разъяснение.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Педагогическая оценка (поощрение, одобрение, похвала).</a:t>
            </a:r>
            <a:r>
              <a:rPr lang="ru-RU" sz="1400" b="1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214686"/>
            <a:ext cx="3643306" cy="3357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Практические: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Игровые действия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Внезапное появление объектов.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Музыкальные занятия.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Художественное творчество.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Конструирование.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Создание игровой ситуации, упражнение, тренировка, моделирование</a:t>
            </a:r>
            <a:r>
              <a:rPr lang="ru-RU" sz="1400" dirty="0" smtClean="0">
                <a:solidFill>
                  <a:schemeClr val="accent5">
                    <a:lumMod val="25000"/>
                    <a:lumOff val="75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166" y="0"/>
            <a:ext cx="3214710" cy="2714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Наглядные: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Демонстрация наглядных пособий.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Показ способа действий. </a:t>
            </a:r>
          </a:p>
          <a:p>
            <a:pPr lvl="0" algn="ctr"/>
            <a:r>
              <a:rPr lang="ru-RU" sz="14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Показ образца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5400000" flipH="1" flipV="1">
            <a:off x="3929323" y="3714487"/>
            <a:ext cx="428628" cy="114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7645646" flipH="1" flipV="1">
            <a:off x="4499423" y="2507648"/>
            <a:ext cx="612049" cy="11716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1670061" flipH="1" flipV="1">
            <a:off x="6184946" y="2752824"/>
            <a:ext cx="401863" cy="76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692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tf03431377</vt:lpstr>
      <vt:lpstr>Документ</vt:lpstr>
      <vt:lpstr>Муниципальное бюджетное дошкольное образовательное учреждение «Детский сад комбинированного вида  №21 «Золотой ключик»</vt:lpstr>
      <vt:lpstr>Паспорт проекта: </vt:lpstr>
      <vt:lpstr>Постановка проблемы. </vt:lpstr>
      <vt:lpstr>Актуальность проекта: </vt:lpstr>
      <vt:lpstr> </vt:lpstr>
      <vt:lpstr>Слайд 6</vt:lpstr>
      <vt:lpstr>Гипотеза проекта: </vt:lpstr>
      <vt:lpstr>           Предполагаемый результат:  положительная динамика мониторинга формирования сенсорных эталонов у детей младшего дошкольного возраста;  создание условий, обеспечивающих эффективное использование дидактических игр;  совместная работа с родителями по изготовлению  дидактических игр;  выставка совместного творчества ребят и родителей «Картины из фигур».   </vt:lpstr>
      <vt:lpstr>Слайд 9</vt:lpstr>
      <vt:lpstr>Слайд 10</vt:lpstr>
      <vt:lpstr>Слайд 11</vt:lpstr>
      <vt:lpstr>Слайд 12</vt:lpstr>
      <vt:lpstr>II этап: практический  (основной):   </vt:lpstr>
      <vt:lpstr>Слайд 14</vt:lpstr>
      <vt:lpstr>Слайд 15</vt:lpstr>
      <vt:lpstr>III этап: заключительный (подведение итогов): </vt:lpstr>
      <vt:lpstr>Слайд 17</vt:lpstr>
      <vt:lpstr>Результаты проекта: </vt:lpstr>
      <vt:lpstr>Слайд 19</vt:lpstr>
      <vt:lpstr>Слайд 20</vt:lpstr>
      <vt:lpstr>Используемая литература: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 №21 «Золотой ключик»</dc:title>
  <cp:lastModifiedBy>Квартира</cp:lastModifiedBy>
  <cp:revision>106</cp:revision>
  <dcterms:modified xsi:type="dcterms:W3CDTF">2018-11-13T05:49:34Z</dcterms:modified>
</cp:coreProperties>
</file>