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5" r:id="rId3"/>
    <p:sldId id="259" r:id="rId4"/>
    <p:sldId id="267" r:id="rId5"/>
    <p:sldId id="257" r:id="rId6"/>
    <p:sldId id="260" r:id="rId7"/>
    <p:sldId id="262" r:id="rId8"/>
    <p:sldId id="265" r:id="rId9"/>
    <p:sldId id="263" r:id="rId10"/>
    <p:sldId id="258" r:id="rId11"/>
    <p:sldId id="261" r:id="rId12"/>
    <p:sldId id="268" r:id="rId13"/>
    <p:sldId id="269" r:id="rId14"/>
    <p:sldId id="266" r:id="rId15"/>
    <p:sldId id="270" r:id="rId16"/>
    <p:sldId id="271" r:id="rId17"/>
    <p:sldId id="274" r:id="rId18"/>
    <p:sldId id="276" r:id="rId19"/>
    <p:sldId id="277" r:id="rId20"/>
    <p:sldId id="278" r:id="rId21"/>
    <p:sldId id="279" r:id="rId22"/>
    <p:sldId id="273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705" autoAdjust="0"/>
  </p:normalViewPr>
  <p:slideViewPr>
    <p:cSldViewPr>
      <p:cViewPr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B2E194-EB0B-483F-BD8A-E0FC31FB92B9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7D0B7E-D408-478A-9E53-10DF25EC3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63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4E37-CA10-43B6-B47E-26657984B71C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D6D2C-805B-4D3A-BEEB-227FCD54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D6D2C-805B-4D3A-BEEB-227FCD544FF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8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835696" y="980728"/>
            <a:ext cx="6912768" cy="144016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</a:rPr>
              <a:t>Организация </a:t>
            </a:r>
            <a:r>
              <a:rPr lang="ru-RU" sz="3200" b="1" dirty="0">
                <a:solidFill>
                  <a:srgbClr val="7030A0"/>
                </a:solidFill>
              </a:rPr>
              <a:t>работы </a:t>
            </a:r>
            <a:r>
              <a:rPr lang="ru-RU" sz="3200" b="1" dirty="0" smtClean="0">
                <a:solidFill>
                  <a:srgbClr val="7030A0"/>
                </a:solidFill>
              </a:rPr>
              <a:t>по </a:t>
            </a:r>
            <a:r>
              <a:rPr lang="ru-RU" sz="3200" b="1" dirty="0">
                <a:solidFill>
                  <a:srgbClr val="7030A0"/>
                </a:solidFill>
              </a:rPr>
              <a:t>ранней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профориентации </a:t>
            </a:r>
            <a:r>
              <a:rPr lang="ru-RU" sz="3200" b="1" dirty="0">
                <a:solidFill>
                  <a:srgbClr val="7030A0"/>
                </a:solidFill>
              </a:rPr>
              <a:t>дошкольников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	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204864"/>
            <a:ext cx="5400600" cy="324036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4400" b="1" i="1" dirty="0" smtClean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+mj-lt"/>
              </a:rPr>
              <a:t>ПЕРВЫЕ </a:t>
            </a:r>
            <a:r>
              <a:rPr lang="ru-RU" sz="4400" b="1" i="1" dirty="0">
                <a:solidFill>
                  <a:srgbClr val="C00000"/>
                </a:solidFill>
                <a:latin typeface="+mj-lt"/>
              </a:rPr>
              <a:t>ШАГИ В </a:t>
            </a:r>
            <a:endParaRPr lang="ru-RU" sz="4400" b="1" i="1" dirty="0" smtClean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МИР</a:t>
            </a:r>
            <a:r>
              <a:rPr lang="ru-RU" sz="4400" b="1" i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ПРОФЕССИЙ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+mj-lt"/>
              </a:rPr>
              <a:t>                        Воспитатель: Шевченко Л.А.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+mj-lt"/>
              </a:rPr>
              <a:t>                                       Г. Рассказово 2017 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6206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художественно-эстетическое </a:t>
            </a:r>
            <a:r>
              <a:rPr lang="ru-RU" sz="2800" b="1" dirty="0">
                <a:solidFill>
                  <a:srgbClr val="7030A0"/>
                </a:solidFill>
              </a:rPr>
              <a:t>развитие</a:t>
            </a:r>
            <a:r>
              <a:rPr lang="ru-RU" sz="2800" b="1" i="1" dirty="0">
                <a:solidFill>
                  <a:srgbClr val="7030A0"/>
                </a:solidFill>
              </a:rPr>
              <a:t/>
            </a:r>
            <a:br>
              <a:rPr lang="ru-RU" sz="2800" b="1" i="1" dirty="0">
                <a:solidFill>
                  <a:srgbClr val="7030A0"/>
                </a:solidFill>
              </a:rPr>
            </a:br>
            <a:endParaRPr lang="ru-RU" sz="2800" b="1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183576" y="764704"/>
            <a:ext cx="6948264" cy="590438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    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изобразительная деятельность</a:t>
            </a:r>
            <a:r>
              <a:rPr lang="ru-RU" sz="1800" b="1" dirty="0">
                <a:solidFill>
                  <a:srgbClr val="7030A0"/>
                </a:solidFill>
              </a:rPr>
              <a:t/>
            </a:r>
            <a:br>
              <a:rPr lang="ru-RU" sz="1800" b="1" dirty="0">
                <a:solidFill>
                  <a:srgbClr val="7030A0"/>
                </a:solidFill>
              </a:rPr>
            </a:br>
            <a:endParaRPr lang="ru-RU" sz="1800" b="1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дети познакомились </a:t>
            </a:r>
            <a:r>
              <a:rPr lang="ru-RU" sz="1400" b="1" dirty="0">
                <a:solidFill>
                  <a:srgbClr val="C00000"/>
                </a:solidFill>
              </a:rPr>
              <a:t>с </a:t>
            </a:r>
            <a:r>
              <a:rPr lang="ru-RU" sz="1400" b="1" dirty="0" smtClean="0">
                <a:solidFill>
                  <a:srgbClr val="C00000"/>
                </a:solidFill>
              </a:rPr>
              <a:t>профессиями по </a:t>
            </a:r>
            <a:r>
              <a:rPr lang="ru-RU" sz="1400" b="1" dirty="0">
                <a:solidFill>
                  <a:srgbClr val="C00000"/>
                </a:solidFill>
              </a:rPr>
              <a:t>рассказам </a:t>
            </a:r>
            <a:r>
              <a:rPr lang="ru-RU" sz="1400" b="1" dirty="0" smtClean="0">
                <a:solidFill>
                  <a:srgbClr val="C00000"/>
                </a:solidFill>
              </a:rPr>
              <a:t>педагога: </a:t>
            </a:r>
            <a:r>
              <a:rPr lang="ru-RU" sz="1400" b="1" dirty="0">
                <a:solidFill>
                  <a:srgbClr val="C00000"/>
                </a:solidFill>
              </a:rPr>
              <a:t>художник, скульптор, </a:t>
            </a:r>
            <a:r>
              <a:rPr lang="ru-RU" sz="1400" b="1" dirty="0" smtClean="0">
                <a:solidFill>
                  <a:srgbClr val="C00000"/>
                </a:solidFill>
              </a:rPr>
              <a:t>дизайнер, модельер,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рисовали представителей </a:t>
            </a:r>
            <a:r>
              <a:rPr lang="ru-RU" sz="1400" b="1" dirty="0">
                <a:solidFill>
                  <a:srgbClr val="C00000"/>
                </a:solidFill>
              </a:rPr>
              <a:t>различных </a:t>
            </a:r>
            <a:r>
              <a:rPr lang="ru-RU" sz="1400" b="1" dirty="0" smtClean="0">
                <a:solidFill>
                  <a:srgbClr val="C00000"/>
                </a:solidFill>
              </a:rPr>
              <a:t>профессий, что</a:t>
            </a:r>
            <a:endParaRPr lang="ru-RU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также  способствовало </a:t>
            </a:r>
            <a:r>
              <a:rPr lang="ru-RU" sz="1400" b="1" dirty="0">
                <a:solidFill>
                  <a:srgbClr val="C00000"/>
                </a:solidFill>
              </a:rPr>
              <a:t>усвоению информации о труде </a:t>
            </a:r>
            <a:r>
              <a:rPr lang="ru-RU" sz="1400" b="1" dirty="0" smtClean="0">
                <a:solidFill>
                  <a:srgbClr val="C00000"/>
                </a:solidFill>
              </a:rPr>
              <a:t>взрослых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средством </a:t>
            </a:r>
            <a:r>
              <a:rPr lang="ru-RU" sz="1400" b="1" dirty="0">
                <a:solidFill>
                  <a:srgbClr val="C00000"/>
                </a:solidFill>
              </a:rPr>
              <a:t>ознакомления с содержанием труда </a:t>
            </a:r>
            <a:r>
              <a:rPr lang="ru-RU" sz="1400" b="1" dirty="0" smtClean="0">
                <a:solidFill>
                  <a:srgbClr val="C00000"/>
                </a:solidFill>
              </a:rPr>
              <a:t>выступали </a:t>
            </a:r>
            <a:r>
              <a:rPr lang="ru-RU" sz="1400" b="1" dirty="0">
                <a:solidFill>
                  <a:srgbClr val="C00000"/>
                </a:solidFill>
              </a:rPr>
              <a:t>и </a:t>
            </a:r>
            <a:r>
              <a:rPr lang="ru-RU" sz="1400" b="1" dirty="0" smtClean="0">
                <a:solidFill>
                  <a:srgbClr val="C00000"/>
                </a:solidFill>
              </a:rPr>
              <a:t>произведения изобразительного </a:t>
            </a:r>
            <a:r>
              <a:rPr lang="ru-RU" sz="1400" b="1" dirty="0">
                <a:solidFill>
                  <a:srgbClr val="C00000"/>
                </a:solidFill>
              </a:rPr>
              <a:t>искусства. Рассматривая репродукции мастеров, дети </a:t>
            </a:r>
            <a:r>
              <a:rPr lang="ru-RU" sz="1400" b="1" dirty="0" smtClean="0">
                <a:solidFill>
                  <a:srgbClr val="C00000"/>
                </a:solidFill>
              </a:rPr>
              <a:t>видели не </a:t>
            </a:r>
            <a:r>
              <a:rPr lang="ru-RU" sz="1400" b="1" dirty="0">
                <a:solidFill>
                  <a:srgbClr val="C00000"/>
                </a:solidFill>
              </a:rPr>
              <a:t>только процесс труда, но и те изменения, которые со временем </a:t>
            </a:r>
            <a:r>
              <a:rPr lang="ru-RU" sz="1400" b="1" dirty="0" smtClean="0">
                <a:solidFill>
                  <a:srgbClr val="C00000"/>
                </a:solidFill>
              </a:rPr>
              <a:t>произошли в </a:t>
            </a:r>
            <a:r>
              <a:rPr lang="ru-RU" sz="1400" b="1" dirty="0">
                <a:solidFill>
                  <a:srgbClr val="C00000"/>
                </a:solidFill>
              </a:rPr>
              <a:t>нём. Многие русские художники отображали в своих </a:t>
            </a:r>
            <a:r>
              <a:rPr lang="ru-RU" sz="1400" b="1" dirty="0" smtClean="0">
                <a:solidFill>
                  <a:srgbClr val="C00000"/>
                </a:solidFill>
              </a:rPr>
              <a:t>картинах труд </a:t>
            </a:r>
            <a:r>
              <a:rPr lang="ru-RU" sz="1400" b="1" dirty="0">
                <a:solidFill>
                  <a:srgbClr val="C00000"/>
                </a:solidFill>
              </a:rPr>
              <a:t>взрослых и детей (например, В. Г. Перов «Тройка</a:t>
            </a:r>
            <a:r>
              <a:rPr lang="ru-RU" sz="1400" b="1" dirty="0" smtClean="0">
                <a:solidFill>
                  <a:srgbClr val="C00000"/>
                </a:solidFill>
              </a:rPr>
              <a:t>»,  И.Е</a:t>
            </a:r>
            <a:r>
              <a:rPr lang="ru-RU" sz="1400" b="1" dirty="0">
                <a:solidFill>
                  <a:srgbClr val="C00000"/>
                </a:solidFill>
              </a:rPr>
              <a:t>. Репин «Бурлаки на Волге»). Показ таких репродукций педагог </a:t>
            </a:r>
            <a:r>
              <a:rPr lang="ru-RU" sz="1400" b="1" dirty="0" smtClean="0">
                <a:solidFill>
                  <a:srgbClr val="C00000"/>
                </a:solidFill>
              </a:rPr>
              <a:t>обязательно должен </a:t>
            </a:r>
            <a:r>
              <a:rPr lang="ru-RU" sz="1400" b="1" dirty="0">
                <a:solidFill>
                  <a:srgbClr val="C00000"/>
                </a:solidFill>
              </a:rPr>
              <a:t>сопровождать разъяснительной беседой, в которой сделать </a:t>
            </a:r>
            <a:r>
              <a:rPr lang="ru-RU" sz="1400" b="1" dirty="0" smtClean="0">
                <a:solidFill>
                  <a:srgbClr val="C00000"/>
                </a:solidFill>
              </a:rPr>
              <a:t>акцент именно </a:t>
            </a:r>
            <a:r>
              <a:rPr lang="ru-RU" sz="1400" b="1" dirty="0">
                <a:solidFill>
                  <a:srgbClr val="C00000"/>
                </a:solidFill>
              </a:rPr>
              <a:t>на положительных изменениях условий и содержания современного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труда взрослых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+mj-lt"/>
              </a:rPr>
              <a:t>лепка</a:t>
            </a:r>
            <a:r>
              <a:rPr lang="ru-RU" sz="18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ru-RU" sz="1800" b="1" dirty="0" smtClean="0">
                <a:solidFill>
                  <a:srgbClr val="7030A0"/>
                </a:solidFill>
                <a:latin typeface="+mj-lt"/>
              </a:rPr>
              <a:t>аппликация, конструирование </a:t>
            </a:r>
            <a:r>
              <a:rPr lang="ru-RU" sz="1400" dirty="0" smtClean="0"/>
              <a:t>– </a:t>
            </a:r>
            <a:r>
              <a:rPr lang="ru-RU" sz="1400" b="1" dirty="0">
                <a:solidFill>
                  <a:srgbClr val="C00000"/>
                </a:solidFill>
              </a:rPr>
              <a:t>все эти виды </a:t>
            </a:r>
            <a:r>
              <a:rPr lang="ru-RU" sz="1400" b="1" dirty="0" smtClean="0">
                <a:solidFill>
                  <a:srgbClr val="C00000"/>
                </a:solidFill>
              </a:rPr>
              <a:t>   деятельности позволяют изучать </a:t>
            </a:r>
            <a:r>
              <a:rPr lang="ru-RU" sz="1400" b="1" dirty="0">
                <a:solidFill>
                  <a:srgbClr val="C00000"/>
                </a:solidFill>
              </a:rPr>
              <a:t>разные стороны </a:t>
            </a:r>
            <a:r>
              <a:rPr lang="ru-RU" sz="1400" b="1" dirty="0" smtClean="0">
                <a:solidFill>
                  <a:srgbClr val="C00000"/>
                </a:solidFill>
              </a:rPr>
              <a:t>профессий в соответствии со знакомством с профессиями</a:t>
            </a:r>
          </a:p>
          <a:p>
            <a:pPr marL="0" indent="0">
              <a:buNone/>
            </a:pPr>
            <a:endParaRPr lang="ru-RU" sz="14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692696"/>
            <a:ext cx="4104456" cy="5040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физическое развитие</a:t>
            </a:r>
            <a:endParaRPr lang="ru-RU" sz="2400" dirty="0"/>
          </a:p>
        </p:txBody>
      </p:sp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1979712" y="1124744"/>
            <a:ext cx="6913463" cy="554434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C00000"/>
                </a:solidFill>
              </a:rPr>
              <a:t>выполнение </a:t>
            </a:r>
            <a:r>
              <a:rPr lang="ru-RU" sz="1200" b="1" dirty="0">
                <a:solidFill>
                  <a:srgbClr val="C00000"/>
                </a:solidFill>
              </a:rPr>
              <a:t>физических упражнений </a:t>
            </a:r>
            <a:r>
              <a:rPr lang="ru-RU" sz="1200" b="1" dirty="0" smtClean="0">
                <a:solidFill>
                  <a:srgbClr val="C00000"/>
                </a:solidFill>
              </a:rPr>
              <a:t>в</a:t>
            </a:r>
            <a:endParaRPr lang="ru-RU" sz="1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rgbClr val="C00000"/>
                </a:solidFill>
              </a:rPr>
              <a:t>соответствии с профессионально ориентированным </a:t>
            </a:r>
            <a:r>
              <a:rPr lang="ru-RU" sz="1200" b="1" dirty="0" smtClean="0">
                <a:solidFill>
                  <a:srgbClr val="C00000"/>
                </a:solidFill>
              </a:rPr>
              <a:t>сюжетом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(выполнение комплекса общеразвивающих упражнений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«</a:t>
            </a:r>
            <a:r>
              <a:rPr lang="ru-RU" sz="1200" b="1" dirty="0">
                <a:solidFill>
                  <a:srgbClr val="C00000"/>
                </a:solidFill>
              </a:rPr>
              <a:t>Строим дом», </a:t>
            </a:r>
            <a:r>
              <a:rPr lang="ru-RU" sz="1200" b="1" dirty="0" smtClean="0">
                <a:solidFill>
                  <a:srgbClr val="C00000"/>
                </a:solidFill>
              </a:rPr>
              <a:t>в котором </a:t>
            </a:r>
            <a:r>
              <a:rPr lang="ru-RU" sz="1200" b="1" dirty="0">
                <a:solidFill>
                  <a:srgbClr val="C00000"/>
                </a:solidFill>
              </a:rPr>
              <a:t>символически воспроизводятся 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действия </a:t>
            </a:r>
            <a:r>
              <a:rPr lang="ru-RU" sz="1200" b="1" dirty="0">
                <a:solidFill>
                  <a:srgbClr val="C00000"/>
                </a:solidFill>
              </a:rPr>
              <a:t>строителей, или «Летний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C00000"/>
                </a:solidFill>
              </a:rPr>
              <a:t>сад», в котором имитируются </a:t>
            </a:r>
            <a:r>
              <a:rPr lang="ru-RU" sz="1200" b="1" dirty="0" smtClean="0">
                <a:solidFill>
                  <a:srgbClr val="C00000"/>
                </a:solidFill>
              </a:rPr>
              <a:t>действия садовников)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музыкальная деятельность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Включение  игр-импровизаций: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«Веселые шофёры</a:t>
            </a:r>
            <a:r>
              <a:rPr lang="ru-RU" sz="1200" b="1" dirty="0" smtClean="0">
                <a:solidFill>
                  <a:srgbClr val="C00000"/>
                </a:solidFill>
              </a:rPr>
              <a:t>»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«</a:t>
            </a:r>
            <a:r>
              <a:rPr lang="ru-RU" sz="1200" b="1" dirty="0">
                <a:solidFill>
                  <a:srgbClr val="C00000"/>
                </a:solidFill>
              </a:rPr>
              <a:t>Плыви, </a:t>
            </a:r>
            <a:r>
              <a:rPr lang="ru-RU" sz="1200" b="1" dirty="0" smtClean="0">
                <a:solidFill>
                  <a:srgbClr val="C00000"/>
                </a:solidFill>
              </a:rPr>
              <a:t>плыви</a:t>
            </a:r>
            <a:r>
              <a:rPr lang="ru-RU" sz="1200" b="1" dirty="0">
                <a:solidFill>
                  <a:srgbClr val="C00000"/>
                </a:solidFill>
              </a:rPr>
              <a:t>, кораблик</a:t>
            </a:r>
            <a:r>
              <a:rPr lang="ru-RU" sz="1200" b="1" dirty="0" smtClean="0">
                <a:solidFill>
                  <a:srgbClr val="C00000"/>
                </a:solidFill>
              </a:rPr>
              <a:t>», « В нашем оркестре»,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«Два клоуна», « Кукла заболела»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социально 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–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коммуникативное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	 развитие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C00000"/>
                </a:solidFill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</a:rPr>
              <a:t>наблюдение за трудом взрослых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ситуативные беседы о соблюдении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  правил безопасности  для определённой профессии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                                              дежурство по столовой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0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3" y="116632"/>
            <a:ext cx="5688632" cy="6552456"/>
          </a:xfrm>
        </p:spPr>
        <p:txBody>
          <a:bodyPr/>
          <a:lstStyle/>
          <a:p>
            <a:endParaRPr lang="ru-RU" sz="1200" i="1" dirty="0" smtClean="0"/>
          </a:p>
          <a:p>
            <a:endParaRPr lang="ru-RU" sz="1200" i="1" dirty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      </a:t>
            </a:r>
            <a:r>
              <a:rPr lang="ru-RU" sz="2000" b="1" dirty="0" smtClean="0">
                <a:solidFill>
                  <a:srgbClr val="7030A0"/>
                </a:solidFill>
              </a:rPr>
              <a:t>познавательное развитие</a:t>
            </a:r>
          </a:p>
          <a:p>
            <a:endParaRPr lang="ru-RU" sz="1200" i="1" dirty="0"/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      формирования элементарных математических   	представлений:</a:t>
            </a:r>
            <a:r>
              <a:rPr lang="ru-RU" sz="1200" dirty="0" smtClean="0"/>
              <a:t>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 счёт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количество </a:t>
            </a:r>
            <a:r>
              <a:rPr lang="ru-RU" sz="1400" b="1" dirty="0"/>
              <a:t>гвоздей у </a:t>
            </a:r>
            <a:r>
              <a:rPr lang="ru-RU" sz="1400" b="1" dirty="0" smtClean="0"/>
              <a:t>плотника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</a:t>
            </a:r>
            <a:r>
              <a:rPr lang="ru-RU" sz="1400" b="1" dirty="0"/>
              <a:t>количество банок с краской </a:t>
            </a:r>
            <a:r>
              <a:rPr lang="ru-RU" sz="1400" b="1" dirty="0" smtClean="0"/>
              <a:t>у маляра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количество </a:t>
            </a:r>
            <a:r>
              <a:rPr lang="ru-RU" sz="1400" b="1" dirty="0"/>
              <a:t>ёлок у </a:t>
            </a:r>
            <a:r>
              <a:rPr lang="ru-RU" sz="1400" b="1" dirty="0" smtClean="0"/>
              <a:t>лесника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составление задач на сложение и вычитание  по теме «Профессии»</a:t>
            </a:r>
            <a:endParaRPr lang="ru-RU" sz="1400" b="1" dirty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+mj-lt"/>
              </a:rPr>
              <a:t>    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+mj-lt"/>
              </a:rPr>
              <a:t>   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Речевое развитие</a:t>
            </a:r>
          </a:p>
          <a:p>
            <a:pPr>
              <a:buFont typeface="Wingdings" pitchFamily="2" charset="2"/>
              <a:buChar char="v"/>
            </a:pPr>
            <a:endParaRPr lang="ru-RU" sz="1400" b="1" dirty="0" smtClean="0">
              <a:solidFill>
                <a:srgbClr val="C00000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составление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описательных рассказов о профессиях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уточнение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высказываний  детей о профессии</a:t>
            </a:r>
            <a:endParaRPr lang="ru-RU" sz="1400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составление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рассказов о профессиях по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картинке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разгадывание кроссвордов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заучивание стихотворений</a:t>
            </a:r>
            <a:endParaRPr lang="ru-RU" sz="1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92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624737" cy="936104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7030A0"/>
                </a:solidFill>
              </a:rPr>
              <a:t>Приближение </a:t>
            </a:r>
            <a:r>
              <a:rPr lang="ru-RU" sz="3200" b="1" dirty="0">
                <a:solidFill>
                  <a:srgbClr val="7030A0"/>
                </a:solidFill>
              </a:rPr>
              <a:t>работы взрослых к </a:t>
            </a:r>
            <a:r>
              <a:rPr lang="ru-RU" sz="3200" b="1" dirty="0" smtClean="0">
                <a:solidFill>
                  <a:srgbClr val="7030A0"/>
                </a:solidFill>
              </a:rPr>
              <a:t>детям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68760"/>
            <a:ext cx="6552728" cy="52565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К </a:t>
            </a:r>
            <a:r>
              <a:rPr lang="ru-RU" sz="1400" b="1" i="1" dirty="0">
                <a:solidFill>
                  <a:srgbClr val="C00000"/>
                </a:solidFill>
              </a:rPr>
              <a:t>данному направлению работы с детьми относятся экскурсии,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i="1" dirty="0">
                <a:solidFill>
                  <a:srgbClr val="C00000"/>
                </a:solidFill>
              </a:rPr>
              <a:t>наблюдения, тематические встречи с людьми разных </a:t>
            </a:r>
            <a:r>
              <a:rPr lang="ru-RU" sz="1400" b="1" i="1" dirty="0" smtClean="0">
                <a:solidFill>
                  <a:srgbClr val="C00000"/>
                </a:solidFill>
              </a:rPr>
              <a:t>профессий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1" i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Были организованны </a:t>
            </a:r>
            <a:r>
              <a:rPr lang="ru-RU" sz="1400" b="1" i="1" dirty="0">
                <a:solidFill>
                  <a:srgbClr val="C00000"/>
                </a:solidFill>
              </a:rPr>
              <a:t>экскурсии: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b="1" i="1" dirty="0" smtClean="0">
                <a:solidFill>
                  <a:srgbClr val="C00000"/>
                </a:solidFill>
              </a:rPr>
              <a:t>в </a:t>
            </a:r>
            <a:r>
              <a:rPr lang="ru-RU" sz="1400" b="1" i="1" dirty="0">
                <a:solidFill>
                  <a:srgbClr val="C00000"/>
                </a:solidFill>
              </a:rPr>
              <a:t>медицинский </a:t>
            </a:r>
            <a:r>
              <a:rPr lang="ru-RU" sz="1400" b="1" i="1" dirty="0" smtClean="0">
                <a:solidFill>
                  <a:srgbClr val="C00000"/>
                </a:solidFill>
              </a:rPr>
              <a:t>кабинет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b="1" i="1" dirty="0" smtClean="0">
                <a:solidFill>
                  <a:srgbClr val="C00000"/>
                </a:solidFill>
              </a:rPr>
              <a:t>на кухню детского сада</a:t>
            </a:r>
            <a:endParaRPr lang="ru-RU" sz="1400" b="1" i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i="1" dirty="0">
                <a:solidFill>
                  <a:srgbClr val="C00000"/>
                </a:solidFill>
              </a:rPr>
              <a:t>-  </a:t>
            </a:r>
            <a:r>
              <a:rPr lang="ru-RU" sz="1400" b="1" i="1" dirty="0" smtClean="0">
                <a:solidFill>
                  <a:srgbClr val="C00000"/>
                </a:solidFill>
              </a:rPr>
              <a:t>    в прачечную</a:t>
            </a:r>
            <a:endParaRPr lang="ru-RU" sz="1400" b="1" i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i="1" dirty="0">
                <a:solidFill>
                  <a:srgbClr val="C00000"/>
                </a:solidFill>
              </a:rPr>
              <a:t>- </a:t>
            </a:r>
            <a:r>
              <a:rPr lang="ru-RU" sz="1400" b="1" i="1" dirty="0" smtClean="0">
                <a:solidFill>
                  <a:srgbClr val="C00000"/>
                </a:solidFill>
              </a:rPr>
              <a:t>     в библиотеку</a:t>
            </a:r>
            <a:endParaRPr lang="ru-RU" sz="1400" b="1" i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-     к светофору</a:t>
            </a:r>
            <a:endParaRPr lang="ru-RU" sz="1400" b="1" i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b="1" i="1" dirty="0" smtClean="0">
                <a:solidFill>
                  <a:srgbClr val="C00000"/>
                </a:solidFill>
              </a:rPr>
              <a:t>в пожарную часть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b="1" i="1" dirty="0" smtClean="0">
                <a:solidFill>
                  <a:srgbClr val="C00000"/>
                </a:solidFill>
              </a:rPr>
              <a:t>в музей носка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b="1" i="1" dirty="0" smtClean="0">
                <a:solidFill>
                  <a:srgbClr val="C00000"/>
                </a:solidFill>
              </a:rPr>
              <a:t>встречи с людьми военных профессий</a:t>
            </a:r>
          </a:p>
          <a:p>
            <a:pPr marL="0">
              <a:spcBef>
                <a:spcPts val="0"/>
              </a:spcBef>
            </a:pPr>
            <a:endParaRPr lang="ru-RU" sz="1400" b="1" i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процессе </a:t>
            </a:r>
            <a:r>
              <a:rPr lang="ru-RU" sz="1400" b="1" i="1" dirty="0">
                <a:solidFill>
                  <a:srgbClr val="C00000"/>
                </a:solidFill>
              </a:rPr>
              <a:t>экскурсии дети </a:t>
            </a:r>
            <a:r>
              <a:rPr lang="ru-RU" sz="1400" b="1" i="1" dirty="0" smtClean="0">
                <a:solidFill>
                  <a:srgbClr val="C00000"/>
                </a:solidFill>
              </a:rPr>
              <a:t>получили </a:t>
            </a:r>
            <a:r>
              <a:rPr lang="ru-RU" sz="1400" b="1" i="1" dirty="0">
                <a:solidFill>
                  <a:srgbClr val="C00000"/>
                </a:solidFill>
              </a:rPr>
              <a:t>возможность наблюдать </a:t>
            </a:r>
            <a:r>
              <a:rPr lang="ru-RU" sz="1400" b="1" i="1" dirty="0" smtClean="0">
                <a:solidFill>
                  <a:srgbClr val="C00000"/>
                </a:solidFill>
              </a:rPr>
              <a:t>различные   способы </a:t>
            </a:r>
            <a:r>
              <a:rPr lang="ru-RU" sz="1400" b="1" i="1" dirty="0">
                <a:solidFill>
                  <a:srgbClr val="C00000"/>
                </a:solidFill>
              </a:rPr>
              <a:t>выполнения профессиональных действий человека той или </a:t>
            </a:r>
            <a:r>
              <a:rPr lang="ru-RU" sz="1400" b="1" i="1" dirty="0" smtClean="0">
                <a:solidFill>
                  <a:srgbClr val="C00000"/>
                </a:solidFill>
              </a:rPr>
              <a:t>иной  профессии , </a:t>
            </a:r>
            <a:r>
              <a:rPr lang="ru-RU" sz="1400" b="1" i="1" dirty="0" smtClean="0">
                <a:solidFill>
                  <a:srgbClr val="C00000"/>
                </a:solidFill>
                <a:latin typeface="+mj-lt"/>
              </a:rPr>
              <a:t>возможность живого общения с представителями 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15830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6697439" cy="792088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</a:rPr>
              <a:t>Совместная деятельность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взрослого ребёнка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268760"/>
            <a:ext cx="7056685" cy="5356920"/>
          </a:xfrm>
        </p:spPr>
        <p:txBody>
          <a:bodyPr/>
          <a:lstStyle/>
          <a:p>
            <a:pPr marL="0" indent="0">
              <a:buNone/>
            </a:pPr>
            <a:endParaRPr lang="ru-RU" sz="14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К </a:t>
            </a:r>
            <a:r>
              <a:rPr lang="ru-RU" sz="1400" b="1" i="1" dirty="0">
                <a:solidFill>
                  <a:srgbClr val="C00000"/>
                </a:solidFill>
              </a:rPr>
              <a:t>этому направлению работы с детьми </a:t>
            </a:r>
            <a:r>
              <a:rPr lang="ru-RU" sz="1400" b="1" i="1" dirty="0" smtClean="0">
                <a:solidFill>
                  <a:srgbClr val="C00000"/>
                </a:solidFill>
              </a:rPr>
              <a:t>относятся: 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C00000"/>
                </a:solidFill>
              </a:rPr>
              <a:t>сюжетно-ролевые игры</a:t>
            </a:r>
            <a:r>
              <a:rPr lang="ru-RU" sz="1400" b="1" i="1" dirty="0" smtClean="0">
                <a:solidFill>
                  <a:srgbClr val="C00000"/>
                </a:solidFill>
              </a:rPr>
              <a:t>: </a:t>
            </a:r>
            <a:r>
              <a:rPr lang="ru-RU" sz="1400" b="1" i="1" dirty="0" smtClean="0"/>
              <a:t>«</a:t>
            </a:r>
            <a:r>
              <a:rPr lang="ru-RU" sz="1400" b="1" dirty="0" smtClean="0"/>
              <a:t>Пекарня</a:t>
            </a:r>
            <a:r>
              <a:rPr lang="ru-RU" sz="1400" b="1" dirty="0"/>
              <a:t>», «</a:t>
            </a:r>
            <a:r>
              <a:rPr lang="ru-RU" sz="1400" b="1" dirty="0" smtClean="0"/>
              <a:t>Больница», </a:t>
            </a:r>
            <a:r>
              <a:rPr lang="ru-RU" sz="1400" b="1" dirty="0"/>
              <a:t>«</a:t>
            </a:r>
            <a:r>
              <a:rPr lang="ru-RU" sz="1400" b="1" dirty="0" smtClean="0"/>
              <a:t>Туристическое агентство</a:t>
            </a:r>
            <a:r>
              <a:rPr lang="ru-RU" sz="1400" b="1" dirty="0"/>
              <a:t>», «Зоопарк», «Театр», «Аптека</a:t>
            </a:r>
            <a:r>
              <a:rPr lang="ru-RU" sz="1400" b="1" dirty="0" smtClean="0"/>
              <a:t>»</a:t>
            </a:r>
            <a:endParaRPr lang="ru-RU" sz="1400" b="1" i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i="1" dirty="0">
                <a:solidFill>
                  <a:srgbClr val="C00000"/>
                </a:solidFill>
              </a:rPr>
              <a:t>дидактические </a:t>
            </a:r>
            <a:r>
              <a:rPr lang="ru-RU" sz="1600" b="1" i="1" dirty="0" smtClean="0">
                <a:solidFill>
                  <a:srgbClr val="C00000"/>
                </a:solidFill>
              </a:rPr>
              <a:t>игры </a:t>
            </a:r>
          </a:p>
          <a:p>
            <a:pPr>
              <a:buFont typeface="+mj-lt"/>
              <a:buAutoNum type="arabicPeriod"/>
            </a:pPr>
            <a:r>
              <a:rPr lang="ru-RU" sz="1600" b="1" i="1" dirty="0" smtClean="0">
                <a:solidFill>
                  <a:srgbClr val="C00000"/>
                </a:solidFill>
              </a:rPr>
              <a:t>игры </a:t>
            </a:r>
            <a:r>
              <a:rPr lang="ru-RU" sz="1600" b="1" i="1" dirty="0">
                <a:solidFill>
                  <a:srgbClr val="C00000"/>
                </a:solidFill>
              </a:rPr>
              <a:t>с </a:t>
            </a:r>
            <a:r>
              <a:rPr lang="ru-RU" sz="1600" b="1" i="1" dirty="0" smtClean="0">
                <a:solidFill>
                  <a:srgbClr val="C00000"/>
                </a:solidFill>
              </a:rPr>
              <a:t>предметами</a:t>
            </a:r>
            <a:r>
              <a:rPr lang="ru-RU" sz="1400" b="1" i="1" dirty="0" smtClean="0">
                <a:solidFill>
                  <a:srgbClr val="C00000"/>
                </a:solidFill>
              </a:rPr>
              <a:t>:</a:t>
            </a:r>
            <a:r>
              <a:rPr lang="ru-RU" sz="1400" dirty="0" smtClean="0"/>
              <a:t> </a:t>
            </a:r>
            <a:r>
              <a:rPr lang="ru-RU" sz="1400" dirty="0"/>
              <a:t>«</a:t>
            </a:r>
            <a:r>
              <a:rPr lang="ru-RU" sz="1400" b="1" dirty="0"/>
              <a:t>Собери набор повара</a:t>
            </a:r>
            <a:r>
              <a:rPr lang="ru-RU" sz="1400" b="1" dirty="0" smtClean="0"/>
              <a:t>», </a:t>
            </a:r>
          </a:p>
          <a:p>
            <a:pPr marL="0" indent="0">
              <a:buNone/>
            </a:pPr>
            <a:r>
              <a:rPr lang="ru-RU" sz="1400" b="1" dirty="0" smtClean="0"/>
              <a:t>«</a:t>
            </a:r>
            <a:r>
              <a:rPr lang="ru-RU" sz="1400" b="1" dirty="0"/>
              <a:t>Кто здесь был и что забыл</a:t>
            </a:r>
            <a:r>
              <a:rPr lang="ru-RU" sz="1400" b="1" dirty="0" smtClean="0"/>
              <a:t>», «</a:t>
            </a:r>
            <a:r>
              <a:rPr lang="ru-RU" sz="1400" b="1" dirty="0"/>
              <a:t>Оденем куклу на работу»,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«</a:t>
            </a:r>
            <a:r>
              <a:rPr lang="ru-RU" sz="1400" b="1" dirty="0"/>
              <a:t>Соберём ящик с инструментами</a:t>
            </a:r>
            <a:r>
              <a:rPr lang="ru-RU" sz="1400" dirty="0"/>
              <a:t>».</a:t>
            </a:r>
            <a:r>
              <a:rPr lang="ru-RU" sz="1400" b="1" i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C00000"/>
                </a:solidFill>
              </a:rPr>
              <a:t>2.   </a:t>
            </a:r>
            <a:r>
              <a:rPr lang="ru-RU" sz="1600" b="1" i="1" dirty="0" smtClean="0">
                <a:solidFill>
                  <a:srgbClr val="C00000"/>
                </a:solidFill>
              </a:rPr>
              <a:t>настольно-печатные игры</a:t>
            </a:r>
            <a:r>
              <a:rPr lang="ru-RU" sz="1400" b="1" i="1" dirty="0" smtClean="0">
                <a:solidFill>
                  <a:srgbClr val="C00000"/>
                </a:solidFill>
              </a:rPr>
              <a:t>: </a:t>
            </a:r>
            <a:r>
              <a:rPr lang="ru-RU" sz="1400" b="1" dirty="0" smtClean="0"/>
              <a:t>«</a:t>
            </a:r>
            <a:r>
              <a:rPr lang="ru-RU" sz="1400" b="1" dirty="0"/>
              <a:t>Найди два одинаковых</a:t>
            </a:r>
          </a:p>
          <a:p>
            <a:pPr marL="0" indent="0">
              <a:buNone/>
            </a:pPr>
            <a:r>
              <a:rPr lang="ru-RU" sz="1400" b="1" dirty="0"/>
              <a:t>инструмента</a:t>
            </a:r>
            <a:r>
              <a:rPr lang="ru-RU" sz="1400" b="1" dirty="0" smtClean="0"/>
              <a:t>», «</a:t>
            </a:r>
            <a:r>
              <a:rPr lang="ru-RU" sz="1400" b="1" dirty="0"/>
              <a:t>Что нужно доктору</a:t>
            </a:r>
            <a:r>
              <a:rPr lang="ru-RU" sz="1400" b="1" dirty="0" smtClean="0"/>
              <a:t>», «</a:t>
            </a:r>
            <a:r>
              <a:rPr lang="ru-RU" sz="1400" b="1" dirty="0"/>
              <a:t>Что есть в магазине</a:t>
            </a:r>
            <a:r>
              <a:rPr lang="ru-RU" sz="1400" b="1" dirty="0" smtClean="0"/>
              <a:t>»</a:t>
            </a:r>
          </a:p>
          <a:p>
            <a:pPr marL="0" indent="0">
              <a:buNone/>
            </a:pPr>
            <a:r>
              <a:rPr lang="ru-RU" sz="1400" b="1" dirty="0"/>
              <a:t>составление разрезных картинок на профессиональную тему</a:t>
            </a:r>
            <a:endParaRPr lang="ru-RU" sz="1400" b="1" dirty="0" smtClean="0"/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3. </a:t>
            </a:r>
            <a:r>
              <a:rPr lang="ru-RU" sz="1600" b="1" i="1" dirty="0" smtClean="0">
                <a:solidFill>
                  <a:srgbClr val="C00000"/>
                </a:solidFill>
              </a:rPr>
              <a:t>словесные игры:   </a:t>
            </a:r>
            <a:r>
              <a:rPr lang="ru-RU" sz="1400" b="1" i="1" dirty="0" smtClean="0"/>
              <a:t>«</a:t>
            </a:r>
            <a:r>
              <a:rPr lang="ru-RU" sz="1400" b="1" dirty="0" smtClean="0"/>
              <a:t>Четвёртый </a:t>
            </a:r>
            <a:r>
              <a:rPr lang="ru-RU" sz="1400" b="1" dirty="0"/>
              <a:t>лишний</a:t>
            </a:r>
            <a:r>
              <a:rPr lang="ru-RU" sz="1400" b="1" dirty="0" smtClean="0"/>
              <a:t>»,</a:t>
            </a:r>
          </a:p>
          <a:p>
            <a:pPr marL="0" indent="0">
              <a:buNone/>
            </a:pPr>
            <a:r>
              <a:rPr lang="ru-RU" sz="1400" b="1" dirty="0" smtClean="0"/>
              <a:t>   </a:t>
            </a:r>
            <a:r>
              <a:rPr lang="ru-RU" sz="1400" b="1" dirty="0"/>
              <a:t>«Отгадай профессию </a:t>
            </a:r>
            <a:r>
              <a:rPr lang="ru-RU" sz="1400" b="1" dirty="0" smtClean="0"/>
              <a:t>по описанию</a:t>
            </a:r>
            <a:r>
              <a:rPr lang="ru-RU" sz="1400" b="1" dirty="0"/>
              <a:t>»,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    «</a:t>
            </a:r>
            <a:r>
              <a:rPr lang="ru-RU" sz="1400" b="1" dirty="0"/>
              <a:t>Варим компот» </a:t>
            </a:r>
            <a:r>
              <a:rPr lang="ru-RU" sz="1400" b="1" dirty="0" smtClean="0"/>
              <a:t> - помогли </a:t>
            </a:r>
            <a:r>
              <a:rPr lang="ru-RU" sz="1400" b="1" dirty="0"/>
              <a:t>пополнить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словарный </a:t>
            </a:r>
            <a:r>
              <a:rPr lang="ru-RU" sz="1400" b="1" dirty="0"/>
              <a:t>запас </a:t>
            </a:r>
            <a:r>
              <a:rPr lang="ru-RU" sz="1400" b="1" dirty="0" smtClean="0"/>
              <a:t>детей понятиями </a:t>
            </a:r>
            <a:r>
              <a:rPr lang="ru-RU" sz="1400" b="1" dirty="0"/>
              <a:t>из профессиональной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сферы</a:t>
            </a:r>
            <a:endParaRPr lang="ru-RU" sz="14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0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3" y="0"/>
            <a:ext cx="5904657" cy="6840096"/>
          </a:xfrm>
        </p:spPr>
        <p:txBody>
          <a:bodyPr/>
          <a:lstStyle/>
          <a:p>
            <a:endParaRPr lang="ru-RU" sz="1200" i="1" dirty="0" smtClean="0"/>
          </a:p>
          <a:p>
            <a:endParaRPr lang="ru-RU" sz="1200" i="1" dirty="0"/>
          </a:p>
          <a:p>
            <a:endParaRPr lang="ru-RU" sz="1200" i="1" dirty="0" smtClean="0"/>
          </a:p>
          <a:p>
            <a:endParaRPr lang="ru-RU" sz="12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04663"/>
            <a:ext cx="60121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+mn-lt"/>
              </a:rPr>
              <a:t>чтение художественной </a:t>
            </a:r>
            <a:r>
              <a:rPr lang="ru-RU" sz="1600" b="1" i="1" dirty="0" smtClean="0">
                <a:solidFill>
                  <a:srgbClr val="C00000"/>
                </a:solidFill>
                <a:latin typeface="+mn-lt"/>
              </a:rPr>
              <a:t>литературы</a:t>
            </a:r>
            <a:r>
              <a:rPr lang="ru-RU" sz="1600" b="1" i="1" dirty="0" smtClean="0">
                <a:solidFill>
                  <a:srgbClr val="C00000"/>
                </a:solidFill>
              </a:rPr>
              <a:t>: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+mn-lt"/>
              </a:rPr>
              <a:t>стихотворения</a:t>
            </a:r>
            <a:r>
              <a:rPr lang="ru-RU" sz="1600" b="1" dirty="0">
                <a:latin typeface="+mn-lt"/>
              </a:rPr>
              <a:t>, рассказы, сказки, загадки о </a:t>
            </a:r>
            <a:r>
              <a:rPr lang="ru-RU" sz="1600" b="1" dirty="0" smtClean="0">
                <a:latin typeface="+mn-lt"/>
              </a:rPr>
              <a:t>профессиях  и </a:t>
            </a:r>
            <a:r>
              <a:rPr lang="ru-RU" sz="1600" b="1" dirty="0">
                <a:latin typeface="+mn-lt"/>
              </a:rPr>
              <a:t>орудиях труда, поговорки и пословицы о труде, трудолюбии, мастерстве,</a:t>
            </a:r>
          </a:p>
          <a:p>
            <a:r>
              <a:rPr lang="ru-RU" sz="1600" b="1" dirty="0">
                <a:latin typeface="+mn-lt"/>
              </a:rPr>
              <a:t>скороговорки, в которых упоминаются профессии и орудия труда, </a:t>
            </a:r>
            <a:r>
              <a:rPr lang="ru-RU" sz="1600" b="1" dirty="0" smtClean="0">
                <a:latin typeface="+mn-lt"/>
              </a:rPr>
              <a:t>считалки, стихи </a:t>
            </a:r>
            <a:r>
              <a:rPr lang="ru-RU" sz="1600" b="1" dirty="0">
                <a:latin typeface="+mn-lt"/>
              </a:rPr>
              <a:t>для пальчиковой и артикуляционной гимнастики, </a:t>
            </a:r>
            <a:r>
              <a:rPr lang="ru-RU" sz="1600" b="1" dirty="0" smtClean="0">
                <a:latin typeface="+mn-lt"/>
              </a:rPr>
              <a:t>физкультурной минутки помогли </a:t>
            </a:r>
            <a:r>
              <a:rPr lang="ru-RU" sz="1600" b="1" dirty="0">
                <a:latin typeface="+mn-lt"/>
              </a:rPr>
              <a:t>в непринуждённой форме дать детям новую информацию о</a:t>
            </a:r>
          </a:p>
          <a:p>
            <a:r>
              <a:rPr lang="ru-RU" sz="1600" b="1" dirty="0">
                <a:latin typeface="+mn-lt"/>
              </a:rPr>
              <a:t>профессиях и закрепить ранее полученные знания.</a:t>
            </a:r>
            <a:endParaRPr lang="ru-RU" sz="1600" b="1" i="1" dirty="0">
              <a:solidFill>
                <a:srgbClr val="C00000"/>
              </a:solidFill>
              <a:latin typeface="+mn-lt"/>
            </a:endParaRPr>
          </a:p>
          <a:p>
            <a:r>
              <a:rPr lang="ru-RU" sz="1600" b="1" i="1" dirty="0">
                <a:solidFill>
                  <a:srgbClr val="C00000"/>
                </a:solidFill>
                <a:latin typeface="+mn-lt"/>
              </a:rPr>
              <a:t>игровые ситуации </a:t>
            </a:r>
            <a:r>
              <a:rPr lang="ru-RU" sz="1600" b="1" i="1" dirty="0" smtClean="0">
                <a:solidFill>
                  <a:srgbClr val="C00000"/>
                </a:solidFill>
              </a:rPr>
              <a:t>: </a:t>
            </a:r>
            <a:r>
              <a:rPr lang="ru-RU" sz="1600" b="1" dirty="0" smtClean="0">
                <a:latin typeface="+mn-lt"/>
              </a:rPr>
              <a:t>«Научим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smtClean="0">
                <a:latin typeface="+mn-lt"/>
              </a:rPr>
              <a:t>Почемучку </a:t>
            </a:r>
            <a:r>
              <a:rPr lang="ru-RU" sz="1600" b="1" dirty="0">
                <a:latin typeface="+mn-lt"/>
              </a:rPr>
              <a:t>мыть чашку (сервировать стол, вытирать пыль)», «Весёлые</a:t>
            </a:r>
          </a:p>
          <a:p>
            <a:r>
              <a:rPr lang="ru-RU" sz="1600" b="1" dirty="0">
                <a:latin typeface="+mn-lt"/>
              </a:rPr>
              <a:t>поварята», «Поиграем в магазин</a:t>
            </a:r>
            <a:r>
              <a:rPr lang="ru-RU" sz="1600" b="1" dirty="0" smtClean="0">
                <a:latin typeface="+mn-lt"/>
              </a:rPr>
              <a:t>»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endParaRPr lang="ru-RU" sz="1600" b="1" i="1" dirty="0" smtClean="0">
              <a:solidFill>
                <a:srgbClr val="C00000"/>
              </a:solidFill>
            </a:endParaRPr>
          </a:p>
          <a:p>
            <a:r>
              <a:rPr lang="ru-RU" sz="1600" b="1" i="1" dirty="0" err="1" smtClean="0">
                <a:solidFill>
                  <a:srgbClr val="C00000"/>
                </a:solidFill>
              </a:rPr>
              <a:t>Перечиленные</a:t>
            </a:r>
            <a:r>
              <a:rPr lang="ru-RU" sz="1600" b="1" i="1" dirty="0" smtClean="0">
                <a:solidFill>
                  <a:srgbClr val="C00000"/>
                </a:solidFill>
              </a:rPr>
              <a:t> формы </a:t>
            </a:r>
            <a:r>
              <a:rPr lang="ru-RU" sz="1600" b="1" i="1" dirty="0">
                <a:solidFill>
                  <a:srgbClr val="C00000"/>
                </a:solidFill>
              </a:rPr>
              <a:t>деятельности,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реализовывались </a:t>
            </a:r>
            <a:r>
              <a:rPr lang="ru-RU" sz="1600" b="1" i="1" dirty="0">
                <a:solidFill>
                  <a:srgbClr val="C00000"/>
                </a:solidFill>
              </a:rPr>
              <a:t>в течение </a:t>
            </a: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b="1" i="1" dirty="0">
                <a:solidFill>
                  <a:srgbClr val="C00000"/>
                </a:solidFill>
              </a:rPr>
              <a:t>режимных моментов дня, в свободной </a:t>
            </a:r>
            <a:r>
              <a:rPr lang="ru-RU" sz="1600" b="1" i="1" dirty="0" smtClean="0">
                <a:solidFill>
                  <a:srgbClr val="C00000"/>
                </a:solidFill>
              </a:rPr>
              <a:t>и совместной </a:t>
            </a:r>
            <a:r>
              <a:rPr lang="ru-RU" sz="1600" b="1" i="1" dirty="0">
                <a:solidFill>
                  <a:srgbClr val="C00000"/>
                </a:solidFill>
              </a:rPr>
              <a:t>деятельности педагога и ребёнка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2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7020272" cy="720080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</a:rPr>
              <a:t>Оснащение предметно-развивающей </a:t>
            </a:r>
            <a:r>
              <a:rPr lang="ru-RU" sz="2400" b="1" dirty="0" smtClean="0">
                <a:solidFill>
                  <a:srgbClr val="7030A0"/>
                </a:solidFill>
              </a:rPr>
              <a:t>среды группы  </a:t>
            </a:r>
            <a:r>
              <a:rPr lang="ru-RU" sz="2400" b="1" dirty="0">
                <a:solidFill>
                  <a:srgbClr val="7030A0"/>
                </a:solidFill>
              </a:rPr>
              <a:t>в целях ранней профориентации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052736"/>
            <a:ext cx="7020272" cy="547260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Подбор </a:t>
            </a:r>
            <a:r>
              <a:rPr lang="ru-RU" sz="1400" b="1" dirty="0">
                <a:solidFill>
                  <a:srgbClr val="C00000"/>
                </a:solidFill>
              </a:rPr>
              <a:t>художественной литературы, энциклопедий, самодельных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  книжек, </a:t>
            </a:r>
            <a:r>
              <a:rPr lang="ru-RU" sz="1400" b="1" dirty="0">
                <a:solidFill>
                  <a:srgbClr val="C00000"/>
                </a:solidFill>
              </a:rPr>
              <a:t>связанных с темой «</a:t>
            </a:r>
            <a:r>
              <a:rPr lang="ru-RU" sz="1400" b="1" dirty="0" smtClean="0">
                <a:solidFill>
                  <a:srgbClr val="C00000"/>
                </a:solidFill>
              </a:rPr>
              <a:t>Профессии»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Создание </a:t>
            </a:r>
            <a:r>
              <a:rPr lang="ru-RU" sz="1400" b="1" dirty="0">
                <a:solidFill>
                  <a:srgbClr val="C00000"/>
                </a:solidFill>
              </a:rPr>
              <a:t>картотеки пословиц и поговорок о труде, загадок, стихов и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 песен </a:t>
            </a:r>
            <a:r>
              <a:rPr lang="ru-RU" sz="1400" b="1" dirty="0">
                <a:solidFill>
                  <a:srgbClr val="C00000"/>
                </a:solidFill>
              </a:rPr>
              <a:t>о профессиях и орудиях </a:t>
            </a:r>
            <a:r>
              <a:rPr lang="ru-RU" sz="1400" b="1" dirty="0" smtClean="0">
                <a:solidFill>
                  <a:srgbClr val="C00000"/>
                </a:solidFill>
              </a:rPr>
              <a:t>труда, высказывания великих людей о 	труде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Подбор </a:t>
            </a:r>
            <a:r>
              <a:rPr lang="ru-RU" sz="1400" b="1" dirty="0">
                <a:solidFill>
                  <a:srgbClr val="C00000"/>
                </a:solidFill>
              </a:rPr>
              <a:t>иллюстраций, репродукций картин, раскрасок с профессиями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Подбор </a:t>
            </a:r>
            <a:r>
              <a:rPr lang="ru-RU" sz="1400" b="1" dirty="0">
                <a:solidFill>
                  <a:srgbClr val="C00000"/>
                </a:solidFill>
              </a:rPr>
              <a:t>и изготовление дидактических игр по ознакомлению с </a:t>
            </a:r>
            <a:r>
              <a:rPr lang="ru-RU" sz="1400" b="1" dirty="0" smtClean="0">
                <a:solidFill>
                  <a:srgbClr val="C00000"/>
                </a:solidFill>
              </a:rPr>
              <a:t>профессиями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Подбор познавательного материала </a:t>
            </a:r>
            <a:r>
              <a:rPr lang="ru-RU" sz="1400" b="1" dirty="0">
                <a:solidFill>
                  <a:srgbClr val="C00000"/>
                </a:solidFill>
              </a:rPr>
              <a:t>по теме «Профессии»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 Подбор </a:t>
            </a:r>
            <a:r>
              <a:rPr lang="ru-RU" sz="1400" b="1" dirty="0">
                <a:solidFill>
                  <a:srgbClr val="C00000"/>
                </a:solidFill>
              </a:rPr>
              <a:t>мультфильмов, видеофильмов, видеороликов, связанных с </a:t>
            </a:r>
            <a:r>
              <a:rPr lang="ru-RU" sz="1400" b="1" dirty="0" smtClean="0">
                <a:solidFill>
                  <a:srgbClr val="C00000"/>
                </a:solidFill>
              </a:rPr>
              <a:t>темой     «Профессии</a:t>
            </a:r>
            <a:r>
              <a:rPr lang="ru-RU" sz="1400" b="1" dirty="0">
                <a:solidFill>
                  <a:srgbClr val="C00000"/>
                </a:solidFill>
              </a:rPr>
              <a:t>»;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 оформление папки «Профессии моих родителей»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Материалы </a:t>
            </a:r>
            <a:r>
              <a:rPr lang="ru-RU" sz="1400" b="1" dirty="0">
                <a:solidFill>
                  <a:srgbClr val="C00000"/>
                </a:solidFill>
              </a:rPr>
              <a:t>для сюжетно-ролевых </a:t>
            </a:r>
            <a:r>
              <a:rPr lang="ru-RU" sz="1400" b="1" dirty="0" smtClean="0">
                <a:solidFill>
                  <a:srgbClr val="C00000"/>
                </a:solidFill>
              </a:rPr>
              <a:t>игр</a:t>
            </a:r>
            <a:r>
              <a:rPr lang="ru-RU" sz="1400" b="1" dirty="0" smtClean="0"/>
              <a:t>: </a:t>
            </a:r>
            <a:r>
              <a:rPr lang="ru-RU" sz="1400" b="1" dirty="0" smtClean="0">
                <a:solidFill>
                  <a:srgbClr val="C00000"/>
                </a:solidFill>
              </a:rPr>
              <a:t>«Поликлиника», «Повар», «Мы пришли кафе» и т. д.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 Подбор цикла бесед о профессиях детского сада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Подбор сценариев в стихах  для спектаклей в детском театре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Сборник  викторин  «Все профессии нужны, все профессии важны»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Папка стихов и рассказов о профессиях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7" y="274638"/>
            <a:ext cx="5832649" cy="706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860OKMZO\IMG_0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93" t="-2336" r="21676" b="14299"/>
          <a:stretch/>
        </p:blipFill>
        <p:spPr bwMode="auto">
          <a:xfrm>
            <a:off x="-7237312" y="-22823767"/>
            <a:ext cx="15016536" cy="185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98" y="133846"/>
            <a:ext cx="3262582" cy="323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4764"/>
            <a:ext cx="2832057" cy="378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72496"/>
            <a:ext cx="2702308" cy="28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2110"/>
            <a:ext cx="2581177" cy="32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0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0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3" y="0"/>
            <a:ext cx="5904657" cy="6840096"/>
          </a:xfrm>
        </p:spPr>
        <p:txBody>
          <a:bodyPr/>
          <a:lstStyle/>
          <a:p>
            <a:endParaRPr lang="ru-RU" sz="1200" i="1" dirty="0" smtClean="0"/>
          </a:p>
          <a:p>
            <a:endParaRPr lang="ru-RU" sz="1200" i="1" dirty="0"/>
          </a:p>
          <a:p>
            <a:endParaRPr lang="ru-RU" sz="1200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562"/>
            <a:ext cx="2987377" cy="342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916445"/>
            <a:ext cx="3200025" cy="23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88" y="116632"/>
            <a:ext cx="346670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40" y="3447011"/>
            <a:ext cx="2461919" cy="304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9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1"/>
            <a:ext cx="2592288" cy="282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73" y="1268761"/>
            <a:ext cx="2688297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9" y="4365104"/>
            <a:ext cx="3739256" cy="244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98" y="1988840"/>
            <a:ext cx="3388656" cy="349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14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6632"/>
            <a:ext cx="6875462" cy="115212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Цель</a:t>
            </a:r>
            <a:r>
              <a:rPr lang="ru-RU" sz="1400" dirty="0" smtClean="0"/>
              <a:t> </a:t>
            </a:r>
            <a:r>
              <a:rPr lang="ru-RU" sz="1600" b="1" dirty="0">
                <a:solidFill>
                  <a:srgbClr val="C00000"/>
                </a:solidFill>
              </a:rPr>
              <a:t>ранней (детской) профориентации:  приобщение к ценностям труда и профессиональной деятельности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+mj-lt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  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развитие </a:t>
            </a:r>
            <a:r>
              <a:rPr lang="ru-RU" sz="1400" b="1" dirty="0">
                <a:solidFill>
                  <a:srgbClr val="C00000"/>
                </a:solidFill>
              </a:rPr>
              <a:t>интереса детей к миру труда и профессиям взрослых  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расширять знания </a:t>
            </a:r>
            <a:r>
              <a:rPr lang="ru-RU" sz="1400" b="1" dirty="0">
                <a:solidFill>
                  <a:srgbClr val="C00000"/>
                </a:solidFill>
              </a:rPr>
              <a:t>о мире </a:t>
            </a:r>
            <a:r>
              <a:rPr lang="ru-RU" sz="1400" b="1" dirty="0" smtClean="0">
                <a:solidFill>
                  <a:srgbClr val="C00000"/>
                </a:solidFill>
              </a:rPr>
              <a:t>профессий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 развивать эмоционально-положительное отношение к человеку труда 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формировать представления о необходимости трудовой деятельности в жизни людей, смысле профессионального труда взрослого человека</a:t>
            </a:r>
            <a:r>
              <a:rPr lang="ru-RU" sz="1400" b="1" dirty="0" smtClean="0">
                <a:solidFill>
                  <a:srgbClr val="C00000"/>
                </a:solidFill>
              </a:rPr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воспитывать бережное отношение к труду взрослых и результатам их </a:t>
            </a:r>
            <a:r>
              <a:rPr lang="ru-RU" sz="1400" b="1" dirty="0" smtClean="0">
                <a:solidFill>
                  <a:srgbClr val="C00000"/>
                </a:solidFill>
              </a:rPr>
              <a:t>труда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dirty="0">
                <a:solidFill>
                  <a:srgbClr val="C00000"/>
                </a:solidFill>
              </a:rPr>
              <a:t> формировать у детей желание научиться выполнять трудовые действия представителей разных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17889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1268413"/>
            <a:ext cx="8497887" cy="11430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5399"/>
            <a:ext cx="2543173" cy="251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70" y="1238669"/>
            <a:ext cx="2448271" cy="301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26698"/>
            <a:ext cx="2520280" cy="320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4" y="3975065"/>
            <a:ext cx="2448272" cy="285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307328"/>
            <a:ext cx="3168147" cy="23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345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3096345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566346" cy="238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530593" cy="342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7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764705"/>
            <a:ext cx="5040560" cy="64807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Вывод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123728" y="1484784"/>
            <a:ext cx="4968552" cy="537321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1" dirty="0">
                <a:solidFill>
                  <a:schemeClr val="tx1"/>
                </a:solidFill>
              </a:rPr>
              <a:t> </a:t>
            </a:r>
            <a:r>
              <a:rPr lang="ru-RU" sz="1600" b="1" dirty="0">
                <a:solidFill>
                  <a:srgbClr val="C00000"/>
                </a:solidFill>
              </a:rPr>
              <a:t>У человека все закладывается с детства и профессиональная направленность в том числе. Раннее начало </a:t>
            </a:r>
            <a:r>
              <a:rPr lang="ru-RU" sz="1600" b="1" smtClean="0">
                <a:solidFill>
                  <a:srgbClr val="C00000"/>
                </a:solidFill>
              </a:rPr>
              <a:t>подготовке дошкольника  </a:t>
            </a:r>
            <a:r>
              <a:rPr lang="ru-RU" sz="1600" b="1" dirty="0">
                <a:solidFill>
                  <a:srgbClr val="C00000"/>
                </a:solidFill>
              </a:rPr>
              <a:t>к выбору будущей профессии заключается не в навязывании ребенку того, кем он должен стать, по мнению родителей </a:t>
            </a:r>
            <a:r>
              <a:rPr lang="ru-RU" sz="1600" b="1" dirty="0" smtClean="0">
                <a:solidFill>
                  <a:srgbClr val="C00000"/>
                </a:solidFill>
              </a:rPr>
              <a:t>а </a:t>
            </a:r>
            <a:r>
              <a:rPr lang="ru-RU" sz="1600" b="1" dirty="0">
                <a:solidFill>
                  <a:srgbClr val="C00000"/>
                </a:solidFill>
              </a:rPr>
              <a:t>в том, чтобы познакомить ребенка с различными видами труда, чтобы облегчить ему самостоятельный выбор в дальнейшем</a:t>
            </a:r>
            <a:r>
              <a:rPr lang="ru-RU" sz="1600" b="1" dirty="0" smtClean="0">
                <a:solidFill>
                  <a:srgbClr val="C00000"/>
                </a:solidFill>
              </a:rPr>
              <a:t>. Чем больше разных умений и навыков </a:t>
            </a:r>
            <a:r>
              <a:rPr lang="ru-RU" sz="1600" b="1" dirty="0">
                <a:solidFill>
                  <a:srgbClr val="C00000"/>
                </a:solidFill>
              </a:rPr>
              <a:t>приобретет ребенок в детстве, тем лучше он будет знать и оценивать свои возможности в более старшем возрасте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endParaRPr lang="ru-RU" sz="16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979613" y="620688"/>
            <a:ext cx="6480819" cy="86409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cs typeface="Aharoni" pitchFamily="2" charset="-79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cs typeface="Aharoni" pitchFamily="2" charset="-79"/>
              </a:rPr>
            </a:br>
            <a:endParaRPr lang="ru-RU" sz="2800" b="1" dirty="0" smtClean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051720" y="1340768"/>
            <a:ext cx="6480720" cy="5328320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</a:t>
            </a:r>
            <a:r>
              <a:rPr lang="ru-RU" sz="5400" b="1" dirty="0" smtClean="0">
                <a:solidFill>
                  <a:srgbClr val="FF0000"/>
                </a:solidFill>
              </a:rPr>
              <a:t>Спасибо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   за внимание</a:t>
            </a:r>
            <a:endParaRPr lang="ru-RU" sz="5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Детский школьный\DetsShk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979613" y="620688"/>
            <a:ext cx="6480819" cy="86409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cs typeface="Aharoni" pitchFamily="2" charset="-79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rgbClr val="7030A0"/>
                </a:solidFill>
                <a:cs typeface="Aharoni" pitchFamily="2" charset="-79"/>
              </a:rPr>
              <a:t>Что </a:t>
            </a:r>
            <a:r>
              <a:rPr lang="ru-RU" sz="2800" b="1" dirty="0">
                <a:solidFill>
                  <a:srgbClr val="7030A0"/>
                </a:solidFill>
                <a:cs typeface="Aharoni" pitchFamily="2" charset="-79"/>
              </a:rPr>
              <a:t>такое профессиональная </a:t>
            </a:r>
            <a:r>
              <a:rPr lang="ru-RU" sz="2800" b="1" dirty="0" smtClean="0">
                <a:solidFill>
                  <a:srgbClr val="7030A0"/>
                </a:solidFill>
                <a:cs typeface="Aharoni" pitchFamily="2" charset="-79"/>
              </a:rPr>
              <a:t>ориентация?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2051720" y="1340768"/>
            <a:ext cx="6480720" cy="5328320"/>
          </a:xfrm>
        </p:spPr>
        <p:txBody>
          <a:bodyPr/>
          <a:lstStyle/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r>
              <a:rPr lang="ru-RU" sz="1200" b="1" dirty="0" smtClean="0"/>
              <a:t> </a:t>
            </a:r>
          </a:p>
          <a:p>
            <a:pPr marL="0" indent="0">
              <a:buNone/>
            </a:pPr>
            <a:r>
              <a:rPr lang="ru-RU" sz="1200" b="1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  <a:cs typeface="Aharoni" pitchFamily="2" charset="-79"/>
              </a:rPr>
              <a:t>Это система мероприятий, направленных на выявление личностных особенностей, интересов и способностей у каждого человека для оказания ему помощи в разумном выборе профессии, наиболее соответствующих его индивидуальным возможностям</a:t>
            </a:r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. </a:t>
            </a:r>
            <a:endParaRPr lang="ru-RU" sz="1600" b="1" dirty="0" smtClean="0">
              <a:solidFill>
                <a:srgbClr val="C00000"/>
              </a:solidFill>
              <a:cs typeface="Aharoni" pitchFamily="2" charset="-79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cs typeface="Aharoni" pitchFamily="2" charset="-79"/>
              </a:rPr>
              <a:t>В </a:t>
            </a:r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рамках </a:t>
            </a:r>
            <a:r>
              <a:rPr lang="ru-RU" sz="1600" b="1" dirty="0" smtClean="0">
                <a:solidFill>
                  <a:srgbClr val="C00000"/>
                </a:solidFill>
                <a:cs typeface="Aharoni" pitchFamily="2" charset="-79"/>
              </a:rPr>
              <a:t>работы  по </a:t>
            </a:r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профориентации дошкольное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учреждение – первая ступень в формировании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cs typeface="Aharoni" pitchFamily="2" charset="-79"/>
              </a:rPr>
              <a:t> базовых </a:t>
            </a:r>
            <a:r>
              <a:rPr lang="ru-RU" sz="1600" b="1" dirty="0">
                <a:solidFill>
                  <a:srgbClr val="C00000"/>
                </a:solidFill>
                <a:cs typeface="Aharoni" pitchFamily="2" charset="-79"/>
              </a:rPr>
              <a:t>знаний о </a:t>
            </a:r>
            <a:r>
              <a:rPr lang="ru-RU" sz="1600" b="1" dirty="0" smtClean="0">
                <a:solidFill>
                  <a:srgbClr val="C00000"/>
                </a:solidFill>
                <a:cs typeface="Aharoni" pitchFamily="2" charset="-79"/>
              </a:rPr>
              <a:t>профессиях так как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cs typeface="Aharoni" pitchFamily="2" charset="-79"/>
              </a:rPr>
              <a:t>ребенок-дошкольник уже проявляет себя как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cs typeface="Aharoni" pitchFamily="2" charset="-79"/>
              </a:rPr>
              <a:t>личность: у него проявляются способности,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cs typeface="Aharoni" pitchFamily="2" charset="-79"/>
              </a:rPr>
              <a:t>наклонности, определенные потребности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cs typeface="Aharoni" pitchFamily="2" charset="-79"/>
              </a:rPr>
              <a:t> в той или иной деятельности.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5832475" cy="64837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68538" y="260648"/>
            <a:ext cx="6624637" cy="6408440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Ранняя </a:t>
            </a:r>
            <a:r>
              <a:rPr lang="ru-RU" b="1" dirty="0">
                <a:solidFill>
                  <a:srgbClr val="7030A0"/>
                </a:solidFill>
              </a:rPr>
              <a:t>профессиональная ориентация дошкольников </a:t>
            </a:r>
            <a:r>
              <a:rPr lang="ru-RU" sz="2000" dirty="0"/>
              <a:t>–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специально </a:t>
            </a:r>
            <a:r>
              <a:rPr lang="ru-RU" sz="1800" b="1" dirty="0">
                <a:solidFill>
                  <a:srgbClr val="C00000"/>
                </a:solidFill>
              </a:rPr>
              <a:t>организованное информирование дошкольников о мире профессий средствами игровой деятельности, </a:t>
            </a:r>
            <a:r>
              <a:rPr lang="ru-RU" sz="1800" b="1" dirty="0" smtClean="0">
                <a:solidFill>
                  <a:srgbClr val="C00000"/>
                </a:solidFill>
              </a:rPr>
              <a:t>соз</a:t>
            </a:r>
            <a:r>
              <a:rPr lang="ru-RU" sz="1800" b="1" dirty="0">
                <a:solidFill>
                  <a:srgbClr val="C00000"/>
                </a:solidFill>
              </a:rPr>
              <a:t>дающей у детей определенный опыт профессиональных действий, профессионального </a:t>
            </a:r>
            <a:r>
              <a:rPr lang="ru-RU" sz="1800" b="1" dirty="0" smtClean="0">
                <a:solidFill>
                  <a:srgbClr val="C00000"/>
                </a:solidFill>
              </a:rPr>
              <a:t>поведения</a:t>
            </a:r>
            <a:r>
              <a:rPr lang="ru-RU" sz="1800" b="1" dirty="0">
                <a:solidFill>
                  <a:srgbClr val="C00000"/>
                </a:solidFill>
              </a:rPr>
              <a:t>.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Ранняя </a:t>
            </a:r>
            <a:r>
              <a:rPr lang="ru-RU" sz="1800" b="1" dirty="0">
                <a:solidFill>
                  <a:srgbClr val="C00000"/>
                </a:solidFill>
              </a:rPr>
              <a:t>профессиональная ориентация позволяет спроектировать у дошкольников профессиональную составляющую "образа-Я"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	</a:t>
            </a:r>
            <a:r>
              <a:rPr lang="ru-RU" sz="1800" b="1" dirty="0" smtClean="0">
                <a:solidFill>
                  <a:srgbClr val="C00000"/>
                </a:solidFill>
              </a:rPr>
              <a:t>			(</a:t>
            </a:r>
            <a:r>
              <a:rPr lang="ru-RU" sz="1800" b="1" dirty="0">
                <a:solidFill>
                  <a:srgbClr val="C00000"/>
                </a:solidFill>
              </a:rPr>
              <a:t>В.П. Кондрашов).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450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В работе\Детский школьный\DetskSh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1268413"/>
            <a:ext cx="9143999" cy="1143000"/>
          </a:xfrm>
        </p:spPr>
        <p:txBody>
          <a:bodyPr/>
          <a:lstStyle/>
          <a:p>
            <a:r>
              <a:rPr lang="ru-RU" sz="4000" b="1" dirty="0">
                <a:solidFill>
                  <a:srgbClr val="7030A0"/>
                </a:solidFill>
              </a:rPr>
              <a:t>Ранняя профориентация 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призвана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395288" y="2636838"/>
            <a:ext cx="8497887" cy="40608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дать ребѐнку начальные и максимально разнообразные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представления о </a:t>
            </a:r>
            <a:r>
              <a:rPr lang="ru-RU" sz="2000" b="1" dirty="0" smtClean="0">
                <a:solidFill>
                  <a:srgbClr val="C00000"/>
                </a:solidFill>
              </a:rPr>
              <a:t>профессиях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сформировать </a:t>
            </a:r>
            <a:r>
              <a:rPr lang="ru-RU" sz="2000" b="1" dirty="0">
                <a:solidFill>
                  <a:srgbClr val="C00000"/>
                </a:solidFill>
              </a:rPr>
              <a:t>у </a:t>
            </a:r>
            <a:r>
              <a:rPr lang="ru-RU" sz="2000" b="1" dirty="0" err="1">
                <a:solidFill>
                  <a:srgbClr val="C00000"/>
                </a:solidFill>
              </a:rPr>
              <a:t>ребѐнка</a:t>
            </a:r>
            <a:r>
              <a:rPr lang="ru-RU" sz="2000" b="1" dirty="0">
                <a:solidFill>
                  <a:srgbClr val="C00000"/>
                </a:solidFill>
              </a:rPr>
              <a:t> эмоционально-положительное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отношение к труду и профессиональному </a:t>
            </a:r>
            <a:r>
              <a:rPr lang="ru-RU" sz="2000" b="1" dirty="0" smtClean="0">
                <a:solidFill>
                  <a:srgbClr val="C00000"/>
                </a:solidFill>
              </a:rPr>
              <a:t>миру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</a:rPr>
              <a:t>предоставить </a:t>
            </a:r>
            <a:r>
              <a:rPr lang="ru-RU" sz="2000" b="1" dirty="0">
                <a:solidFill>
                  <a:srgbClr val="C00000"/>
                </a:solidFill>
              </a:rPr>
              <a:t>возможность использовать свои силы в </a:t>
            </a:r>
            <a:r>
              <a:rPr lang="ru-RU" sz="2000" b="1" dirty="0" smtClean="0">
                <a:solidFill>
                  <a:srgbClr val="C00000"/>
                </a:solidFill>
              </a:rPr>
              <a:t>доступных </a:t>
            </a:r>
            <a:r>
              <a:rPr lang="ru-RU" sz="2000" b="1" dirty="0">
                <a:solidFill>
                  <a:srgbClr val="C00000"/>
                </a:solidFill>
              </a:rPr>
              <a:t>видах </a:t>
            </a:r>
            <a:r>
              <a:rPr lang="ru-RU" sz="2000" b="1" dirty="0" smtClean="0">
                <a:solidFill>
                  <a:srgbClr val="C00000"/>
                </a:solidFill>
              </a:rPr>
              <a:t>деятельности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0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707904" y="3861048"/>
            <a:ext cx="2952329" cy="252028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b="1" i="1" dirty="0" err="1" smtClean="0">
                <a:solidFill>
                  <a:schemeClr val="tx1"/>
                </a:solidFill>
              </a:rPr>
              <a:t>Практичес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кий</a:t>
            </a:r>
          </a:p>
        </p:txBody>
      </p:sp>
      <p:sp>
        <p:nvSpPr>
          <p:cNvPr id="2" name="Выноска с четырьмя стрелками 1"/>
          <p:cNvSpPr/>
          <p:nvPr/>
        </p:nvSpPr>
        <p:spPr>
          <a:xfrm>
            <a:off x="1187624" y="2420888"/>
            <a:ext cx="3960440" cy="2304256"/>
          </a:xfrm>
          <a:prstGeom prst="quadArrowCallout">
            <a:avLst/>
          </a:prstGeom>
          <a:pattFill prst="plaid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Традиционные методы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144016" y="404664"/>
            <a:ext cx="2915816" cy="2492896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словесный</a:t>
            </a:r>
            <a:r>
              <a:rPr lang="ru-RU" sz="2000" i="1" dirty="0">
                <a:solidFill>
                  <a:schemeClr val="tx1"/>
                </a:solidFill>
              </a:rPr>
              <a:t/>
            </a:r>
            <a:br>
              <a:rPr lang="ru-RU" sz="2000" i="1" dirty="0">
                <a:solidFill>
                  <a:schemeClr val="tx1"/>
                </a:solidFill>
              </a:rPr>
            </a:b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3347864" y="689664"/>
            <a:ext cx="2880320" cy="2420888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наглядный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 bwMode="auto">
          <a:xfrm>
            <a:off x="383376" y="4193704"/>
            <a:ext cx="2664296" cy="2664296"/>
          </a:xfrm>
          <a:prstGeom prst="irregularSeal1">
            <a:avLst/>
          </a:prstGeom>
          <a:solidFill>
            <a:srgbClr val="00B0F0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игровой </a:t>
            </a:r>
          </a:p>
          <a:p>
            <a:pPr marL="0" indent="0">
              <a:buNone/>
            </a:pP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7030A0"/>
                </a:solidFill>
              </a:rPr>
              <a:t>Традиционные формы:</a:t>
            </a: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539" y="980728"/>
            <a:ext cx="6695949" cy="5544616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dirty="0">
                <a:solidFill>
                  <a:srgbClr val="C00000"/>
                </a:solidFill>
              </a:rPr>
              <a:t> 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традиционные, комплексные и интегрированные </a:t>
            </a:r>
            <a:r>
              <a:rPr lang="ru-RU" sz="1800" b="1" dirty="0" smtClean="0">
                <a:solidFill>
                  <a:srgbClr val="C00000"/>
                </a:solidFill>
              </a:rPr>
              <a:t>занятия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трудовая деятельность и различные виды игр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решение проблемных задач и </a:t>
            </a:r>
            <a:r>
              <a:rPr lang="ru-RU" sz="1800" b="1" dirty="0" smtClean="0">
                <a:solidFill>
                  <a:srgbClr val="C00000"/>
                </a:solidFill>
              </a:rPr>
              <a:t>ситуаций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наблюдения и </a:t>
            </a:r>
            <a:r>
              <a:rPr lang="ru-RU" sz="1800" b="1" dirty="0" smtClean="0">
                <a:solidFill>
                  <a:srgbClr val="C00000"/>
                </a:solidFill>
              </a:rPr>
              <a:t>экскурсии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встречи </a:t>
            </a:r>
            <a:r>
              <a:rPr lang="ru-RU" sz="1800" b="1" dirty="0" smtClean="0">
                <a:solidFill>
                  <a:srgbClr val="C00000"/>
                </a:solidFill>
              </a:rPr>
              <a:t>со специалистами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тренинги, </a:t>
            </a:r>
            <a:r>
              <a:rPr lang="ru-RU" sz="1800" b="1" dirty="0" smtClean="0">
                <a:solidFill>
                  <a:srgbClr val="C00000"/>
                </a:solidFill>
              </a:rPr>
              <a:t>дискуссии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театрализованная </a:t>
            </a:r>
            <a:r>
              <a:rPr lang="ru-RU" sz="1800" b="1" dirty="0" smtClean="0">
                <a:solidFill>
                  <a:srgbClr val="C00000"/>
                </a:solidFill>
              </a:rPr>
              <a:t>деятельность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развлечения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чтение художественной литературы и беседы </a:t>
            </a:r>
            <a:r>
              <a:rPr lang="ru-RU" sz="1800" b="1" dirty="0" smtClean="0">
                <a:solidFill>
                  <a:srgbClr val="C00000"/>
                </a:solidFill>
              </a:rPr>
              <a:t>по прочитанному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ролевые проигрывания поведения в различных </a:t>
            </a:r>
            <a:r>
              <a:rPr lang="ru-RU" sz="1800" b="1" dirty="0" smtClean="0">
                <a:solidFill>
                  <a:srgbClr val="C00000"/>
                </a:solidFill>
              </a:rPr>
              <a:t>ситуациях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имитационные </a:t>
            </a:r>
            <a:r>
              <a:rPr lang="ru-RU" sz="1800" b="1" dirty="0" smtClean="0">
                <a:solidFill>
                  <a:srgbClr val="C00000"/>
                </a:solidFill>
              </a:rPr>
              <a:t>упражнения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изобразительная </a:t>
            </a:r>
            <a:r>
              <a:rPr lang="ru-RU" sz="1800" b="1" dirty="0" smtClean="0">
                <a:solidFill>
                  <a:srgbClr val="C00000"/>
                </a:solidFill>
              </a:rPr>
              <a:t>деятельность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обдумывание и проигрывания заданных </a:t>
            </a:r>
            <a:r>
              <a:rPr lang="ru-RU" sz="1800" b="1" dirty="0" smtClean="0">
                <a:solidFill>
                  <a:srgbClr val="C00000"/>
                </a:solidFill>
              </a:rPr>
              <a:t>ситуаций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разгадывание кроссвордов и </a:t>
            </a:r>
            <a:r>
              <a:rPr lang="ru-RU" sz="1800" b="1" dirty="0" smtClean="0">
                <a:solidFill>
                  <a:srgbClr val="C00000"/>
                </a:solidFill>
              </a:rPr>
              <a:t>загадок</a:t>
            </a:r>
            <a:endParaRPr lang="ru-RU" sz="18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609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7030A0"/>
                </a:solidFill>
              </a:rPr>
              <a:t>Нетрадиционные формы:</a:t>
            </a: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835696" y="2060848"/>
            <a:ext cx="5400600" cy="288032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творческое </a:t>
            </a:r>
            <a:r>
              <a:rPr lang="ru-RU" sz="1800" b="1" dirty="0">
                <a:solidFill>
                  <a:srgbClr val="C00000"/>
                </a:solidFill>
              </a:rPr>
              <a:t>моделирование и </a:t>
            </a:r>
            <a:r>
              <a:rPr lang="ru-RU" sz="1800" b="1" dirty="0" smtClean="0">
                <a:solidFill>
                  <a:srgbClr val="C00000"/>
                </a:solidFill>
              </a:rPr>
              <a:t>проектирование</a:t>
            </a:r>
            <a:endParaRPr lang="ru-RU" sz="1800" b="1" dirty="0">
              <a:solidFill>
                <a:srgbClr val="C00000"/>
              </a:solidFill>
            </a:endParaRPr>
          </a:p>
          <a:p>
            <a:pPr algn="l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разработка и составление алгоритмов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просмотр слайд-шоу, фильмов о </a:t>
            </a:r>
            <a:r>
              <a:rPr lang="ru-RU" sz="1800" b="1" dirty="0" smtClean="0">
                <a:solidFill>
                  <a:srgbClr val="C00000"/>
                </a:solidFill>
              </a:rPr>
              <a:t>профессии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C00000"/>
                </a:solidFill>
              </a:rPr>
              <a:t>виртуальные экскурсии    </a:t>
            </a:r>
            <a:endParaRPr lang="ru-RU" sz="1800" b="1" dirty="0">
              <a:solidFill>
                <a:srgbClr val="C00000"/>
              </a:solidFill>
            </a:endParaRPr>
          </a:p>
          <a:p>
            <a:pPr algn="l">
              <a:lnSpc>
                <a:spcPct val="200000"/>
              </a:lnSpc>
            </a:pPr>
            <a:endParaRPr lang="ru-RU" b="1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1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ProPowerPoint\Шаблоны\В работе\Детский школьный\DetskShk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012160" cy="1368152"/>
          </a:xfrm>
        </p:spPr>
        <p:txBody>
          <a:bodyPr anchor="t" anchorCtr="0"/>
          <a:lstStyle/>
          <a:p>
            <a:pPr indent="457200" algn="just">
              <a:spcBef>
                <a:spcPts val="0"/>
              </a:spcBef>
            </a:pPr>
            <a:r>
              <a:rPr lang="ru-RU" sz="2000" b="1" dirty="0">
                <a:solidFill>
                  <a:srgbClr val="7030A0"/>
                </a:solidFill>
              </a:rPr>
              <a:t>Система работы по формированию у детей </a:t>
            </a:r>
            <a:r>
              <a:rPr lang="ru-RU" sz="2000" b="1" dirty="0" smtClean="0">
                <a:solidFill>
                  <a:srgbClr val="7030A0"/>
                </a:solidFill>
              </a:rPr>
              <a:t> 	представлений </a:t>
            </a:r>
            <a:r>
              <a:rPr lang="ru-RU" sz="2000" b="1" dirty="0">
                <a:solidFill>
                  <a:srgbClr val="7030A0"/>
                </a:solidFill>
              </a:rPr>
              <a:t>о труде взрослых </a:t>
            </a:r>
            <a:r>
              <a:rPr lang="ru-RU" sz="2000" b="1" dirty="0" smtClean="0">
                <a:solidFill>
                  <a:srgbClr val="7030A0"/>
                </a:solidFill>
              </a:rPr>
              <a:t>организована  </a:t>
            </a:r>
            <a:r>
              <a:rPr lang="ru-RU" sz="2000" b="1" dirty="0">
                <a:solidFill>
                  <a:srgbClr val="7030A0"/>
                </a:solidFill>
              </a:rPr>
              <a:t>по </a:t>
            </a:r>
            <a:r>
              <a:rPr lang="ru-RU" sz="2000" b="1" dirty="0" err="1">
                <a:solidFill>
                  <a:srgbClr val="7030A0"/>
                </a:solidFill>
              </a:rPr>
              <a:t>трѐм</a:t>
            </a:r>
            <a:r>
              <a:rPr lang="ru-RU" sz="2000" b="1" dirty="0">
                <a:solidFill>
                  <a:srgbClr val="7030A0"/>
                </a:solidFill>
              </a:rPr>
              <a:t> основным </a:t>
            </a:r>
            <a:r>
              <a:rPr lang="ru-RU" sz="2000" b="1" dirty="0" smtClean="0">
                <a:solidFill>
                  <a:srgbClr val="7030A0"/>
                </a:solidFill>
              </a:rPr>
              <a:t>линиям </a:t>
            </a:r>
            <a:endParaRPr lang="ru-RU" sz="2000" b="1" dirty="0" smtClean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7172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5904656" cy="528488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</a:rPr>
              <a:t>Приближение </a:t>
            </a:r>
            <a:r>
              <a:rPr lang="ru-RU" sz="1600" b="1" dirty="0">
                <a:solidFill>
                  <a:srgbClr val="002060"/>
                </a:solidFill>
              </a:rPr>
              <a:t>детей к труду </a:t>
            </a:r>
            <a:r>
              <a:rPr lang="ru-RU" sz="1600" b="1" dirty="0" smtClean="0">
                <a:solidFill>
                  <a:srgbClr val="002060"/>
                </a:solidFill>
              </a:rPr>
              <a:t>взрослых</a:t>
            </a:r>
            <a:endParaRPr lang="ru-RU" sz="1600" b="1" dirty="0"/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</a:rPr>
              <a:t>Приближение </a:t>
            </a:r>
            <a:r>
              <a:rPr lang="ru-RU" sz="1600" b="1" dirty="0">
                <a:solidFill>
                  <a:srgbClr val="002060"/>
                </a:solidFill>
              </a:rPr>
              <a:t>работы взрослых к </a:t>
            </a:r>
            <a:r>
              <a:rPr lang="ru-RU" sz="1600" b="1" dirty="0" smtClean="0">
                <a:solidFill>
                  <a:srgbClr val="002060"/>
                </a:solidFill>
              </a:rPr>
              <a:t>детям</a:t>
            </a:r>
            <a:endParaRPr lang="ru-RU" sz="16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</a:rPr>
              <a:t> Совместная </a:t>
            </a:r>
            <a:r>
              <a:rPr lang="ru-RU" sz="1600" b="1" dirty="0">
                <a:solidFill>
                  <a:srgbClr val="002060"/>
                </a:solidFill>
              </a:rPr>
              <a:t>деятельность детей и </a:t>
            </a:r>
            <a:r>
              <a:rPr lang="ru-RU" sz="1600" b="1" dirty="0" smtClean="0">
                <a:solidFill>
                  <a:srgbClr val="002060"/>
                </a:solidFill>
              </a:rPr>
              <a:t>взрослых</a:t>
            </a:r>
            <a:endParaRPr lang="ru-RU" sz="1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Приближение </a:t>
            </a:r>
            <a:r>
              <a:rPr lang="ru-RU" sz="1600" b="1" dirty="0">
                <a:solidFill>
                  <a:srgbClr val="002060"/>
                </a:solidFill>
              </a:rPr>
              <a:t>детей к труду взрослых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Это </a:t>
            </a:r>
            <a:r>
              <a:rPr lang="ru-RU" sz="1600" b="1" dirty="0">
                <a:solidFill>
                  <a:srgbClr val="C00000"/>
                </a:solidFill>
              </a:rPr>
              <a:t>направление работы </a:t>
            </a:r>
            <a:r>
              <a:rPr lang="ru-RU" sz="1600" b="1" dirty="0" smtClean="0">
                <a:solidFill>
                  <a:srgbClr val="C00000"/>
                </a:solidFill>
              </a:rPr>
              <a:t>осуществлялось в </a:t>
            </a:r>
            <a:r>
              <a:rPr lang="ru-RU" sz="1600" b="1" dirty="0">
                <a:solidFill>
                  <a:srgbClr val="C00000"/>
                </a:solidFill>
              </a:rPr>
              <a:t>процессе </a:t>
            </a:r>
            <a:r>
              <a:rPr lang="ru-RU" sz="1600" b="1" dirty="0" smtClean="0">
                <a:solidFill>
                  <a:srgbClr val="C00000"/>
                </a:solidFill>
              </a:rPr>
              <a:t>непосредственно </a:t>
            </a:r>
            <a:r>
              <a:rPr lang="ru-RU" sz="1600" b="1" dirty="0">
                <a:solidFill>
                  <a:srgbClr val="C00000"/>
                </a:solidFill>
              </a:rPr>
              <a:t>образовательной деятельности по </a:t>
            </a:r>
            <a:r>
              <a:rPr lang="ru-RU" sz="1600" b="1" dirty="0" smtClean="0">
                <a:solidFill>
                  <a:srgbClr val="C00000"/>
                </a:solidFill>
              </a:rPr>
              <a:t>формированию </a:t>
            </a:r>
            <a:r>
              <a:rPr lang="ru-RU" sz="1600" b="1" dirty="0">
                <a:solidFill>
                  <a:srgbClr val="C00000"/>
                </a:solidFill>
              </a:rPr>
              <a:t>представлений о труде людей разных профессий с </a:t>
            </a:r>
            <a:r>
              <a:rPr lang="ru-RU" sz="1600" b="1" dirty="0" smtClean="0">
                <a:solidFill>
                  <a:srgbClr val="C00000"/>
                </a:solidFill>
              </a:rPr>
              <a:t>обязательным </a:t>
            </a:r>
            <a:r>
              <a:rPr lang="ru-RU" sz="1600" b="1" dirty="0">
                <a:solidFill>
                  <a:srgbClr val="C00000"/>
                </a:solidFill>
              </a:rPr>
              <a:t>включением предварительной беседы о данной </a:t>
            </a:r>
            <a:r>
              <a:rPr lang="ru-RU" sz="1600" b="1" dirty="0" smtClean="0">
                <a:solidFill>
                  <a:srgbClr val="C00000"/>
                </a:solidFill>
              </a:rPr>
              <a:t>профессии</a:t>
            </a:r>
            <a:r>
              <a:rPr lang="ru-RU" sz="1600" b="1" dirty="0" smtClean="0"/>
              <a:t>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</a:rPr>
              <a:t>Непосредственно образовательная деятельность </a:t>
            </a:r>
            <a:r>
              <a:rPr lang="ru-RU" sz="1600" b="1" dirty="0" smtClean="0">
                <a:solidFill>
                  <a:srgbClr val="C00000"/>
                </a:solidFill>
              </a:rPr>
              <a:t>сопровождалось </a:t>
            </a:r>
            <a:r>
              <a:rPr lang="ru-RU" sz="1600" b="1" dirty="0">
                <a:solidFill>
                  <a:srgbClr val="C00000"/>
                </a:solidFill>
              </a:rPr>
              <a:t>рассказом, рассматриванием иллюстраций и </a:t>
            </a:r>
            <a:r>
              <a:rPr lang="ru-RU" sz="1600" b="1" dirty="0" smtClean="0">
                <a:solidFill>
                  <a:srgbClr val="C00000"/>
                </a:solidFill>
              </a:rPr>
              <a:t>изображений </a:t>
            </a:r>
            <a:r>
              <a:rPr lang="ru-RU" sz="1600" b="1" dirty="0">
                <a:solidFill>
                  <a:srgbClr val="C00000"/>
                </a:solidFill>
              </a:rPr>
              <a:t>инструментов, материалов, спецодежды </a:t>
            </a:r>
            <a:r>
              <a:rPr lang="ru-RU" sz="1600" b="1" dirty="0" smtClean="0">
                <a:solidFill>
                  <a:srgbClr val="C00000"/>
                </a:solidFill>
              </a:rPr>
              <a:t>представителей </a:t>
            </a:r>
            <a:r>
              <a:rPr lang="ru-RU" sz="1600" b="1" dirty="0">
                <a:solidFill>
                  <a:srgbClr val="C00000"/>
                </a:solidFill>
              </a:rPr>
              <a:t>профессий, прослушиванием художественных </a:t>
            </a:r>
            <a:r>
              <a:rPr lang="ru-RU" sz="1600" b="1" dirty="0" smtClean="0">
                <a:solidFill>
                  <a:srgbClr val="C00000"/>
                </a:solidFill>
              </a:rPr>
              <a:t>произведений</a:t>
            </a:r>
            <a:r>
              <a:rPr lang="ru-RU" sz="1600" b="1" dirty="0">
                <a:solidFill>
                  <a:srgbClr val="C00000"/>
                </a:solidFill>
              </a:rPr>
              <a:t>, дидактическими играми, что </a:t>
            </a:r>
            <a:r>
              <a:rPr lang="ru-RU" sz="1600" b="1" dirty="0" smtClean="0">
                <a:solidFill>
                  <a:srgbClr val="C00000"/>
                </a:solidFill>
              </a:rPr>
              <a:t>позволило  детям </a:t>
            </a:r>
            <a:r>
              <a:rPr lang="ru-RU" sz="1600" b="1" dirty="0">
                <a:solidFill>
                  <a:srgbClr val="C00000"/>
                </a:solidFill>
              </a:rPr>
              <a:t>наиболее полно понять суть и процесс профессиональной деятельности взрослого</a:t>
            </a:r>
            <a:r>
              <a:rPr lang="ru-RU" sz="1600" b="1" dirty="0"/>
              <a:t>.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15337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tskShk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732</Words>
  <Application>Microsoft Office PowerPoint</Application>
  <PresentationFormat>Экран (4:3)</PresentationFormat>
  <Paragraphs>187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DetskShkol</vt:lpstr>
      <vt:lpstr>Организация работы по ранней  профориентации дошкольников  </vt:lpstr>
      <vt:lpstr>Цель ранней (детской) профориентации:  приобщение к ценностям труда и профессиональной деятельности человека</vt:lpstr>
      <vt:lpstr> Что такое профессиональная ориентация?</vt:lpstr>
      <vt:lpstr> </vt:lpstr>
      <vt:lpstr>Ранняя профориентация  призвана</vt:lpstr>
      <vt:lpstr> </vt:lpstr>
      <vt:lpstr>Традиционные формы: </vt:lpstr>
      <vt:lpstr>Нетрадиционные формы: </vt:lpstr>
      <vt:lpstr>Система работы по формированию у детей   представлений о труде взрослых организована  по трѐм основным линиям </vt:lpstr>
      <vt:lpstr> художественно-эстетическое развитие </vt:lpstr>
      <vt:lpstr>физическое развитие</vt:lpstr>
      <vt:lpstr> </vt:lpstr>
      <vt:lpstr> Приближение работы взрослых к детям </vt:lpstr>
      <vt:lpstr>Совместная деятельность  взрослого ребёнка</vt:lpstr>
      <vt:lpstr> </vt:lpstr>
      <vt:lpstr>Оснащение предметно-развивающей среды группы  в целях ранней профориентации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Вывод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dc:description>http://propowerpoint.ru - Бесплатные шаблоны для презентаций. Полезные советы и уроки  PowerPoint .</dc:description>
  <cp:lastModifiedBy>user</cp:lastModifiedBy>
  <cp:revision>131</cp:revision>
  <dcterms:created xsi:type="dcterms:W3CDTF">2017-01-22T17:07:34Z</dcterms:created>
  <dcterms:modified xsi:type="dcterms:W3CDTF">2017-04-03T16:14:31Z</dcterms:modified>
</cp:coreProperties>
</file>