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81" r:id="rId5"/>
    <p:sldId id="282" r:id="rId6"/>
    <p:sldId id="262" r:id="rId7"/>
    <p:sldId id="264" r:id="rId8"/>
    <p:sldId id="263" r:id="rId9"/>
    <p:sldId id="257" r:id="rId10"/>
    <p:sldId id="271" r:id="rId11"/>
    <p:sldId id="272" r:id="rId12"/>
    <p:sldId id="273" r:id="rId13"/>
    <p:sldId id="274" r:id="rId14"/>
    <p:sldId id="275" r:id="rId15"/>
    <p:sldId id="276" r:id="rId16"/>
    <p:sldId id="280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72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Wild animals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" y="4419110"/>
            <a:ext cx="2987824" cy="186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26" y="4005064"/>
            <a:ext cx="2715091" cy="2036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95" y="4538461"/>
            <a:ext cx="3462888" cy="216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72119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60114"/>
            <a:ext cx="3131840" cy="19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52" y="2492896"/>
            <a:ext cx="2843808" cy="177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1124744"/>
          <a:ext cx="7416824" cy="4387309"/>
        </p:xfrm>
        <a:graphic>
          <a:graphicData uri="http://schemas.openxmlformats.org/drawingml/2006/table">
            <a:tbl>
              <a:tblPr/>
              <a:tblGrid>
                <a:gridCol w="1055915"/>
                <a:gridCol w="1320349"/>
                <a:gridCol w="576064"/>
                <a:gridCol w="4464496"/>
              </a:tblGrid>
              <a:tr h="997033">
                <a:tc rowSpan="6">
                  <a:txBody>
                    <a:bodyPr/>
                    <a:lstStyle/>
                    <a:p>
                      <a:pPr marL="71755" marR="46990"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 Fact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File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Animal: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spcAft>
                          <a:spcPts val="0"/>
                        </a:spcAft>
                      </a:pPr>
                      <a:r>
                        <a:rPr kumimoji="0" 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Koala </a:t>
                      </a:r>
                      <a:endParaRPr lang="en-US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Face: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They ‘</a:t>
                      </a:r>
                      <a:r>
                        <a:rPr lang="en-US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got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big round ears and a black nose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Body: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Calibri"/>
                          <a:ea typeface="Calibri"/>
                          <a:cs typeface="Times New Roman"/>
                        </a:rPr>
                        <a:t>Colour</a:t>
                      </a: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Home: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Food: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1124744"/>
          <a:ext cx="7416824" cy="4576060"/>
        </p:xfrm>
        <a:graphic>
          <a:graphicData uri="http://schemas.openxmlformats.org/drawingml/2006/table">
            <a:tbl>
              <a:tblPr/>
              <a:tblGrid>
                <a:gridCol w="1055915"/>
                <a:gridCol w="1320349"/>
                <a:gridCol w="576064"/>
                <a:gridCol w="4464496"/>
              </a:tblGrid>
              <a:tr h="997033">
                <a:tc rowSpan="6">
                  <a:txBody>
                    <a:bodyPr/>
                    <a:lstStyle/>
                    <a:p>
                      <a:pPr marL="71755" marR="46990"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 Fact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File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Animal: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spcAft>
                          <a:spcPts val="0"/>
                        </a:spcAft>
                      </a:pPr>
                      <a:r>
                        <a:rPr kumimoji="0" 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Koala </a:t>
                      </a:r>
                      <a:endParaRPr lang="en-US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Face: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They ‘</a:t>
                      </a:r>
                      <a:r>
                        <a:rPr lang="en-US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got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big round ears and a black nose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Body: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They’ve got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short,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strong arms and legs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Calibri"/>
                          <a:ea typeface="Calibri"/>
                          <a:cs typeface="Times New Roman"/>
                        </a:rPr>
                        <a:t>Colour</a:t>
                      </a: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Home: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Food: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1124744"/>
          <a:ext cx="7416824" cy="4576060"/>
        </p:xfrm>
        <a:graphic>
          <a:graphicData uri="http://schemas.openxmlformats.org/drawingml/2006/table">
            <a:tbl>
              <a:tblPr/>
              <a:tblGrid>
                <a:gridCol w="1055915"/>
                <a:gridCol w="1320349"/>
                <a:gridCol w="576064"/>
                <a:gridCol w="4464496"/>
              </a:tblGrid>
              <a:tr h="997033">
                <a:tc rowSpan="6">
                  <a:txBody>
                    <a:bodyPr/>
                    <a:lstStyle/>
                    <a:p>
                      <a:pPr marL="71755" marR="46990"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 Fact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File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Animal: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spcAft>
                          <a:spcPts val="0"/>
                        </a:spcAft>
                      </a:pPr>
                      <a:r>
                        <a:rPr kumimoji="0" 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Koala </a:t>
                      </a:r>
                      <a:endParaRPr lang="en-US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Face: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They ‘</a:t>
                      </a:r>
                      <a:r>
                        <a:rPr lang="en-US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got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big round ears and a black nose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Body: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They’ve got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short,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strong arms and legs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Calibri"/>
                          <a:ea typeface="Calibri"/>
                          <a:cs typeface="Times New Roman"/>
                        </a:rPr>
                        <a:t>Colour</a:t>
                      </a: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They’ve got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grey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fur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Home: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Food: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1124744"/>
          <a:ext cx="7416824" cy="4576060"/>
        </p:xfrm>
        <a:graphic>
          <a:graphicData uri="http://schemas.openxmlformats.org/drawingml/2006/table">
            <a:tbl>
              <a:tblPr/>
              <a:tblGrid>
                <a:gridCol w="1055915"/>
                <a:gridCol w="1320349"/>
                <a:gridCol w="576064"/>
                <a:gridCol w="4464496"/>
              </a:tblGrid>
              <a:tr h="997033">
                <a:tc rowSpan="6">
                  <a:txBody>
                    <a:bodyPr/>
                    <a:lstStyle/>
                    <a:p>
                      <a:pPr marL="71755" marR="46990"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 Fact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File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Animal: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spcAft>
                          <a:spcPts val="0"/>
                        </a:spcAft>
                      </a:pPr>
                      <a:r>
                        <a:rPr kumimoji="0" 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Koala </a:t>
                      </a:r>
                      <a:endParaRPr lang="en-US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Face: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They ‘</a:t>
                      </a:r>
                      <a:r>
                        <a:rPr lang="en-US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got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big round ears and a black nose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Body: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They’ve got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short,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strong arms and legs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Calibri"/>
                          <a:ea typeface="Calibri"/>
                          <a:cs typeface="Times New Roman"/>
                        </a:rPr>
                        <a:t>Colour</a:t>
                      </a: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They’ve got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grey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fur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Home: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They live in trees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Food: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1124744"/>
          <a:ext cx="7416824" cy="4576060"/>
        </p:xfrm>
        <a:graphic>
          <a:graphicData uri="http://schemas.openxmlformats.org/drawingml/2006/table">
            <a:tbl>
              <a:tblPr/>
              <a:tblGrid>
                <a:gridCol w="1055915"/>
                <a:gridCol w="1320349"/>
                <a:gridCol w="576064"/>
                <a:gridCol w="4464496"/>
              </a:tblGrid>
              <a:tr h="997033">
                <a:tc rowSpan="6">
                  <a:txBody>
                    <a:bodyPr/>
                    <a:lstStyle/>
                    <a:p>
                      <a:pPr marL="71755" marR="46990"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 Fact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File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Animal: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spcAft>
                          <a:spcPts val="0"/>
                        </a:spcAft>
                      </a:pPr>
                      <a:r>
                        <a:rPr kumimoji="0" 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Koala </a:t>
                      </a:r>
                      <a:endParaRPr lang="en-US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Face: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They ‘</a:t>
                      </a:r>
                      <a:r>
                        <a:rPr lang="en-US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got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big round ears and a black nose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Body: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They’ve got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short,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strong arms and legs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Calibri"/>
                          <a:ea typeface="Calibri"/>
                          <a:cs typeface="Times New Roman"/>
                        </a:rPr>
                        <a:t>Colour</a:t>
                      </a: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They’ve got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grey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fur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Home: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They live in trees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Food: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They eat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eucalyptus leaves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1"/>
            <a:ext cx="5596880" cy="3185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11348" y="3212976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common hippopotamus or hippo is a large mammal that lives in Africa. Hippos are the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third largest living land mammals,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after elephants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white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rhinos.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Hippos like to stay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 mud.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Hippos can even sleep underwater.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Despite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смотря на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all these adaptations for life in the water, hippos can’t swim! Hippos eat grass. They are 3.3 to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 meters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and up to 1.6 meters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tall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 shoulders.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They have big fat bodies, short lags and short tails.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They have small eyes and ears but big mouth and big strong teeth. Hippos can be extremely aggressive, they are one of the most dangerous animals in Africa.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980728"/>
            <a:ext cx="69847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The lesson is over, goodbye!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Homework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: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Be ready for the test module 5!!!!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0392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30 %"/>
          <p:cNvSpPr>
            <a:spLocks noChangeArrowheads="1"/>
          </p:cNvSpPr>
          <p:nvPr/>
        </p:nvSpPr>
        <p:spPr bwMode="auto">
          <a:xfrm>
            <a:off x="899592" y="1412776"/>
            <a:ext cx="7128792" cy="4968552"/>
          </a:xfrm>
          <a:prstGeom prst="rect">
            <a:avLst/>
          </a:prstGeom>
          <a:pattFill prst="pct30">
            <a:fgClr>
              <a:srgbClr val="FFFF00"/>
            </a:fgClr>
            <a:bgClr>
              <a:srgbClr val="FFFFFF"/>
            </a:bgClr>
          </a:pattFill>
          <a:ln w="76200">
            <a:solidFill>
              <a:srgbClr val="990099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CORRECT THE MISTAKES</a:t>
            </a:r>
            <a:r>
              <a:rPr kumimoji="0" lang="en-GB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 . I works in a school    .------------------------------------------------------------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She is  play rugby .----------------------------------------------------------------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My sister make her bed every morning-----------------------------------------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Does they speak English ?--------------------------------------------------------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She don’t  sing at all.--------------------------------------------------------------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I doesn’t like doing my homework----------------------------------------------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Your brother often ride his bike.-------------------------------------------------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My friends works in a shop .----------------------------------------------------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John run very fast.-----------------------------------------------------------------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Do you always takes the bus to go to school ?-------------------------------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890" y="332656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Simple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3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55576" y="260648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The</a:t>
            </a:r>
            <a:r>
              <a:rPr 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 word puzzle </a:t>
            </a:r>
            <a:endParaRPr lang="ru-RU" sz="36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urlz MT" pitchFamily="82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59632" y="1052736"/>
            <a:ext cx="33829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accent2"/>
                </a:solidFill>
                <a:latin typeface="Bookman Old Style" pitchFamily="18" charset="0"/>
              </a:rPr>
              <a:t>niol</a:t>
            </a:r>
            <a:endParaRPr lang="ru-RU" sz="40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331913" y="981075"/>
            <a:ext cx="3386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lion</a:t>
            </a:r>
            <a:endParaRPr lang="ru-RU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259632" y="2276872"/>
            <a:ext cx="1728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accent2"/>
                </a:solidFill>
                <a:latin typeface="Bookman Old Style" pitchFamily="18" charset="0"/>
              </a:rPr>
              <a:t>eder</a:t>
            </a:r>
            <a:endParaRPr lang="ru-RU" sz="40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403648" y="2276872"/>
            <a:ext cx="1728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deer</a:t>
            </a:r>
            <a:endParaRPr lang="ru-RU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771800" y="1700808"/>
            <a:ext cx="2376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accent2"/>
                </a:solidFill>
                <a:latin typeface="Bookman Old Style" pitchFamily="18" charset="0"/>
              </a:rPr>
              <a:t>melca</a:t>
            </a:r>
            <a:endParaRPr lang="ru-RU" sz="40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771800" y="1628800"/>
            <a:ext cx="2305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camel</a:t>
            </a:r>
            <a:endParaRPr lang="ru-RU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115616" y="3212976"/>
            <a:ext cx="2952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accent2"/>
                </a:solidFill>
                <a:latin typeface="Bookman Old Style" pitchFamily="18" charset="0"/>
              </a:rPr>
              <a:t>hanelept</a:t>
            </a:r>
            <a:endParaRPr lang="ru-RU" sz="40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331913" y="3213100"/>
            <a:ext cx="28082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elephant</a:t>
            </a:r>
            <a:endParaRPr lang="ru-RU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411760" y="4077072"/>
            <a:ext cx="2881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accent2"/>
                </a:solidFill>
                <a:latin typeface="Bookman Old Style" pitchFamily="18" charset="0"/>
              </a:rPr>
              <a:t>dolepar</a:t>
            </a:r>
            <a:endParaRPr lang="ru-RU" sz="40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627784" y="4005064"/>
            <a:ext cx="3024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leopard</a:t>
            </a:r>
            <a:endParaRPr lang="ru-RU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259632" y="4941168"/>
            <a:ext cx="29511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accent2"/>
                </a:solidFill>
                <a:latin typeface="Bookman Old Style" pitchFamily="18" charset="0"/>
              </a:rPr>
              <a:t>norhi</a:t>
            </a:r>
            <a:endParaRPr lang="ru-RU" sz="40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259632" y="5013176"/>
            <a:ext cx="3024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rhino</a:t>
            </a:r>
            <a:endParaRPr lang="ru-RU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5508104" y="1268760"/>
            <a:ext cx="2520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cobra</a:t>
            </a:r>
            <a:endParaRPr lang="ru-RU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5364163" y="2205038"/>
            <a:ext cx="33131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accent2"/>
                </a:solidFill>
                <a:latin typeface="Bookman Old Style" pitchFamily="18" charset="0"/>
              </a:rPr>
              <a:t>dicocoler</a:t>
            </a:r>
            <a:endParaRPr lang="ru-RU" sz="40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5436096" y="1268760"/>
            <a:ext cx="24495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accent2"/>
                </a:solidFill>
                <a:latin typeface="Bookman Old Style" pitchFamily="18" charset="0"/>
              </a:rPr>
              <a:t>bocra</a:t>
            </a:r>
            <a:endParaRPr lang="ru-RU" sz="40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5364088" y="2204864"/>
            <a:ext cx="3240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crocodile</a:t>
            </a:r>
            <a:endParaRPr lang="ru-RU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5652120" y="4077072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horn</a:t>
            </a:r>
            <a:endParaRPr lang="ru-RU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5652120" y="4077072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accent2"/>
                </a:solidFill>
                <a:latin typeface="Bookman Old Style" pitchFamily="18" charset="0"/>
              </a:rPr>
              <a:t>nohr</a:t>
            </a:r>
            <a:endParaRPr lang="ru-RU" sz="36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5867400" y="3141663"/>
            <a:ext cx="2016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trunk</a:t>
            </a:r>
            <a:endParaRPr lang="ru-RU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5940152" y="3212976"/>
            <a:ext cx="21605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accent2"/>
                </a:solidFill>
                <a:latin typeface="Bookman Old Style" pitchFamily="18" charset="0"/>
              </a:rPr>
              <a:t>rkunt</a:t>
            </a:r>
            <a:endParaRPr lang="ru-RU" sz="40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6084888" y="5157788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5580112" y="5157192"/>
            <a:ext cx="2520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6" grpId="0"/>
      <p:bldP spid="2057" grpId="0"/>
      <p:bldP spid="2058" grpId="0"/>
      <p:bldP spid="2059" grpId="0"/>
      <p:bldP spid="2060" grpId="0"/>
      <p:bldP spid="2061" grpId="0"/>
      <p:bldP spid="2062" grpId="0"/>
      <p:bldP spid="2065" grpId="0"/>
      <p:bldP spid="2066" grpId="0"/>
      <p:bldP spid="2067" grpId="0"/>
      <p:bldP spid="2068" grpId="0"/>
      <p:bldP spid="2069" grpId="0"/>
      <p:bldP spid="2070" grpId="0"/>
      <p:bldP spid="2073" grpId="0"/>
      <p:bldP spid="2074" grpId="0"/>
      <p:bldP spid="2098" grpId="0"/>
      <p:bldP spid="2099" grpId="0"/>
      <p:bldP spid="2100" grpId="0"/>
      <p:bldP spid="2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The</a:t>
            </a:r>
            <a:r>
              <a:rPr 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 word puzzle </a:t>
            </a:r>
            <a:endParaRPr lang="ru-RU" sz="36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urlz MT" pitchFamily="82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476375" y="981075"/>
            <a:ext cx="3382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Bookman Old Style" pitchFamily="18" charset="0"/>
              </a:rPr>
              <a:t>ristoeto</a:t>
            </a:r>
            <a:endParaRPr lang="ru-RU" sz="3600" b="1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331913" y="981075"/>
            <a:ext cx="3386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tortoise</a:t>
            </a:r>
            <a:endParaRPr lang="ru-RU" sz="3600" b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27088" y="227647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Bookman Old Style" pitchFamily="18" charset="0"/>
              </a:rPr>
              <a:t>toga</a:t>
            </a:r>
            <a:endParaRPr lang="ru-RU" sz="3600" b="1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900113" y="2205038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goat</a:t>
            </a:r>
            <a:endParaRPr lang="ru-RU" sz="3600" b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771775" y="1989138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Bookman Old Style" pitchFamily="18" charset="0"/>
              </a:rPr>
              <a:t>sepeh</a:t>
            </a:r>
            <a:endParaRPr lang="ru-RU" sz="3600" b="1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771775" y="1916113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sheep</a:t>
            </a:r>
            <a:endParaRPr lang="ru-RU" sz="3600" b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47813" y="3141663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Bookman Old Style" pitchFamily="18" charset="0"/>
              </a:rPr>
              <a:t>arbitb</a:t>
            </a:r>
            <a:endParaRPr lang="ru-RU" sz="3600" b="1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331913" y="3213100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rabbit</a:t>
            </a:r>
            <a:endParaRPr lang="ru-RU" sz="3600" b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339975" y="4076700"/>
            <a:ext cx="2881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Bookman Old Style" pitchFamily="18" charset="0"/>
              </a:rPr>
              <a:t>osgeo</a:t>
            </a:r>
            <a:endParaRPr lang="ru-RU" sz="3600" b="1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268538" y="4076700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goose</a:t>
            </a:r>
            <a:endParaRPr lang="ru-RU" sz="3600" b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635375" y="5084763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Bookman Old Style" pitchFamily="18" charset="0"/>
              </a:rPr>
              <a:t>udigeb</a:t>
            </a:r>
            <a:endParaRPr lang="ru-RU" sz="3600" b="1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635375" y="5084763"/>
            <a:ext cx="3025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budgie</a:t>
            </a:r>
            <a:endParaRPr lang="ru-RU" sz="3600" b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116013" y="4941888"/>
            <a:ext cx="2951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Bookman Old Style" pitchFamily="18" charset="0"/>
              </a:rPr>
              <a:t>cukd</a:t>
            </a:r>
            <a:endParaRPr lang="ru-RU" sz="3600" b="1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258888" y="4941888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duck</a:t>
            </a:r>
            <a:endParaRPr lang="ru-RU" sz="3600" b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5364163" y="90805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dog</a:t>
            </a:r>
            <a:endParaRPr lang="ru-RU" sz="3600" b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5364163" y="1844825"/>
            <a:ext cx="3313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accent2"/>
                </a:solidFill>
                <a:latin typeface="Bookman Old Style" pitchFamily="18" charset="0"/>
              </a:rPr>
              <a:t>lisdfgoh</a:t>
            </a:r>
            <a:endParaRPr lang="ru-RU" sz="36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5435600" y="981075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Bookman Old Style" pitchFamily="18" charset="0"/>
              </a:rPr>
              <a:t>gdo</a:t>
            </a:r>
            <a:endParaRPr lang="ru-RU" sz="3600" b="1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5364163" y="1772816"/>
            <a:ext cx="3240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goldfish</a:t>
            </a:r>
            <a:endParaRPr lang="ru-RU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5220072" y="2708920"/>
            <a:ext cx="1728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accent2"/>
                </a:solidFill>
                <a:latin typeface="Bookman Old Style" pitchFamily="18" charset="0"/>
              </a:rPr>
              <a:t>owc</a:t>
            </a:r>
            <a:endParaRPr lang="ru-RU" sz="36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148064" y="2636912"/>
            <a:ext cx="1584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cow</a:t>
            </a:r>
            <a:endParaRPr lang="ru-RU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787900" y="4149725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guinea pig</a:t>
            </a:r>
            <a:endParaRPr lang="ru-RU" sz="3600" b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4932363" y="4076700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Bookman Old Style" pitchFamily="18" charset="0"/>
              </a:rPr>
              <a:t>neguia igp</a:t>
            </a:r>
            <a:endParaRPr lang="ru-RU" sz="3600" b="1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5867400" y="3141663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cat</a:t>
            </a:r>
            <a:endParaRPr lang="ru-RU" sz="3600" b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5795963" y="3213100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Bookman Old Style" pitchFamily="18" charset="0"/>
              </a:rPr>
              <a:t>act</a:t>
            </a:r>
            <a:endParaRPr lang="ru-RU" sz="3600" b="1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6084888" y="5157788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Bookman Old Style" pitchFamily="18" charset="0"/>
              </a:rPr>
              <a:t>hne</a:t>
            </a:r>
            <a:endParaRPr lang="ru-RU" sz="3600" b="1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6084888" y="5157788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hen</a:t>
            </a:r>
            <a:endParaRPr lang="ru-RU" sz="3600" b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1000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6" grpId="0"/>
      <p:bldP spid="2057" grpId="0"/>
      <p:bldP spid="2058" grpId="0"/>
      <p:bldP spid="2059" grpId="0"/>
      <p:bldP spid="2060" grpId="0"/>
      <p:bldP spid="2061" grpId="0"/>
      <p:bldP spid="2062" grpId="0"/>
      <p:bldP spid="2063" grpId="0"/>
      <p:bldP spid="2064" grpId="0"/>
      <p:bldP spid="2065" grpId="0"/>
      <p:bldP spid="2066" grpId="0"/>
      <p:bldP spid="2067" grpId="0"/>
      <p:bldP spid="2068" grpId="0"/>
      <p:bldP spid="2069" grpId="0"/>
      <p:bldP spid="2070" grpId="0"/>
      <p:bldP spid="2071" grpId="0"/>
      <p:bldP spid="2072" grpId="0"/>
      <p:bldP spid="2073" grpId="0"/>
      <p:bldP spid="2074" grpId="0"/>
      <p:bldP spid="2098" grpId="0"/>
      <p:bldP spid="2099" grpId="0"/>
      <p:bldP spid="2100" grpId="0"/>
      <p:bldP spid="2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47667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What can cadets do to save the world of wild animals?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915091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winter,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destroy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forests, keep water clean, don’t pollute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air…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83671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06555" y="188640"/>
            <a:ext cx="633670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Have a rest 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Morning exercises!</a:t>
            </a:r>
          </a:p>
        </p:txBody>
      </p:sp>
      <p:pic>
        <p:nvPicPr>
          <p:cNvPr id="6" name="Рисунок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0054" y="2348880"/>
            <a:ext cx="5893205" cy="319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753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3038" y="260648"/>
            <a:ext cx="81179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Cute Little Animals- </a:t>
            </a:r>
          </a:p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Koalas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funnypics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268760"/>
            <a:ext cx="3295581" cy="4811353"/>
          </a:xfrm>
          <a:prstGeom prst="rect">
            <a:avLst/>
          </a:prstGeom>
        </p:spPr>
      </p:pic>
      <p:pic>
        <p:nvPicPr>
          <p:cNvPr id="7" name="Рисунок 6" descr="коа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852936"/>
            <a:ext cx="4629603" cy="3475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90872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New words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: Ex 1 p.71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871296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en-US" sz="2800" b="1" dirty="0" smtClean="0"/>
              <a:t>They don’t make good pets –</a:t>
            </a:r>
            <a:r>
              <a:rPr lang="ru-RU" sz="2800" b="1" dirty="0" smtClean="0"/>
              <a:t> не поддаются приручению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Marsupial mammals – </a:t>
            </a:r>
            <a:r>
              <a:rPr lang="ru-RU" sz="2800" b="1" dirty="0" smtClean="0"/>
              <a:t>сумчатые млекопитающие 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Liquid – </a:t>
            </a:r>
            <a:r>
              <a:rPr lang="ru-RU" sz="2800" b="1" dirty="0" smtClean="0"/>
              <a:t>жидкость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Eucalyptus leaves – </a:t>
            </a:r>
            <a:r>
              <a:rPr lang="ru-RU" sz="2800" b="1" dirty="0" smtClean="0"/>
              <a:t>листья эвкалипта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Claws for climbing – </a:t>
            </a:r>
            <a:r>
              <a:rPr lang="ru-RU" sz="2800" b="1" dirty="0" smtClean="0"/>
              <a:t>когти для лазания</a:t>
            </a:r>
            <a:endParaRPr lang="en-US" sz="2800" b="1" dirty="0" smtClean="0"/>
          </a:p>
          <a:p>
            <a:endParaRPr lang="ru-RU" sz="2800" b="1" dirty="0" smtClean="0"/>
          </a:p>
          <a:p>
            <a:r>
              <a:rPr lang="en-US" sz="2800" b="1" dirty="0" smtClean="0"/>
              <a:t>During the day – </a:t>
            </a:r>
            <a:r>
              <a:rPr lang="ru-RU" sz="2800" b="1" dirty="0" smtClean="0"/>
              <a:t>в течение дня  </a:t>
            </a:r>
            <a:endParaRPr lang="en-US" sz="2800" b="1" dirty="0" smtClean="0"/>
          </a:p>
          <a:p>
            <a:endParaRPr lang="en-US" sz="2800" dirty="0" smtClean="0"/>
          </a:p>
          <a:p>
            <a:endParaRPr lang="ru-RU" dirty="0"/>
          </a:p>
        </p:txBody>
      </p:sp>
      <p:pic>
        <p:nvPicPr>
          <p:cNvPr id="2" name="09 - Ex. 1, p. 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2886472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а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7163" y="1896090"/>
            <a:ext cx="3672408" cy="2757046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2843808" y="836712"/>
            <a:ext cx="151216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932040" y="2060848"/>
            <a:ext cx="208823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20072" y="3789040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131840" y="4509120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331640" y="3284984"/>
            <a:ext cx="23042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54868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Where do koalas live?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085184"/>
            <a:ext cx="331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do they eat?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72200" y="1196752"/>
            <a:ext cx="27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do they look like?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3573016"/>
            <a:ext cx="2697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Can they climb?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3501008"/>
            <a:ext cx="2088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 they drink?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96136" y="5157192"/>
            <a:ext cx="291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Can they swim?</a:t>
            </a:r>
            <a:endParaRPr lang="ru-RU" sz="24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796136" y="4725144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1124744"/>
          <a:ext cx="7416824" cy="4320478"/>
        </p:xfrm>
        <a:graphic>
          <a:graphicData uri="http://schemas.openxmlformats.org/drawingml/2006/table">
            <a:tbl>
              <a:tblPr/>
              <a:tblGrid>
                <a:gridCol w="1055915"/>
                <a:gridCol w="1320349"/>
                <a:gridCol w="576064"/>
                <a:gridCol w="4464496"/>
              </a:tblGrid>
              <a:tr h="997033">
                <a:tc rowSpan="6">
                  <a:txBody>
                    <a:bodyPr/>
                    <a:lstStyle/>
                    <a:p>
                      <a:pPr marL="71755" marR="46990"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Calibri"/>
                          <a:ea typeface="Calibri"/>
                          <a:cs typeface="Times New Roman"/>
                        </a:rPr>
                        <a:t> Fact </a:t>
                      </a:r>
                      <a:r>
                        <a:rPr lang="en-US" sz="2200" b="1" dirty="0">
                          <a:latin typeface="Calibri"/>
                          <a:ea typeface="Calibri"/>
                          <a:cs typeface="Times New Roman"/>
                        </a:rPr>
                        <a:t>File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Animal: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spcAft>
                          <a:spcPts val="0"/>
                        </a:spcAft>
                      </a:pPr>
                      <a:r>
                        <a:rPr kumimoji="0" lang="en-US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Koala </a:t>
                      </a:r>
                      <a:endParaRPr lang="en-US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Face: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Body: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Calibri"/>
                          <a:ea typeface="Calibri"/>
                          <a:cs typeface="Times New Roman"/>
                        </a:rPr>
                        <a:t>Colour</a:t>
                      </a: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Home: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Food: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229</TotalTime>
  <Words>438</Words>
  <Application>Microsoft Office PowerPoint</Application>
  <PresentationFormat>Экран (4:3)</PresentationFormat>
  <Paragraphs>191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New words: Ex 1 p.71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school13</cp:lastModifiedBy>
  <cp:revision>30</cp:revision>
  <dcterms:created xsi:type="dcterms:W3CDTF">2014-01-19T19:32:19Z</dcterms:created>
  <dcterms:modified xsi:type="dcterms:W3CDTF">2019-01-29T02:51:11Z</dcterms:modified>
</cp:coreProperties>
</file>