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78" r:id="rId8"/>
    <p:sldId id="279" r:id="rId9"/>
    <p:sldId id="263" r:id="rId10"/>
    <p:sldId id="264" r:id="rId11"/>
    <p:sldId id="265" r:id="rId12"/>
    <p:sldId id="270" r:id="rId13"/>
    <p:sldId id="271" r:id="rId14"/>
    <p:sldId id="273" r:id="rId15"/>
    <p:sldId id="267" r:id="rId16"/>
    <p:sldId id="277" r:id="rId17"/>
    <p:sldId id="275" r:id="rId18"/>
    <p:sldId id="272" r:id="rId19"/>
    <p:sldId id="266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4CB2"/>
    <a:srgbClr val="6E4082"/>
    <a:srgbClr val="51457D"/>
    <a:srgbClr val="804280"/>
    <a:srgbClr val="AB1781"/>
    <a:srgbClr val="8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15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06F34-0D4F-4C81-96A4-F3EEDD7DB906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51C1990-E19C-4CD0-ADA5-B9FEB1E11B0C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Социальный  заказ</a:t>
          </a:r>
        </a:p>
        <a:p>
          <a:pPr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dirty="0"/>
        </a:p>
      </dgm:t>
    </dgm:pt>
    <dgm:pt modelId="{2D8907B5-56B9-4F8C-80A5-EFCCEE9DB53F}" type="parTrans" cxnId="{FE5CE595-AE16-4663-93BB-2CB51093E002}">
      <dgm:prSet/>
      <dgm:spPr/>
      <dgm:t>
        <a:bodyPr/>
        <a:lstStyle/>
        <a:p>
          <a:endParaRPr lang="ru-RU"/>
        </a:p>
      </dgm:t>
    </dgm:pt>
    <dgm:pt modelId="{AC00A684-7DC7-40B5-B3F6-5E579033E862}" type="sibTrans" cxnId="{FE5CE595-AE16-4663-93BB-2CB51093E002}">
      <dgm:prSet/>
      <dgm:spPr/>
      <dgm:t>
        <a:bodyPr/>
        <a:lstStyle/>
        <a:p>
          <a:endParaRPr lang="ru-RU"/>
        </a:p>
      </dgm:t>
    </dgm:pt>
    <dgm:pt modelId="{7CF8BAB2-7359-4059-9DA0-FBD7D13CC841}">
      <dgm:prSet custT="1"/>
      <dgm:spPr/>
      <dgm:t>
        <a:bodyPr/>
        <a:lstStyle/>
        <a:p>
          <a:pPr algn="ctr"/>
          <a:r>
            <a:rPr lang="ru-RU" sz="4000" b="1" dirty="0" smtClean="0">
              <a:solidFill>
                <a:srgbClr val="FFC000"/>
              </a:solidFill>
            </a:rPr>
            <a:t>Развитие творческой личности</a:t>
          </a:r>
          <a:endParaRPr lang="ru-RU" sz="4000" b="1" dirty="0">
            <a:solidFill>
              <a:srgbClr val="FFC000"/>
            </a:solidFill>
          </a:endParaRPr>
        </a:p>
      </dgm:t>
    </dgm:pt>
    <dgm:pt modelId="{F829E4EB-7274-4A20-8EB5-BDE249864231}" type="parTrans" cxnId="{AF5AFBF2-5ECE-408E-971C-76E42F9595D0}">
      <dgm:prSet/>
      <dgm:spPr/>
      <dgm:t>
        <a:bodyPr/>
        <a:lstStyle/>
        <a:p>
          <a:endParaRPr lang="ru-RU"/>
        </a:p>
      </dgm:t>
    </dgm:pt>
    <dgm:pt modelId="{D097B1A9-9E24-4B29-A6D1-0CCE2C7BFCDC}" type="sibTrans" cxnId="{AF5AFBF2-5ECE-408E-971C-76E42F9595D0}">
      <dgm:prSet/>
      <dgm:spPr/>
      <dgm:t>
        <a:bodyPr/>
        <a:lstStyle/>
        <a:p>
          <a:endParaRPr lang="ru-RU"/>
        </a:p>
      </dgm:t>
    </dgm:pt>
    <dgm:pt modelId="{D6C25A3B-03BF-419F-BCA9-7BB3B10462F1}">
      <dgm:prSet custT="1"/>
      <dgm:spPr/>
      <dgm:t>
        <a:bodyPr/>
        <a:lstStyle/>
        <a:p>
          <a:r>
            <a:rPr lang="ru-RU" sz="4000" b="1" dirty="0" smtClean="0">
              <a:solidFill>
                <a:srgbClr val="FFC000"/>
              </a:solidFill>
            </a:rPr>
            <a:t>Способный к саморазвитию и самореализации</a:t>
          </a:r>
          <a:endParaRPr lang="ru-RU" sz="4000" b="1" dirty="0">
            <a:solidFill>
              <a:srgbClr val="FFC000"/>
            </a:solidFill>
          </a:endParaRPr>
        </a:p>
      </dgm:t>
    </dgm:pt>
    <dgm:pt modelId="{B73A51FC-420A-4E38-998F-CA0C47D64A7A}" type="parTrans" cxnId="{9D647712-8C0D-4937-AFEA-F91943F80C99}">
      <dgm:prSet/>
      <dgm:spPr/>
      <dgm:t>
        <a:bodyPr/>
        <a:lstStyle/>
        <a:p>
          <a:endParaRPr lang="ru-RU"/>
        </a:p>
      </dgm:t>
    </dgm:pt>
    <dgm:pt modelId="{EF9B3241-A5C4-40AA-AABD-AB4F56D14C46}" type="sibTrans" cxnId="{9D647712-8C0D-4937-AFEA-F91943F80C99}">
      <dgm:prSet/>
      <dgm:spPr/>
      <dgm:t>
        <a:bodyPr/>
        <a:lstStyle/>
        <a:p>
          <a:endParaRPr lang="ru-RU"/>
        </a:p>
      </dgm:t>
    </dgm:pt>
    <dgm:pt modelId="{2CAED51D-275B-4CF9-B17F-D5F4F61EDB41}" type="pres">
      <dgm:prSet presAssocID="{15E06F34-0D4F-4C81-96A4-F3EEDD7DB9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3415CC-9832-41E4-A625-B46DF9CDCE4B}" type="pres">
      <dgm:prSet presAssocID="{15E06F34-0D4F-4C81-96A4-F3EEDD7DB906}" presName="dummyMaxCanvas" presStyleCnt="0">
        <dgm:presLayoutVars/>
      </dgm:prSet>
      <dgm:spPr/>
    </dgm:pt>
    <dgm:pt modelId="{E90965FE-CCD5-4BB4-9BEF-D891EA8EDBB8}" type="pres">
      <dgm:prSet presAssocID="{15E06F34-0D4F-4C81-96A4-F3EEDD7DB906}" presName="ThreeNodes_1" presStyleLbl="node1" presStyleIdx="0" presStyleCnt="3" custScaleX="116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6149A-819F-4809-83C5-AF0CEE4DD795}" type="pres">
      <dgm:prSet presAssocID="{15E06F34-0D4F-4C81-96A4-F3EEDD7DB90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37473-FABB-4D9F-A920-13602E8F4332}" type="pres">
      <dgm:prSet presAssocID="{15E06F34-0D4F-4C81-96A4-F3EEDD7DB90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24337-8B69-41F9-9E3C-42C6EAB091ED}" type="pres">
      <dgm:prSet presAssocID="{15E06F34-0D4F-4C81-96A4-F3EEDD7DB90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17C9D-7138-4559-B221-D79974E0A431}" type="pres">
      <dgm:prSet presAssocID="{15E06F34-0D4F-4C81-96A4-F3EEDD7DB90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C5093-92A9-4150-A6B9-0236210B2CA3}" type="pres">
      <dgm:prSet presAssocID="{15E06F34-0D4F-4C81-96A4-F3EEDD7DB90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469D-977B-4A56-8C81-A4580ACE2E18}" type="pres">
      <dgm:prSet presAssocID="{15E06F34-0D4F-4C81-96A4-F3EEDD7DB90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3286C-1FCE-41D0-9012-6FFE1C960B8C}" type="pres">
      <dgm:prSet presAssocID="{15E06F34-0D4F-4C81-96A4-F3EEDD7DB90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232567-B437-441E-A9DA-DFE590EC9B12}" type="presOf" srcId="{D097B1A9-9E24-4B29-A6D1-0CCE2C7BFCDC}" destId="{90917C9D-7138-4559-B221-D79974E0A431}" srcOrd="0" destOrd="0" presId="urn:microsoft.com/office/officeart/2005/8/layout/vProcess5"/>
    <dgm:cxn modelId="{9BB0B764-E7FF-410A-A929-ADC1B17E4D1D}" type="presOf" srcId="{7CF8BAB2-7359-4059-9DA0-FBD7D13CC841}" destId="{EEA6149A-819F-4809-83C5-AF0CEE4DD795}" srcOrd="0" destOrd="0" presId="urn:microsoft.com/office/officeart/2005/8/layout/vProcess5"/>
    <dgm:cxn modelId="{20808490-37D5-464D-821A-0A120E404B8E}" type="presOf" srcId="{15E06F34-0D4F-4C81-96A4-F3EEDD7DB906}" destId="{2CAED51D-275B-4CF9-B17F-D5F4F61EDB41}" srcOrd="0" destOrd="0" presId="urn:microsoft.com/office/officeart/2005/8/layout/vProcess5"/>
    <dgm:cxn modelId="{C057A06F-42F5-4747-BE4A-A3F2A5A4038C}" type="presOf" srcId="{7CF8BAB2-7359-4059-9DA0-FBD7D13CC841}" destId="{BA59469D-977B-4A56-8C81-A4580ACE2E18}" srcOrd="1" destOrd="0" presId="urn:microsoft.com/office/officeart/2005/8/layout/vProcess5"/>
    <dgm:cxn modelId="{3B31B3EF-F4F6-42BE-B588-F329030C9478}" type="presOf" srcId="{D6C25A3B-03BF-419F-BCA9-7BB3B10462F1}" destId="{12F37473-FABB-4D9F-A920-13602E8F4332}" srcOrd="0" destOrd="0" presId="urn:microsoft.com/office/officeart/2005/8/layout/vProcess5"/>
    <dgm:cxn modelId="{BFD3788A-1BCB-4ADB-B129-E8E39BAB2AD6}" type="presOf" srcId="{D6C25A3B-03BF-419F-BCA9-7BB3B10462F1}" destId="{CEC3286C-1FCE-41D0-9012-6FFE1C960B8C}" srcOrd="1" destOrd="0" presId="urn:microsoft.com/office/officeart/2005/8/layout/vProcess5"/>
    <dgm:cxn modelId="{582FD0DE-AF39-4CC7-B971-64ED64AA165C}" type="presOf" srcId="{AC00A684-7DC7-40B5-B3F6-5E579033E862}" destId="{A8A24337-8B69-41F9-9E3C-42C6EAB091ED}" srcOrd="0" destOrd="0" presId="urn:microsoft.com/office/officeart/2005/8/layout/vProcess5"/>
    <dgm:cxn modelId="{FE5CE595-AE16-4663-93BB-2CB51093E002}" srcId="{15E06F34-0D4F-4C81-96A4-F3EEDD7DB906}" destId="{951C1990-E19C-4CD0-ADA5-B9FEB1E11B0C}" srcOrd="0" destOrd="0" parTransId="{2D8907B5-56B9-4F8C-80A5-EFCCEE9DB53F}" sibTransId="{AC00A684-7DC7-40B5-B3F6-5E579033E862}"/>
    <dgm:cxn modelId="{1B393A5D-BBCA-4482-90CB-71B96042A6F3}" type="presOf" srcId="{951C1990-E19C-4CD0-ADA5-B9FEB1E11B0C}" destId="{10AC5093-92A9-4150-A6B9-0236210B2CA3}" srcOrd="1" destOrd="0" presId="urn:microsoft.com/office/officeart/2005/8/layout/vProcess5"/>
    <dgm:cxn modelId="{982E5393-8FF7-4742-9A84-0F68F380C7F7}" type="presOf" srcId="{951C1990-E19C-4CD0-ADA5-B9FEB1E11B0C}" destId="{E90965FE-CCD5-4BB4-9BEF-D891EA8EDBB8}" srcOrd="0" destOrd="0" presId="urn:microsoft.com/office/officeart/2005/8/layout/vProcess5"/>
    <dgm:cxn modelId="{9D647712-8C0D-4937-AFEA-F91943F80C99}" srcId="{15E06F34-0D4F-4C81-96A4-F3EEDD7DB906}" destId="{D6C25A3B-03BF-419F-BCA9-7BB3B10462F1}" srcOrd="2" destOrd="0" parTransId="{B73A51FC-420A-4E38-998F-CA0C47D64A7A}" sibTransId="{EF9B3241-A5C4-40AA-AABD-AB4F56D14C46}"/>
    <dgm:cxn modelId="{AF5AFBF2-5ECE-408E-971C-76E42F9595D0}" srcId="{15E06F34-0D4F-4C81-96A4-F3EEDD7DB906}" destId="{7CF8BAB2-7359-4059-9DA0-FBD7D13CC841}" srcOrd="1" destOrd="0" parTransId="{F829E4EB-7274-4A20-8EB5-BDE249864231}" sibTransId="{D097B1A9-9E24-4B29-A6D1-0CCE2C7BFCDC}"/>
    <dgm:cxn modelId="{F4E39C94-5282-4F28-B1FB-7E8AD012C9D7}" type="presParOf" srcId="{2CAED51D-275B-4CF9-B17F-D5F4F61EDB41}" destId="{223415CC-9832-41E4-A625-B46DF9CDCE4B}" srcOrd="0" destOrd="0" presId="urn:microsoft.com/office/officeart/2005/8/layout/vProcess5"/>
    <dgm:cxn modelId="{AD4D902B-D244-495F-B4A4-F4BFCAEFD2BD}" type="presParOf" srcId="{2CAED51D-275B-4CF9-B17F-D5F4F61EDB41}" destId="{E90965FE-CCD5-4BB4-9BEF-D891EA8EDBB8}" srcOrd="1" destOrd="0" presId="urn:microsoft.com/office/officeart/2005/8/layout/vProcess5"/>
    <dgm:cxn modelId="{75C227C4-B654-4E9F-AFBA-84B7F2147BB2}" type="presParOf" srcId="{2CAED51D-275B-4CF9-B17F-D5F4F61EDB41}" destId="{EEA6149A-819F-4809-83C5-AF0CEE4DD795}" srcOrd="2" destOrd="0" presId="urn:microsoft.com/office/officeart/2005/8/layout/vProcess5"/>
    <dgm:cxn modelId="{52BC2746-69C8-4508-B843-7CC5B4C0E648}" type="presParOf" srcId="{2CAED51D-275B-4CF9-B17F-D5F4F61EDB41}" destId="{12F37473-FABB-4D9F-A920-13602E8F4332}" srcOrd="3" destOrd="0" presId="urn:microsoft.com/office/officeart/2005/8/layout/vProcess5"/>
    <dgm:cxn modelId="{CCB3E320-074D-48E5-9008-DECF3A6EF153}" type="presParOf" srcId="{2CAED51D-275B-4CF9-B17F-D5F4F61EDB41}" destId="{A8A24337-8B69-41F9-9E3C-42C6EAB091ED}" srcOrd="4" destOrd="0" presId="urn:microsoft.com/office/officeart/2005/8/layout/vProcess5"/>
    <dgm:cxn modelId="{263C9BF2-30F6-4B46-B1C5-D7312E3F7490}" type="presParOf" srcId="{2CAED51D-275B-4CF9-B17F-D5F4F61EDB41}" destId="{90917C9D-7138-4559-B221-D79974E0A431}" srcOrd="5" destOrd="0" presId="urn:microsoft.com/office/officeart/2005/8/layout/vProcess5"/>
    <dgm:cxn modelId="{EA6EECC5-D267-4982-97FA-72D4C9639CCB}" type="presParOf" srcId="{2CAED51D-275B-4CF9-B17F-D5F4F61EDB41}" destId="{10AC5093-92A9-4150-A6B9-0236210B2CA3}" srcOrd="6" destOrd="0" presId="urn:microsoft.com/office/officeart/2005/8/layout/vProcess5"/>
    <dgm:cxn modelId="{DF5B21D9-7623-466F-BF12-AE154CCE5D4A}" type="presParOf" srcId="{2CAED51D-275B-4CF9-B17F-D5F4F61EDB41}" destId="{BA59469D-977B-4A56-8C81-A4580ACE2E18}" srcOrd="7" destOrd="0" presId="urn:microsoft.com/office/officeart/2005/8/layout/vProcess5"/>
    <dgm:cxn modelId="{E65D6727-DE80-4C3C-8B5D-E11AADFD2498}" type="presParOf" srcId="{2CAED51D-275B-4CF9-B17F-D5F4F61EDB41}" destId="{CEC3286C-1FCE-41D0-9012-6FFE1C960B8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D70B6-3B07-47D4-8809-A3FEA599650C}" type="doc">
      <dgm:prSet loTypeId="urn:microsoft.com/office/officeart/2005/8/layout/radial4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13D72CAE-C1A7-49BC-9BAE-84473B1D5FDF}">
      <dgm:prSet phldrT="[Текст]" custT="1"/>
      <dgm:spPr/>
      <dgm:t>
        <a:bodyPr/>
        <a:lstStyle/>
        <a:p>
          <a:r>
            <a:rPr lang="ru-RU" sz="2800" b="1" i="1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Организация работы по преемственности</a:t>
          </a:r>
          <a:endParaRPr lang="ru-RU" sz="2800" b="1" i="1" u="sng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C5A15D-CA13-4854-8226-813355E5D70E}" type="parTrans" cxnId="{BC88BF76-A50A-4E24-99E6-C69873A43EDC}">
      <dgm:prSet/>
      <dgm:spPr/>
      <dgm:t>
        <a:bodyPr/>
        <a:lstStyle/>
        <a:p>
          <a:endParaRPr lang="ru-RU"/>
        </a:p>
      </dgm:t>
    </dgm:pt>
    <dgm:pt modelId="{9DBC6379-1785-4EC8-A69C-6DE5DC1D4CA3}" type="sibTrans" cxnId="{BC88BF76-A50A-4E24-99E6-C69873A43EDC}">
      <dgm:prSet/>
      <dgm:spPr/>
      <dgm:t>
        <a:bodyPr/>
        <a:lstStyle/>
        <a:p>
          <a:endParaRPr lang="ru-RU"/>
        </a:p>
      </dgm:t>
    </dgm:pt>
    <dgm:pt modelId="{E15092EC-6CA9-48B0-8094-41E50C90F981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Методическая работа с педагогами</a:t>
          </a:r>
          <a:endParaRPr lang="ru-RU" sz="2800" b="1" i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BD4EAA-CE2E-451B-AD04-5AE5EB09D66C}" type="parTrans" cxnId="{F757B33C-DBA7-4B7D-A22B-A66CF8BE87AC}">
      <dgm:prSet/>
      <dgm:spPr/>
      <dgm:t>
        <a:bodyPr/>
        <a:lstStyle/>
        <a:p>
          <a:endParaRPr lang="ru-RU"/>
        </a:p>
      </dgm:t>
    </dgm:pt>
    <dgm:pt modelId="{113C143A-9588-42B2-B1BC-D8729A5D3400}" type="sibTrans" cxnId="{F757B33C-DBA7-4B7D-A22B-A66CF8BE87AC}">
      <dgm:prSet/>
      <dgm:spPr/>
      <dgm:t>
        <a:bodyPr/>
        <a:lstStyle/>
        <a:p>
          <a:endParaRPr lang="ru-RU"/>
        </a:p>
      </dgm:t>
    </dgm:pt>
    <dgm:pt modelId="{A4C96B48-6B20-429E-B92E-460F2E3AEACE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sz="2800" b="1" i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C7FAA5-B308-4825-8290-B436405C717C}" type="parTrans" cxnId="{EF252AB6-8D6D-4914-A537-287630275166}">
      <dgm:prSet/>
      <dgm:spPr/>
      <dgm:t>
        <a:bodyPr/>
        <a:lstStyle/>
        <a:p>
          <a:endParaRPr lang="ru-RU"/>
        </a:p>
      </dgm:t>
    </dgm:pt>
    <dgm:pt modelId="{BD1D1BBC-F0DE-4E74-902B-5DEE0BC1B8D0}" type="sibTrans" cxnId="{EF252AB6-8D6D-4914-A537-287630275166}">
      <dgm:prSet/>
      <dgm:spPr/>
      <dgm:t>
        <a:bodyPr/>
        <a:lstStyle/>
        <a:p>
          <a:endParaRPr lang="ru-RU"/>
        </a:p>
      </dgm:t>
    </dgm:pt>
    <dgm:pt modelId="{E91D2EC1-1308-407B-8EAB-D3F23D269275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Работа с детьми</a:t>
          </a:r>
          <a:endParaRPr lang="ru-RU" sz="2800" b="1" i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0FB1B0-B855-4C36-A817-65D529F69FE6}" type="parTrans" cxnId="{04A7C480-FC49-43D2-9A68-0D3C24FBD2AB}">
      <dgm:prSet/>
      <dgm:spPr/>
      <dgm:t>
        <a:bodyPr/>
        <a:lstStyle/>
        <a:p>
          <a:endParaRPr lang="ru-RU"/>
        </a:p>
      </dgm:t>
    </dgm:pt>
    <dgm:pt modelId="{3A820AEF-97EC-4EC9-A923-F6CEB0432E32}" type="sibTrans" cxnId="{04A7C480-FC49-43D2-9A68-0D3C24FBD2AB}">
      <dgm:prSet/>
      <dgm:spPr/>
      <dgm:t>
        <a:bodyPr/>
        <a:lstStyle/>
        <a:p>
          <a:endParaRPr lang="ru-RU"/>
        </a:p>
      </dgm:t>
    </dgm:pt>
    <dgm:pt modelId="{F9791902-300F-48FA-91C5-1A46C1FDBEFB}" type="pres">
      <dgm:prSet presAssocID="{E47D70B6-3B07-47D4-8809-A3FEA59965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9397F9-8D28-4B05-892D-9B5252BE5157}" type="pres">
      <dgm:prSet presAssocID="{13D72CAE-C1A7-49BC-9BAE-84473B1D5FDF}" presName="centerShape" presStyleLbl="node0" presStyleIdx="0" presStyleCnt="1" custAng="0" custScaleX="251241" custLinFactNeighborX="-2659" custLinFactNeighborY="-44916"/>
      <dgm:spPr/>
      <dgm:t>
        <a:bodyPr/>
        <a:lstStyle/>
        <a:p>
          <a:endParaRPr lang="ru-RU"/>
        </a:p>
      </dgm:t>
    </dgm:pt>
    <dgm:pt modelId="{9E9015EF-1B8F-46C9-8C0D-356A953EE65F}" type="pres">
      <dgm:prSet presAssocID="{C9BD4EAA-CE2E-451B-AD04-5AE5EB09D66C}" presName="parTrans" presStyleLbl="bgSibTrans2D1" presStyleIdx="0" presStyleCnt="3" custAng="11050724" custScaleX="44649" custLinFactNeighborX="-3922" custLinFactNeighborY="-68764"/>
      <dgm:spPr/>
      <dgm:t>
        <a:bodyPr/>
        <a:lstStyle/>
        <a:p>
          <a:endParaRPr lang="ru-RU"/>
        </a:p>
      </dgm:t>
    </dgm:pt>
    <dgm:pt modelId="{F158BC77-E8C6-4938-8616-6F1ADE04720E}" type="pres">
      <dgm:prSet presAssocID="{E15092EC-6CA9-48B0-8094-41E50C90F981}" presName="node" presStyleLbl="node1" presStyleIdx="0" presStyleCnt="3" custScaleX="134155" custRadScaleRad="6743" custRadScaleInc="-232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D7BF4-9B74-4179-8DBF-8108EDC9CADD}" type="pres">
      <dgm:prSet presAssocID="{00C7FAA5-B308-4825-8290-B436405C717C}" presName="parTrans" presStyleLbl="bgSibTrans2D1" presStyleIdx="1" presStyleCnt="3" custAng="10505861" custScaleX="49697" custLinFactNeighborX="-11689" custLinFactNeighborY="-86908"/>
      <dgm:spPr/>
      <dgm:t>
        <a:bodyPr/>
        <a:lstStyle/>
        <a:p>
          <a:endParaRPr lang="ru-RU"/>
        </a:p>
      </dgm:t>
    </dgm:pt>
    <dgm:pt modelId="{50B6D8E1-21F8-4177-8F7B-C14EABC6E2AF}" type="pres">
      <dgm:prSet presAssocID="{A4C96B48-6B20-429E-B92E-460F2E3AEACE}" presName="node" presStyleLbl="node1" presStyleIdx="1" presStyleCnt="3" custScaleX="118596" custRadScaleRad="95398" custRadScaleInc="-156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3810A-D1C5-4160-8A31-B360E4DA621C}" type="pres">
      <dgm:prSet presAssocID="{1F0FB1B0-B855-4C36-A817-65D529F69FE6}" presName="parTrans" presStyleLbl="bgSibTrans2D1" presStyleIdx="2" presStyleCnt="3" custAng="11430396" custScaleX="45701" custLinFactNeighborX="2846" custLinFactNeighborY="-88503"/>
      <dgm:spPr/>
      <dgm:t>
        <a:bodyPr/>
        <a:lstStyle/>
        <a:p>
          <a:endParaRPr lang="ru-RU"/>
        </a:p>
      </dgm:t>
    </dgm:pt>
    <dgm:pt modelId="{225E9424-29D5-45A7-8499-16768DCBE9F8}" type="pres">
      <dgm:prSet presAssocID="{E91D2EC1-1308-407B-8EAB-D3F23D269275}" presName="node" presStyleLbl="node1" presStyleIdx="2" presStyleCnt="3" custRadScaleRad="91583" custRadScaleInc="65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A7C480-FC49-43D2-9A68-0D3C24FBD2AB}" srcId="{13D72CAE-C1A7-49BC-9BAE-84473B1D5FDF}" destId="{E91D2EC1-1308-407B-8EAB-D3F23D269275}" srcOrd="2" destOrd="0" parTransId="{1F0FB1B0-B855-4C36-A817-65D529F69FE6}" sibTransId="{3A820AEF-97EC-4EC9-A923-F6CEB0432E32}"/>
    <dgm:cxn modelId="{227DECC6-0F84-45D7-9A13-1F557664116D}" type="presOf" srcId="{E15092EC-6CA9-48B0-8094-41E50C90F981}" destId="{F158BC77-E8C6-4938-8616-6F1ADE04720E}" srcOrd="0" destOrd="0" presId="urn:microsoft.com/office/officeart/2005/8/layout/radial4"/>
    <dgm:cxn modelId="{13DC213A-C188-421D-AC2D-389A1DB42DFD}" type="presOf" srcId="{13D72CAE-C1A7-49BC-9BAE-84473B1D5FDF}" destId="{339397F9-8D28-4B05-892D-9B5252BE5157}" srcOrd="0" destOrd="0" presId="urn:microsoft.com/office/officeart/2005/8/layout/radial4"/>
    <dgm:cxn modelId="{F1AF3824-F5B6-454B-844A-53E21DD19AB5}" type="presOf" srcId="{E91D2EC1-1308-407B-8EAB-D3F23D269275}" destId="{225E9424-29D5-45A7-8499-16768DCBE9F8}" srcOrd="0" destOrd="0" presId="urn:microsoft.com/office/officeart/2005/8/layout/radial4"/>
    <dgm:cxn modelId="{35F653E6-DFF9-4BB8-936F-8BAB5A3A8BF6}" type="presOf" srcId="{C9BD4EAA-CE2E-451B-AD04-5AE5EB09D66C}" destId="{9E9015EF-1B8F-46C9-8C0D-356A953EE65F}" srcOrd="0" destOrd="0" presId="urn:microsoft.com/office/officeart/2005/8/layout/radial4"/>
    <dgm:cxn modelId="{4098736F-BE8B-45F8-8D57-428BEF2AA4F5}" type="presOf" srcId="{A4C96B48-6B20-429E-B92E-460F2E3AEACE}" destId="{50B6D8E1-21F8-4177-8F7B-C14EABC6E2AF}" srcOrd="0" destOrd="0" presId="urn:microsoft.com/office/officeart/2005/8/layout/radial4"/>
    <dgm:cxn modelId="{EF252AB6-8D6D-4914-A537-287630275166}" srcId="{13D72CAE-C1A7-49BC-9BAE-84473B1D5FDF}" destId="{A4C96B48-6B20-429E-B92E-460F2E3AEACE}" srcOrd="1" destOrd="0" parTransId="{00C7FAA5-B308-4825-8290-B436405C717C}" sibTransId="{BD1D1BBC-F0DE-4E74-902B-5DEE0BC1B8D0}"/>
    <dgm:cxn modelId="{7BCFA412-F59E-4D58-9627-C44B3D05DE2F}" type="presOf" srcId="{00C7FAA5-B308-4825-8290-B436405C717C}" destId="{150D7BF4-9B74-4179-8DBF-8108EDC9CADD}" srcOrd="0" destOrd="0" presId="urn:microsoft.com/office/officeart/2005/8/layout/radial4"/>
    <dgm:cxn modelId="{1F800B83-AE42-438E-BD3D-6E8091A7EAFC}" type="presOf" srcId="{E47D70B6-3B07-47D4-8809-A3FEA599650C}" destId="{F9791902-300F-48FA-91C5-1A46C1FDBEFB}" srcOrd="0" destOrd="0" presId="urn:microsoft.com/office/officeart/2005/8/layout/radial4"/>
    <dgm:cxn modelId="{BE483AD2-DF1F-483D-B249-49E364552251}" type="presOf" srcId="{1F0FB1B0-B855-4C36-A817-65D529F69FE6}" destId="{37C3810A-D1C5-4160-8A31-B360E4DA621C}" srcOrd="0" destOrd="0" presId="urn:microsoft.com/office/officeart/2005/8/layout/radial4"/>
    <dgm:cxn modelId="{BC88BF76-A50A-4E24-99E6-C69873A43EDC}" srcId="{E47D70B6-3B07-47D4-8809-A3FEA599650C}" destId="{13D72CAE-C1A7-49BC-9BAE-84473B1D5FDF}" srcOrd="0" destOrd="0" parTransId="{C4C5A15D-CA13-4854-8226-813355E5D70E}" sibTransId="{9DBC6379-1785-4EC8-A69C-6DE5DC1D4CA3}"/>
    <dgm:cxn modelId="{F757B33C-DBA7-4B7D-A22B-A66CF8BE87AC}" srcId="{13D72CAE-C1A7-49BC-9BAE-84473B1D5FDF}" destId="{E15092EC-6CA9-48B0-8094-41E50C90F981}" srcOrd="0" destOrd="0" parTransId="{C9BD4EAA-CE2E-451B-AD04-5AE5EB09D66C}" sibTransId="{113C143A-9588-42B2-B1BC-D8729A5D3400}"/>
    <dgm:cxn modelId="{44105782-9151-49AA-85EC-07300C04561D}" type="presParOf" srcId="{F9791902-300F-48FA-91C5-1A46C1FDBEFB}" destId="{339397F9-8D28-4B05-892D-9B5252BE5157}" srcOrd="0" destOrd="0" presId="urn:microsoft.com/office/officeart/2005/8/layout/radial4"/>
    <dgm:cxn modelId="{7D00BC10-98DB-4A7C-AEA9-A85445FDC216}" type="presParOf" srcId="{F9791902-300F-48FA-91C5-1A46C1FDBEFB}" destId="{9E9015EF-1B8F-46C9-8C0D-356A953EE65F}" srcOrd="1" destOrd="0" presId="urn:microsoft.com/office/officeart/2005/8/layout/radial4"/>
    <dgm:cxn modelId="{AD28EABE-32C0-4E9A-A058-0733FB3F09AF}" type="presParOf" srcId="{F9791902-300F-48FA-91C5-1A46C1FDBEFB}" destId="{F158BC77-E8C6-4938-8616-6F1ADE04720E}" srcOrd="2" destOrd="0" presId="urn:microsoft.com/office/officeart/2005/8/layout/radial4"/>
    <dgm:cxn modelId="{451B9A08-9536-445E-9402-F76A16BE6991}" type="presParOf" srcId="{F9791902-300F-48FA-91C5-1A46C1FDBEFB}" destId="{150D7BF4-9B74-4179-8DBF-8108EDC9CADD}" srcOrd="3" destOrd="0" presId="urn:microsoft.com/office/officeart/2005/8/layout/radial4"/>
    <dgm:cxn modelId="{FC896C16-A731-4480-B344-2C31104B8A97}" type="presParOf" srcId="{F9791902-300F-48FA-91C5-1A46C1FDBEFB}" destId="{50B6D8E1-21F8-4177-8F7B-C14EABC6E2AF}" srcOrd="4" destOrd="0" presId="urn:microsoft.com/office/officeart/2005/8/layout/radial4"/>
    <dgm:cxn modelId="{0A42D697-A369-4FBE-ABE4-94EA4D43BF42}" type="presParOf" srcId="{F9791902-300F-48FA-91C5-1A46C1FDBEFB}" destId="{37C3810A-D1C5-4160-8A31-B360E4DA621C}" srcOrd="5" destOrd="0" presId="urn:microsoft.com/office/officeart/2005/8/layout/radial4"/>
    <dgm:cxn modelId="{DFD49FFB-7367-41F1-81D8-A31EC9AD0C9B}" type="presParOf" srcId="{F9791902-300F-48FA-91C5-1A46C1FDBEFB}" destId="{225E9424-29D5-45A7-8499-16768DCBE9F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0965FE-CCD5-4BB4-9BEF-D891EA8EDBB8}">
      <dsp:nvSpPr>
        <dsp:cNvPr id="0" name=""/>
        <dsp:cNvSpPr/>
      </dsp:nvSpPr>
      <dsp:spPr>
        <a:xfrm>
          <a:off x="-279022" y="0"/>
          <a:ext cx="7971250" cy="1792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Социальный  заказ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-279022" y="0"/>
        <a:ext cx="5843592" cy="1792999"/>
      </dsp:txXfrm>
    </dsp:sp>
    <dsp:sp modelId="{EEA6149A-819F-4809-83C5-AF0CEE4DD795}">
      <dsp:nvSpPr>
        <dsp:cNvPr id="0" name=""/>
        <dsp:cNvSpPr/>
      </dsp:nvSpPr>
      <dsp:spPr>
        <a:xfrm>
          <a:off x="883889" y="2091832"/>
          <a:ext cx="6855161" cy="1792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C000"/>
              </a:solidFill>
            </a:rPr>
            <a:t>Развитие творческой личности</a:t>
          </a:r>
          <a:endParaRPr lang="ru-RU" sz="4000" b="1" kern="1200" dirty="0">
            <a:solidFill>
              <a:srgbClr val="FFC000"/>
            </a:solidFill>
          </a:endParaRPr>
        </a:p>
      </dsp:txBody>
      <dsp:txXfrm>
        <a:off x="883889" y="2091832"/>
        <a:ext cx="5084844" cy="1792999"/>
      </dsp:txXfrm>
    </dsp:sp>
    <dsp:sp modelId="{12F37473-FABB-4D9F-A920-13602E8F4332}">
      <dsp:nvSpPr>
        <dsp:cNvPr id="0" name=""/>
        <dsp:cNvSpPr/>
      </dsp:nvSpPr>
      <dsp:spPr>
        <a:xfrm>
          <a:off x="1488756" y="4183664"/>
          <a:ext cx="6855161" cy="1792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C000"/>
              </a:solidFill>
            </a:rPr>
            <a:t>Способный к саморазвитию и самореализации</a:t>
          </a:r>
          <a:endParaRPr lang="ru-RU" sz="4000" b="1" kern="1200" dirty="0">
            <a:solidFill>
              <a:srgbClr val="FFC000"/>
            </a:solidFill>
          </a:endParaRPr>
        </a:p>
      </dsp:txBody>
      <dsp:txXfrm>
        <a:off x="1488756" y="4183664"/>
        <a:ext cx="5084844" cy="1792999"/>
      </dsp:txXfrm>
    </dsp:sp>
    <dsp:sp modelId="{A8A24337-8B69-41F9-9E3C-42C6EAB091ED}">
      <dsp:nvSpPr>
        <dsp:cNvPr id="0" name=""/>
        <dsp:cNvSpPr/>
      </dsp:nvSpPr>
      <dsp:spPr>
        <a:xfrm>
          <a:off x="5968734" y="1359691"/>
          <a:ext cx="1165449" cy="11654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68734" y="1359691"/>
        <a:ext cx="1165449" cy="1165449"/>
      </dsp:txXfrm>
    </dsp:sp>
    <dsp:sp modelId="{90917C9D-7138-4559-B221-D79974E0A431}">
      <dsp:nvSpPr>
        <dsp:cNvPr id="0" name=""/>
        <dsp:cNvSpPr/>
      </dsp:nvSpPr>
      <dsp:spPr>
        <a:xfrm>
          <a:off x="6573601" y="3439570"/>
          <a:ext cx="1165449" cy="11654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73601" y="3439570"/>
        <a:ext cx="1165449" cy="11654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9397F9-8D28-4B05-892D-9B5252BE5157}">
      <dsp:nvSpPr>
        <dsp:cNvPr id="0" name=""/>
        <dsp:cNvSpPr/>
      </dsp:nvSpPr>
      <dsp:spPr>
        <a:xfrm>
          <a:off x="1343794" y="37918"/>
          <a:ext cx="5575538" cy="22191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u="sng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Организация работы по преемственности</a:t>
          </a:r>
          <a:endParaRPr lang="ru-RU" sz="2800" b="1" i="1" u="sng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3794" y="37918"/>
        <a:ext cx="5575538" cy="2219199"/>
      </dsp:txXfrm>
    </dsp:sp>
    <dsp:sp modelId="{9E9015EF-1B8F-46C9-8C0D-356A953EE65F}">
      <dsp:nvSpPr>
        <dsp:cNvPr id="0" name=""/>
        <dsp:cNvSpPr/>
      </dsp:nvSpPr>
      <dsp:spPr>
        <a:xfrm rot="16200000">
          <a:off x="3843787" y="2431256"/>
          <a:ext cx="742461" cy="63247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8BC77-E8C6-4938-8616-6F1ADE04720E}">
      <dsp:nvSpPr>
        <dsp:cNvPr id="0" name=""/>
        <dsp:cNvSpPr/>
      </dsp:nvSpPr>
      <dsp:spPr>
        <a:xfrm>
          <a:off x="2926668" y="3168342"/>
          <a:ext cx="2828308" cy="16865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Методическая работа с педагогами</a:t>
          </a:r>
          <a:endParaRPr lang="ru-RU" sz="2800" b="1" i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6668" y="3168342"/>
        <a:ext cx="2828308" cy="1686591"/>
      </dsp:txXfrm>
    </dsp:sp>
    <dsp:sp modelId="{150D7BF4-9B74-4179-8DBF-8108EDC9CADD}">
      <dsp:nvSpPr>
        <dsp:cNvPr id="0" name=""/>
        <dsp:cNvSpPr/>
      </dsp:nvSpPr>
      <dsp:spPr>
        <a:xfrm rot="18486010">
          <a:off x="1403087" y="2283951"/>
          <a:ext cx="1171241" cy="63247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6D8E1-21F8-4177-8F7B-C14EABC6E2AF}">
      <dsp:nvSpPr>
        <dsp:cNvPr id="0" name=""/>
        <dsp:cNvSpPr/>
      </dsp:nvSpPr>
      <dsp:spPr>
        <a:xfrm>
          <a:off x="210354" y="3168339"/>
          <a:ext cx="2500287" cy="16865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sz="2800" b="1" i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354" y="3168339"/>
        <a:ext cx="2500287" cy="1686591"/>
      </dsp:txXfrm>
    </dsp:sp>
    <dsp:sp modelId="{37C3810A-D1C5-4160-8A31-B360E4DA621C}">
      <dsp:nvSpPr>
        <dsp:cNvPr id="0" name=""/>
        <dsp:cNvSpPr/>
      </dsp:nvSpPr>
      <dsp:spPr>
        <a:xfrm rot="14124749">
          <a:off x="5644834" y="2269248"/>
          <a:ext cx="1121768" cy="63247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E9424-29D5-45A7-8499-16768DCBE9F8}">
      <dsp:nvSpPr>
        <dsp:cNvPr id="0" name=""/>
        <dsp:cNvSpPr/>
      </dsp:nvSpPr>
      <dsp:spPr>
        <a:xfrm>
          <a:off x="5950991" y="3168344"/>
          <a:ext cx="2108239" cy="16865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Работа с детьми</a:t>
          </a:r>
          <a:endParaRPr lang="ru-RU" sz="2800" b="1" i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0991" y="3168344"/>
        <a:ext cx="2108239" cy="1686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Преемственность дошкольного и начального общего образования в контексте реализации ФГОС ДО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Лекция\unnamed-fi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4612"/>
          <a:stretch>
            <a:fillRect/>
          </a:stretch>
        </p:blipFill>
        <p:spPr bwMode="auto">
          <a:xfrm>
            <a:off x="251520" y="3573016"/>
            <a:ext cx="3806407" cy="29957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1" y="4077072"/>
            <a:ext cx="46085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Вишневская Елена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Евгеньевна,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категория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606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Муниципальное казённое дошкольное образовательное учреждение «Центр развития ребёнка – детский сад «Звёздочка» Муниципального образования «Ленский район» Республика Саха (Якутия)</a:t>
            </a:r>
            <a:endParaRPr lang="ru-RU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36712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Обучать деятельности в воспитательном смысле – это значит делать учение мотивированным, учить ребенка самостоятельно ставить перед собой цель и находить пути, в том числе средства, ее достижения, помогать ребенку сформировать у себя умения контроля и самоконтроля, оценки и самооценки.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Поэтому ведущей целью подготовки к школе должно быть формирование у дошкольника качеств, необходимых для овладения учебной деятельностью, — любознательности, инициативности, самостоятельности, произвольности, творческого самовыражения ребенка и др.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\Desktop\Лекция\povyishenie-urovnya-shkolnoy-motivat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606318"/>
            <a:ext cx="3084350" cy="22516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6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Целевые ориентиры дошкольного образования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6"/>
          <p:cNvSpPr txBox="1">
            <a:spLocks/>
          </p:cNvSpPr>
          <p:nvPr/>
        </p:nvSpPr>
        <p:spPr>
          <a:xfrm>
            <a:off x="323528" y="1628800"/>
            <a:ext cx="2664296" cy="1080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Инициативен и самостоятелен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6"/>
          <p:cNvSpPr txBox="1">
            <a:spLocks/>
          </p:cNvSpPr>
          <p:nvPr/>
        </p:nvSpPr>
        <p:spPr>
          <a:xfrm>
            <a:off x="395536" y="4581128"/>
            <a:ext cx="2478088" cy="155679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Владеет устной речью, выражает свои мысли и желания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3203848" y="1700808"/>
            <a:ext cx="2550095" cy="9366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Положительное отношение к себе и  другим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6156176" y="1700808"/>
            <a:ext cx="2557586" cy="136815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Развито воображение, фантазия, творчество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3275856" y="2852936"/>
            <a:ext cx="2479675" cy="136815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Умение подчиняться социальным нормам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251520" y="3068960"/>
            <a:ext cx="2690812" cy="120173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Развита крупная и мелкая моторика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6228184" y="3310793"/>
            <a:ext cx="2664296" cy="113823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Проявляет любознательность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3059832" y="4581128"/>
            <a:ext cx="2692400" cy="155679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Способность к волевым усилиям в разных видах деятельности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6"/>
          <p:cNvSpPr txBox="1">
            <a:spLocks/>
          </p:cNvSpPr>
          <p:nvPr/>
        </p:nvSpPr>
        <p:spPr>
          <a:xfrm>
            <a:off x="6156176" y="4725144"/>
            <a:ext cx="2736304" cy="141277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Способность к принятию собственных решений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36712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Между тем, надо помнить, что преемственность между дошкольной и школьной ступенями образования не должна пониматься только как подготовка детей к обучению. Важно обеспечить сохранение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дошкольного возраста, когда закладываются важнейшие черты будущей личности.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293096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ИГРА-ВЕДУЩИЙ ВИД ДЕЯТЕЛЬНОСТИ ДЕТЕЙ ДОШКОЛЬНОГО ВОЗРАСТА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Цели и задачи ФГОС: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397000"/>
          <a:ext cx="8136904" cy="4511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1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ДОУ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 начальной школы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и укрепление физического и психического здоровья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детей, в том числе их эмоционального благополучия;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Укрепление физического и духовного здоровья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инициативности, самостоятельности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ответственности ребенка и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предпосылок к учебной деятельности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alt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 умения учиться</a:t>
                      </a:r>
                      <a:r>
                        <a:rPr lang="ru-RU" alt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 способности к </a:t>
                      </a:r>
                      <a:r>
                        <a:rPr lang="ru-RU" alt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r>
                        <a:rPr lang="ru-RU" alt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своей </a:t>
                      </a:r>
                      <a:r>
                        <a:rPr lang="ru-RU" alt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Объединения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обучения и воспитания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в целостный образовательный процесс на основе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духовно-нравственных ценностей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Духовно-нравственное развитие и воспитание</a:t>
                      </a:r>
                      <a:r>
                        <a:rPr lang="ru-RU" alt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осуществления преемственности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19256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691680" y="260648"/>
            <a:ext cx="5688013" cy="107950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373616" cy="4896544"/>
          </a:xfrm>
          <a:extLst/>
        </p:spPr>
        <p:txBody>
          <a:bodyPr>
            <a:normAutofit/>
          </a:bodyPr>
          <a:lstStyle/>
          <a:p>
            <a:pPr>
              <a:buBlip>
                <a:blip r:embed="rId3"/>
              </a:buBlip>
              <a:defRPr/>
            </a:pPr>
            <a:r>
              <a:rPr lang="ru-RU" sz="16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совместные родительские собрания с педагогами ДОУ и учителями школы;</a:t>
            </a:r>
          </a:p>
          <a:p>
            <a:pPr>
              <a:buBlip>
                <a:blip r:embed="rId3"/>
              </a:buBlip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круглые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консультации с педагогами ДОУ и школы;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родителей с будущими учителями;</a:t>
            </a:r>
          </a:p>
          <a:p>
            <a:pPr>
              <a:buBlip>
                <a:blip r:embed="rId3"/>
              </a:buBlip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дни открытых дверей;</a:t>
            </a:r>
          </a:p>
          <a:p>
            <a:pPr>
              <a:buBlip>
                <a:blip r:embed="rId3"/>
              </a:buBlip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анкетирование, тестирование родителей;</a:t>
            </a:r>
          </a:p>
          <a:p>
            <a:pPr>
              <a:buBlip>
                <a:blip r:embed="rId3"/>
              </a:buBlip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образовательно - игровые тренинги и практикумы для родителей</a:t>
            </a:r>
          </a:p>
          <a:p>
            <a:pPr>
              <a:buBlip>
                <a:blip r:embed="rId3"/>
              </a:buBlip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визуальные средства общения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908175" y="304800"/>
            <a:ext cx="5688013" cy="108108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семинары, мастер- классы;</a:t>
            </a:r>
          </a:p>
          <a:p>
            <a:pPr>
              <a:buBlip>
                <a:blip r:embed="rId3"/>
              </a:buBlip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круглые столы педагогов ДОУ и  учителей школы;</a:t>
            </a:r>
          </a:p>
          <a:p>
            <a:pPr>
              <a:buBlip>
                <a:blip r:embed="rId3"/>
              </a:buBlip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медицинских работников, психологов ДОУ и школы;</a:t>
            </a:r>
          </a:p>
          <a:p>
            <a:pPr>
              <a:buBlip>
                <a:blip r:embed="rId3"/>
              </a:buBlip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открытые показы образовательной деятельности в ДОУ и открытых уроков в школе;</a:t>
            </a:r>
          </a:p>
          <a:p>
            <a:pPr>
              <a:buBlip>
                <a:blip r:embed="rId3"/>
              </a:buBlip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педагогические и психологические наблюдения;</a:t>
            </a:r>
          </a:p>
          <a:p>
            <a:pPr>
              <a:buBlip>
                <a:blip r:embed="rId3"/>
              </a:buBlip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нформационная среда.</a:t>
            </a:r>
          </a:p>
          <a:p>
            <a:pPr algn="ctr"/>
            <a:endParaRPr lang="ru-RU" altLang="ru-RU" dirty="0" smtClean="0"/>
          </a:p>
          <a:p>
            <a:endParaRPr lang="ru-RU" alt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979712" y="0"/>
            <a:ext cx="5256212" cy="1033463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497012"/>
            <a:ext cx="8229600" cy="502833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sz="26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экскурсии в школу;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sz="26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посещение школьного музея;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sz="26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знакомство и взаимодействие дошкольников с учителями и учениками начальной школы;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sz="26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участие в  совместной образовательной деятельности, </a:t>
            </a:r>
            <a:r>
              <a:rPr lang="ru-RU" sz="2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проектной деятельности;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sz="26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выставки рисунков и поделок;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sz="26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встречи и беседы с бывшими воспитанниками детского сада;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sz="2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участие </a:t>
            </a:r>
            <a:r>
              <a:rPr lang="ru-RU" sz="26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театрализованной деятельности;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Blip>
                <a:blip r:embed="rId3"/>
              </a:buBlip>
              <a:defRPr/>
            </a:pPr>
            <a:r>
              <a:rPr lang="ru-RU" sz="26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посещение дошкольниками адаптационного курса занятий, организованных при школе</a:t>
            </a:r>
            <a:r>
              <a:rPr lang="ru-RU" sz="2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Суть  преемственности дошкольного и начального общего образования: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 у детей дошкольного возраста  предпосылок  универсальных учебных действий.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12976"/>
            <a:ext cx="5256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Универсальные учебные действия (УУД)  -  совокупность способов действия, благодаря которым ребенок осваивает все компоненты учебной деятельности.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Лекция\0000000000000000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917" y="3933056"/>
            <a:ext cx="3799883" cy="2262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0872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Каждый ребенок идет в первый класс с надеждой на позитив. Все зависит от того, насколько ребенок в ДОУ был психологически подготовлен к школе.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Психологическая готовность - это такое состояние ребенка, которое позволяет ему овладевать новыми знаниями, принимать новые требования и чувствовать себя успешным в общении с учителями и одноклассниками.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Лекция\sh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430197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908720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«Школьное обучение никогда не начинается с пустого места, а всегда опирается на определённую стадию развития, проделанную ребёнком»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Л. С.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Лекция\chto-dolzhen-znat-buduschii-pervoklassnik-cht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56992"/>
            <a:ext cx="4688532" cy="3125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92696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«Школа не должна вносить резкого перелома в жизнь детей. Пусть, став учеником, ребенок продолжает делать сегодня то, что делал вчера. Пусть новое появляется в его жизни постепенно и не ошеломляет лавиной впечатлений»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В.А.Сухомлинский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24744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мир меняет взгляды на обучение,  развитие и воспитание детей. Это  требует нового подхода и к осуществлению преемственности детского сада и школы, построении новой модели выпускника, что позволит обеспечить непрерывность образовательного процесса.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88640"/>
            <a:ext cx="39369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Актуальность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Лекция\1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312368" cy="2870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92696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Школа и детский сад – два находящихся рядом звена в системе образования. Успехи в школьном обучении во многом зависят от качества уровня развития познавательных интересов и познавательной активности ребенка.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Лекция\chto-dolzhen-znat-buduschii-pervoklass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384376" cy="2746448"/>
          </a:xfrm>
          <a:prstGeom prst="rect">
            <a:avLst/>
          </a:prstGeom>
          <a:noFill/>
        </p:spPr>
      </p:pic>
      <p:pic>
        <p:nvPicPr>
          <p:cNvPr id="2050" name="Picture 2" descr="C:\Users\1\Desktop\Лекция\p154_fgos.jpg"/>
          <p:cNvPicPr>
            <a:picLocks noChangeAspect="1" noChangeArrowheads="1"/>
          </p:cNvPicPr>
          <p:nvPr/>
        </p:nvPicPr>
        <p:blipFill>
          <a:blip r:embed="rId4" cstate="print"/>
          <a:srcRect l="7161" t="31673" r="49160" b="14491"/>
          <a:stretch>
            <a:fillRect/>
          </a:stretch>
        </p:blipFill>
        <p:spPr bwMode="auto">
          <a:xfrm>
            <a:off x="4788024" y="3645024"/>
            <a:ext cx="3266405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381642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Преемственность - это непрерывный процесс воспитания и обучения ребёнка, имеющий общие и специфические цели для каждого возрастного периода, т.е. связь между различными ступенями развития, сущность которой состоит в сохранении тех или иных элементов целого или отдельных характеристик при переходе к новому состоянию.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Лекция\druzhit-s-knigoj-detskij-s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3312368" cy="2707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548680"/>
          <a:ext cx="80648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3168352"/>
          </a:xfrm>
        </p:spPr>
        <p:txBody>
          <a:bodyPr>
            <a:noAutofit/>
          </a:bodyPr>
          <a:lstStyle/>
          <a:p>
            <a:pPr algn="l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Принятие новых  федеральных государственных образовательных стандартов  дошкольного образования (ФГОС  ДО)  и  федеральных государственных образовательных стандартов  начального общего образования ( ФГОС НОО ) – важный этап преемственности детского сада и школы.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15616" y="3501008"/>
            <a:ext cx="6480720" cy="1944216"/>
          </a:xfrm>
          <a:prstGeom prst="horizontalScroll">
            <a:avLst/>
          </a:prstGeom>
          <a:noFill/>
          <a:ln>
            <a:solidFill>
              <a:srgbClr val="AB1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933056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Задача ФГОС – учить детей самостоятельно учиться</a:t>
            </a:r>
            <a:endParaRPr lang="ru-RU" sz="3600" dirty="0">
              <a:solidFill>
                <a:srgbClr val="8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450506"/>
          </a:xfrm>
        </p:spPr>
        <p:txBody>
          <a:bodyPr>
            <a:normAutofit/>
          </a:bodyPr>
          <a:lstStyle/>
          <a:p>
            <a: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  <a:t>ПРЕЕМСТВЕННОСТЬ</a:t>
            </a:r>
            <a:b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  <a:t> С ТОЧКИ ЗРЕНИЯ ДОШКОЛЬНОГО УЧРЕЖДЕНИЯ </a:t>
            </a:r>
            <a:b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alt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  <a:t>это ориентация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требования школы, формирование тех представлений, умений и навыков, которые необходимы для дальнейшего обучения. </a:t>
            </a:r>
            <a:endParaRPr lang="ru-RU" dirty="0"/>
          </a:p>
        </p:txBody>
      </p:sp>
      <p:pic>
        <p:nvPicPr>
          <p:cNvPr id="6146" name="Picture 2" descr="C:\Users\1\Desktop\Лекция\2675868-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293096"/>
            <a:ext cx="3838171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ПРЕЕМСТВЕННОСТЬ</a:t>
            </a:r>
          </a:p>
          <a:p>
            <a:pPr algn="ctr">
              <a:buFontTx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С ТОЧКИ ЗРЕНИЯ  ШКОЛЫ</a:t>
            </a:r>
          </a:p>
          <a:p>
            <a:pPr algn="just">
              <a:buFontTx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опора на те представления, умения и навыки, которые имеются у ребёнка на момент начала обучения; это подразумевает организацию работы с учётом дошкольного уровня развития ребёнка.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Лекция\pervy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29230"/>
            <a:ext cx="4680950" cy="3120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793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Преемственность дошкольного и начального общего образования в контексте реализации ФГОС ДО</vt:lpstr>
      <vt:lpstr>Слайд 2</vt:lpstr>
      <vt:lpstr>Слайд 3</vt:lpstr>
      <vt:lpstr>Слайд 4</vt:lpstr>
      <vt:lpstr>Преемственность - это непрерывный процесс воспитания и обучения ребёнка, имеющий общие и специфические цели для каждого возрастного периода, т.е. связь между различными ступенями развития, сущность которой состоит в сохранении тех или иных элементов целого или отдельных характеристик при переходе к новому состоянию.</vt:lpstr>
      <vt:lpstr>Слайд 6</vt:lpstr>
      <vt:lpstr>Принятие новых  федеральных государственных образовательных стандартов  дошкольного образования (ФГОС  ДО)  и  федеральных государственных образовательных стандартов  начального общего образования ( ФГОС НОО ) – важный этап преемственности детского сада и школы.</vt:lpstr>
      <vt:lpstr>ПРЕЕМСТВЕННОСТЬ  С ТОЧКИ ЗРЕНИЯ ДОШКОЛЬНОГО УЧРЕЖДЕНИЯ    –  это ориентация на требования школы, формирование тех представлений, умений и навыков, которые необходимы для дальнейшего обучения. </vt:lpstr>
      <vt:lpstr>Слайд 9</vt:lpstr>
      <vt:lpstr>Слайд 10</vt:lpstr>
      <vt:lpstr>Слайд 11</vt:lpstr>
      <vt:lpstr>Слайд 12</vt:lpstr>
      <vt:lpstr>Цели и задачи ФГОС: </vt:lpstr>
      <vt:lpstr>Формы осуществления преемственности</vt:lpstr>
      <vt:lpstr>Слайд 15</vt:lpstr>
      <vt:lpstr>Слайд 16</vt:lpstr>
      <vt:lpstr>Слайд 17</vt:lpstr>
      <vt:lpstr>Суть  преемственности дошкольного и начального общего образования: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65</cp:revision>
  <dcterms:created xsi:type="dcterms:W3CDTF">2018-03-06T12:18:01Z</dcterms:created>
  <dcterms:modified xsi:type="dcterms:W3CDTF">2021-08-22T07:45:45Z</dcterms:modified>
</cp:coreProperties>
</file>