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5"/>
  </p:notesMasterIdLst>
  <p:sldIdLst>
    <p:sldId id="280" r:id="rId2"/>
    <p:sldId id="269" r:id="rId3"/>
    <p:sldId id="306" r:id="rId4"/>
    <p:sldId id="304" r:id="rId5"/>
    <p:sldId id="259" r:id="rId6"/>
    <p:sldId id="276" r:id="rId7"/>
    <p:sldId id="286" r:id="rId8"/>
    <p:sldId id="271" r:id="rId9"/>
    <p:sldId id="283" r:id="rId10"/>
    <p:sldId id="272" r:id="rId11"/>
    <p:sldId id="282" r:id="rId12"/>
    <p:sldId id="287" r:id="rId13"/>
    <p:sldId id="273" r:id="rId14"/>
    <p:sldId id="285" r:id="rId15"/>
    <p:sldId id="293" r:id="rId16"/>
    <p:sldId id="284" r:id="rId17"/>
    <p:sldId id="294" r:id="rId18"/>
    <p:sldId id="281" r:id="rId19"/>
    <p:sldId id="288" r:id="rId20"/>
    <p:sldId id="279" r:id="rId21"/>
    <p:sldId id="305" r:id="rId22"/>
    <p:sldId id="295" r:id="rId23"/>
    <p:sldId id="277" r:id="rId24"/>
    <p:sldId id="296" r:id="rId25"/>
    <p:sldId id="265" r:id="rId26"/>
    <p:sldId id="261" r:id="rId27"/>
    <p:sldId id="297" r:id="rId28"/>
    <p:sldId id="298" r:id="rId29"/>
    <p:sldId id="303" r:id="rId30"/>
    <p:sldId id="299" r:id="rId31"/>
    <p:sldId id="300" r:id="rId32"/>
    <p:sldId id="301" r:id="rId33"/>
    <p:sldId id="302"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349" autoAdjust="0"/>
  </p:normalViewPr>
  <p:slideViewPr>
    <p:cSldViewPr>
      <p:cViewPr varScale="1">
        <p:scale>
          <a:sx n="39" d="100"/>
          <a:sy n="39" d="100"/>
        </p:scale>
        <p:origin x="1605" y="4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D52D3-191B-4614-99B1-73479A5A983C}" type="datetimeFigureOut">
              <a:rPr lang="ru-RU" smtClean="0"/>
              <a:pPr/>
              <a:t>04.10.2021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8D3AF-5DB3-4C94-BD7F-075968713C2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7C5336-FEF2-479C-9502-27CAAD24C7AE}"/>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1B24FCE8-FA35-4538-8B70-7721F83B264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683CCBC8-7A72-4A31-A5AE-6CDD290259CA}"/>
              </a:ext>
            </a:extLst>
          </p:cNvPr>
          <p:cNvSpPr>
            <a:spLocks noGrp="1"/>
          </p:cNvSpPr>
          <p:nvPr>
            <p:ph type="dt" sz="half" idx="10"/>
          </p:nvPr>
        </p:nvSpPr>
        <p:spPr/>
        <p:txBody>
          <a:bodyPr/>
          <a:lstStyle/>
          <a:p>
            <a:fld id="{EF6C6051-1121-45E8-962D-BDDD85014DB2}" type="datetimeFigureOut">
              <a:rPr lang="ru-RU" smtClean="0"/>
              <a:pPr/>
              <a:t>04.10.2021</a:t>
            </a:fld>
            <a:endParaRPr lang="ru-RU"/>
          </a:p>
        </p:txBody>
      </p:sp>
      <p:sp>
        <p:nvSpPr>
          <p:cNvPr id="5" name="Нижний колонтитул 4">
            <a:extLst>
              <a:ext uri="{FF2B5EF4-FFF2-40B4-BE49-F238E27FC236}">
                <a16:creationId xmlns:a16="http://schemas.microsoft.com/office/drawing/2014/main" id="{AD70BB65-93DB-4BF5-83BB-89DA1CEBC86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AC1BE1B-0AA0-4DFB-A057-58B2A581E4A0}"/>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215615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6877E6-74DC-4A29-B38D-5D9402CF0D7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1981895-9FB1-4D79-A00B-FC98FBBC53D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4BC39C4-53F3-4F82-B0BF-B27073911E4A}"/>
              </a:ext>
            </a:extLst>
          </p:cNvPr>
          <p:cNvSpPr>
            <a:spLocks noGrp="1"/>
          </p:cNvSpPr>
          <p:nvPr>
            <p:ph type="dt" sz="half" idx="10"/>
          </p:nvPr>
        </p:nvSpPr>
        <p:spPr/>
        <p:txBody>
          <a:bodyPr/>
          <a:lstStyle/>
          <a:p>
            <a:fld id="{EF6C6051-1121-45E8-962D-BDDD85014DB2}" type="datetimeFigureOut">
              <a:rPr lang="ru-RU" smtClean="0"/>
              <a:pPr/>
              <a:t>04.10.2021</a:t>
            </a:fld>
            <a:endParaRPr lang="ru-RU"/>
          </a:p>
        </p:txBody>
      </p:sp>
      <p:sp>
        <p:nvSpPr>
          <p:cNvPr id="5" name="Нижний колонтитул 4">
            <a:extLst>
              <a:ext uri="{FF2B5EF4-FFF2-40B4-BE49-F238E27FC236}">
                <a16:creationId xmlns:a16="http://schemas.microsoft.com/office/drawing/2014/main" id="{88E81C6D-4E50-4230-AC07-B91415757A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FCC5A18-67C5-477E-9BF6-65561BA3E158}"/>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225305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8B8E70C-4A14-40C3-B6E6-8948B632E622}"/>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B36B004-43C0-4055-AD41-EA3D6DA73718}"/>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CF2F74A-D0FE-4F98-B79F-ADEDBF098069}"/>
              </a:ext>
            </a:extLst>
          </p:cNvPr>
          <p:cNvSpPr>
            <a:spLocks noGrp="1"/>
          </p:cNvSpPr>
          <p:nvPr>
            <p:ph type="dt" sz="half" idx="10"/>
          </p:nvPr>
        </p:nvSpPr>
        <p:spPr/>
        <p:txBody>
          <a:bodyPr/>
          <a:lstStyle/>
          <a:p>
            <a:fld id="{EF6C6051-1121-45E8-962D-BDDD85014DB2}" type="datetimeFigureOut">
              <a:rPr lang="ru-RU" smtClean="0"/>
              <a:pPr/>
              <a:t>04.10.2021</a:t>
            </a:fld>
            <a:endParaRPr lang="ru-RU"/>
          </a:p>
        </p:txBody>
      </p:sp>
      <p:sp>
        <p:nvSpPr>
          <p:cNvPr id="5" name="Нижний колонтитул 4">
            <a:extLst>
              <a:ext uri="{FF2B5EF4-FFF2-40B4-BE49-F238E27FC236}">
                <a16:creationId xmlns:a16="http://schemas.microsoft.com/office/drawing/2014/main" id="{4B0D98E5-4868-4AC4-BB69-27785F89C8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3FFE81D-16D2-4C26-8CFD-F7ACEE78C135}"/>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65240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44C05F-A6D8-4BB2-A128-7B31530329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0D5E1E3-E135-426D-AFE2-7BBA0EF222D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8C2BB64-1641-45DF-960C-95DADDC3929D}"/>
              </a:ext>
            </a:extLst>
          </p:cNvPr>
          <p:cNvSpPr>
            <a:spLocks noGrp="1"/>
          </p:cNvSpPr>
          <p:nvPr>
            <p:ph type="dt" sz="half" idx="10"/>
          </p:nvPr>
        </p:nvSpPr>
        <p:spPr/>
        <p:txBody>
          <a:bodyPr/>
          <a:lstStyle/>
          <a:p>
            <a:fld id="{EF6C6051-1121-45E8-962D-BDDD85014DB2}" type="datetimeFigureOut">
              <a:rPr lang="ru-RU" smtClean="0"/>
              <a:pPr/>
              <a:t>04.10.2021</a:t>
            </a:fld>
            <a:endParaRPr lang="ru-RU"/>
          </a:p>
        </p:txBody>
      </p:sp>
      <p:sp>
        <p:nvSpPr>
          <p:cNvPr id="5" name="Нижний колонтитул 4">
            <a:extLst>
              <a:ext uri="{FF2B5EF4-FFF2-40B4-BE49-F238E27FC236}">
                <a16:creationId xmlns:a16="http://schemas.microsoft.com/office/drawing/2014/main" id="{E4708728-5CEB-429A-9F30-0095D4747F6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63B027B-BFD4-4CA9-B526-25172F8DA9EC}"/>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298877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93C740-F8EB-42C7-9670-2A096A06B100}"/>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285880CC-8EB7-4B1A-9825-4BDBDF1DD97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1691563-8EBD-4357-94DD-73A982AEB21E}"/>
              </a:ext>
            </a:extLst>
          </p:cNvPr>
          <p:cNvSpPr>
            <a:spLocks noGrp="1"/>
          </p:cNvSpPr>
          <p:nvPr>
            <p:ph type="dt" sz="half" idx="10"/>
          </p:nvPr>
        </p:nvSpPr>
        <p:spPr/>
        <p:txBody>
          <a:bodyPr/>
          <a:lstStyle/>
          <a:p>
            <a:fld id="{EF6C6051-1121-45E8-962D-BDDD85014DB2}" type="datetimeFigureOut">
              <a:rPr lang="ru-RU" smtClean="0"/>
              <a:pPr/>
              <a:t>04.10.2021</a:t>
            </a:fld>
            <a:endParaRPr lang="ru-RU"/>
          </a:p>
        </p:txBody>
      </p:sp>
      <p:sp>
        <p:nvSpPr>
          <p:cNvPr id="5" name="Нижний колонтитул 4">
            <a:extLst>
              <a:ext uri="{FF2B5EF4-FFF2-40B4-BE49-F238E27FC236}">
                <a16:creationId xmlns:a16="http://schemas.microsoft.com/office/drawing/2014/main" id="{67EAD340-C058-4A20-8F3A-FE9CBD58542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CEE217C-99A3-43E1-9606-AC9C9EC03348}"/>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351933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CFFFBA-F133-489B-8083-8643A1B2B56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04EF684-FE84-4796-BCFA-7D43F2AFBE6E}"/>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16DF8C5-C48B-41ED-8E88-94EE28D120BE}"/>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21F29EFF-94B8-427F-B3B9-FB67EC43FA43}"/>
              </a:ext>
            </a:extLst>
          </p:cNvPr>
          <p:cNvSpPr>
            <a:spLocks noGrp="1"/>
          </p:cNvSpPr>
          <p:nvPr>
            <p:ph type="dt" sz="half" idx="10"/>
          </p:nvPr>
        </p:nvSpPr>
        <p:spPr/>
        <p:txBody>
          <a:bodyPr/>
          <a:lstStyle/>
          <a:p>
            <a:fld id="{EF6C6051-1121-45E8-962D-BDDD85014DB2}" type="datetimeFigureOut">
              <a:rPr lang="ru-RU" smtClean="0"/>
              <a:pPr/>
              <a:t>04.10.2021</a:t>
            </a:fld>
            <a:endParaRPr lang="ru-RU"/>
          </a:p>
        </p:txBody>
      </p:sp>
      <p:sp>
        <p:nvSpPr>
          <p:cNvPr id="6" name="Нижний колонтитул 5">
            <a:extLst>
              <a:ext uri="{FF2B5EF4-FFF2-40B4-BE49-F238E27FC236}">
                <a16:creationId xmlns:a16="http://schemas.microsoft.com/office/drawing/2014/main" id="{8612B6DA-023B-4258-93C4-50E4ECB2780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DBD489E-FF4B-4C60-A984-E8D61A9C8B80}"/>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13940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50C238-A84B-49C8-BD58-00BE0F151076}"/>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A6B3623-4C7F-4FA3-B174-E5EA9FC9819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D31D1321-7CD9-45F5-99D0-B524F2034C76}"/>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BA4EE707-0BC2-49D7-B58D-85CEAC6AC26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6DD51854-C65A-4374-9E07-3D62A23167FD}"/>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58F7562-5BA4-4FFA-8AF8-0C2A844099CE}"/>
              </a:ext>
            </a:extLst>
          </p:cNvPr>
          <p:cNvSpPr>
            <a:spLocks noGrp="1"/>
          </p:cNvSpPr>
          <p:nvPr>
            <p:ph type="dt" sz="half" idx="10"/>
          </p:nvPr>
        </p:nvSpPr>
        <p:spPr/>
        <p:txBody>
          <a:bodyPr/>
          <a:lstStyle/>
          <a:p>
            <a:fld id="{EF6C6051-1121-45E8-962D-BDDD85014DB2}" type="datetimeFigureOut">
              <a:rPr lang="ru-RU" smtClean="0"/>
              <a:pPr/>
              <a:t>04.10.2021</a:t>
            </a:fld>
            <a:endParaRPr lang="ru-RU"/>
          </a:p>
        </p:txBody>
      </p:sp>
      <p:sp>
        <p:nvSpPr>
          <p:cNvPr id="8" name="Нижний колонтитул 7">
            <a:extLst>
              <a:ext uri="{FF2B5EF4-FFF2-40B4-BE49-F238E27FC236}">
                <a16:creationId xmlns:a16="http://schemas.microsoft.com/office/drawing/2014/main" id="{1482A644-15DF-447E-98AE-42CC8A19F7A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28D9AE2-1176-466F-83FE-366D63A6623C}"/>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211864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E263D0-A8A7-417A-B0E3-3D2C8617412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8F49B9F-8553-4A3D-92E3-F34001BB831B}"/>
              </a:ext>
            </a:extLst>
          </p:cNvPr>
          <p:cNvSpPr>
            <a:spLocks noGrp="1"/>
          </p:cNvSpPr>
          <p:nvPr>
            <p:ph type="dt" sz="half" idx="10"/>
          </p:nvPr>
        </p:nvSpPr>
        <p:spPr/>
        <p:txBody>
          <a:bodyPr/>
          <a:lstStyle/>
          <a:p>
            <a:fld id="{EF6C6051-1121-45E8-962D-BDDD85014DB2}" type="datetimeFigureOut">
              <a:rPr lang="ru-RU" smtClean="0"/>
              <a:pPr/>
              <a:t>04.10.2021</a:t>
            </a:fld>
            <a:endParaRPr lang="ru-RU"/>
          </a:p>
        </p:txBody>
      </p:sp>
      <p:sp>
        <p:nvSpPr>
          <p:cNvPr id="4" name="Нижний колонтитул 3">
            <a:extLst>
              <a:ext uri="{FF2B5EF4-FFF2-40B4-BE49-F238E27FC236}">
                <a16:creationId xmlns:a16="http://schemas.microsoft.com/office/drawing/2014/main" id="{D630FDC6-3A57-4EDD-872A-66E3ABC233B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BC07CAC-175A-43B9-8EEB-9DCFCB105F96}"/>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109075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52864AE-B130-485E-A557-EC4A623F2B9B}"/>
              </a:ext>
            </a:extLst>
          </p:cNvPr>
          <p:cNvSpPr>
            <a:spLocks noGrp="1"/>
          </p:cNvSpPr>
          <p:nvPr>
            <p:ph type="dt" sz="half" idx="10"/>
          </p:nvPr>
        </p:nvSpPr>
        <p:spPr/>
        <p:txBody>
          <a:bodyPr/>
          <a:lstStyle/>
          <a:p>
            <a:fld id="{EF6C6051-1121-45E8-962D-BDDD85014DB2}" type="datetimeFigureOut">
              <a:rPr lang="ru-RU" smtClean="0"/>
              <a:pPr/>
              <a:t>04.10.2021</a:t>
            </a:fld>
            <a:endParaRPr lang="ru-RU"/>
          </a:p>
        </p:txBody>
      </p:sp>
      <p:sp>
        <p:nvSpPr>
          <p:cNvPr id="3" name="Нижний колонтитул 2">
            <a:extLst>
              <a:ext uri="{FF2B5EF4-FFF2-40B4-BE49-F238E27FC236}">
                <a16:creationId xmlns:a16="http://schemas.microsoft.com/office/drawing/2014/main" id="{437CA1B9-BEA3-43E9-963E-5F17E315D16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D03C7EA-BD51-4ADA-B48F-71FE7734C3AA}"/>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145744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5A42C4-84B1-4AFE-9505-6C8890B2CAE9}"/>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15D90952-864F-4D7F-9060-DE6B7825912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1539A803-6E52-4662-9F77-E9C46026F5E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F666D755-5410-475D-A4B6-82B8C2D1A7E8}"/>
              </a:ext>
            </a:extLst>
          </p:cNvPr>
          <p:cNvSpPr>
            <a:spLocks noGrp="1"/>
          </p:cNvSpPr>
          <p:nvPr>
            <p:ph type="dt" sz="half" idx="10"/>
          </p:nvPr>
        </p:nvSpPr>
        <p:spPr/>
        <p:txBody>
          <a:bodyPr/>
          <a:lstStyle/>
          <a:p>
            <a:fld id="{EF6C6051-1121-45E8-962D-BDDD85014DB2}" type="datetimeFigureOut">
              <a:rPr lang="ru-RU" smtClean="0"/>
              <a:pPr/>
              <a:t>04.10.2021</a:t>
            </a:fld>
            <a:endParaRPr lang="ru-RU"/>
          </a:p>
        </p:txBody>
      </p:sp>
      <p:sp>
        <p:nvSpPr>
          <p:cNvPr id="6" name="Нижний колонтитул 5">
            <a:extLst>
              <a:ext uri="{FF2B5EF4-FFF2-40B4-BE49-F238E27FC236}">
                <a16:creationId xmlns:a16="http://schemas.microsoft.com/office/drawing/2014/main" id="{B420040B-594B-4E01-A8CF-AF0BB3048C2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D4D962B-74B1-4DF0-BCEA-332BE8F0121D}"/>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2126792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8A32DA-3C00-4F97-8E35-25EACEC4EE52}"/>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3194B9AE-BCA0-4817-8354-498FC94F73F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A833D8D7-FBDE-4D18-A17A-40866ED1A5F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CF9E6655-79EE-4336-B129-9537C66B63E8}"/>
              </a:ext>
            </a:extLst>
          </p:cNvPr>
          <p:cNvSpPr>
            <a:spLocks noGrp="1"/>
          </p:cNvSpPr>
          <p:nvPr>
            <p:ph type="dt" sz="half" idx="10"/>
          </p:nvPr>
        </p:nvSpPr>
        <p:spPr/>
        <p:txBody>
          <a:bodyPr/>
          <a:lstStyle/>
          <a:p>
            <a:fld id="{EF6C6051-1121-45E8-962D-BDDD85014DB2}" type="datetimeFigureOut">
              <a:rPr lang="ru-RU" smtClean="0"/>
              <a:pPr/>
              <a:t>04.10.2021</a:t>
            </a:fld>
            <a:endParaRPr lang="ru-RU"/>
          </a:p>
        </p:txBody>
      </p:sp>
      <p:sp>
        <p:nvSpPr>
          <p:cNvPr id="6" name="Нижний колонтитул 5">
            <a:extLst>
              <a:ext uri="{FF2B5EF4-FFF2-40B4-BE49-F238E27FC236}">
                <a16:creationId xmlns:a16="http://schemas.microsoft.com/office/drawing/2014/main" id="{DB8A0D1C-65E6-4549-AB2B-12169D7925F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FC7F559-E03E-4DC3-818F-1BB703208B69}"/>
              </a:ext>
            </a:extLst>
          </p:cNvPr>
          <p:cNvSpPr>
            <a:spLocks noGrp="1"/>
          </p:cNvSpPr>
          <p:nvPr>
            <p:ph type="sldNum" sz="quarter" idx="12"/>
          </p:nvPr>
        </p:nvSpPr>
        <p:spPr/>
        <p:txBody>
          <a:bodyPr/>
          <a:lstStyle/>
          <a:p>
            <a:fld id="{29C102E7-9900-4ACC-BD27-9C998F2AE05B}" type="slidenum">
              <a:rPr lang="ru-RU" smtClean="0"/>
              <a:pPr/>
              <a:t>‹#›</a:t>
            </a:fld>
            <a:endParaRPr lang="ru-RU"/>
          </a:p>
        </p:txBody>
      </p:sp>
    </p:spTree>
    <p:extLst>
      <p:ext uri="{BB962C8B-B14F-4D97-AF65-F5344CB8AC3E}">
        <p14:creationId xmlns:p14="http://schemas.microsoft.com/office/powerpoint/2010/main" val="349719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CCAE23-6150-4CE6-8319-EA10D541E1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3D1484E-2EA3-4A25-934D-61FC11424FF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123ABBB-6589-4130-BDE3-8FD8F1E48EE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F6C6051-1121-45E8-962D-BDDD85014DB2}" type="datetimeFigureOut">
              <a:rPr lang="ru-RU" smtClean="0"/>
              <a:pPr/>
              <a:t>04.10.2021</a:t>
            </a:fld>
            <a:endParaRPr lang="ru-RU"/>
          </a:p>
        </p:txBody>
      </p:sp>
      <p:sp>
        <p:nvSpPr>
          <p:cNvPr id="5" name="Нижний колонтитул 4">
            <a:extLst>
              <a:ext uri="{FF2B5EF4-FFF2-40B4-BE49-F238E27FC236}">
                <a16:creationId xmlns:a16="http://schemas.microsoft.com/office/drawing/2014/main" id="{1327849B-9301-4C60-8063-B36E0B5862F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3225319-89BC-4C89-AC7A-AD3013D8C96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C102E7-9900-4ACC-BD27-9C998F2AE05B}" type="slidenum">
              <a:rPr lang="ru-RU" smtClean="0"/>
              <a:pPr/>
              <a:t>‹#›</a:t>
            </a:fld>
            <a:endParaRPr lang="ru-RU"/>
          </a:p>
        </p:txBody>
      </p:sp>
    </p:spTree>
    <p:extLst>
      <p:ext uri="{BB962C8B-B14F-4D97-AF65-F5344CB8AC3E}">
        <p14:creationId xmlns:p14="http://schemas.microsoft.com/office/powerpoint/2010/main" val="300733594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472"/>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03648" y="188640"/>
            <a:ext cx="7095038" cy="3724096"/>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 </a:t>
            </a:r>
          </a:p>
          <a:p>
            <a:pPr algn="ctr"/>
            <a:r>
              <a:rPr lang="ru-RU" sz="3600" dirty="0">
                <a:latin typeface="Times New Roman" panose="02020603050405020304" pitchFamily="18" charset="0"/>
                <a:cs typeface="Times New Roman" panose="02020603050405020304" pitchFamily="18" charset="0"/>
              </a:rPr>
              <a:t>Мастер-класс</a:t>
            </a:r>
          </a:p>
          <a:p>
            <a:pPr algn="ctr"/>
            <a:r>
              <a:rPr lang="ru-RU" sz="3600" dirty="0">
                <a:latin typeface="Times New Roman" panose="02020603050405020304" pitchFamily="18" charset="0"/>
                <a:cs typeface="Times New Roman" panose="02020603050405020304" pitchFamily="18" charset="0"/>
              </a:rPr>
              <a:t>«Проблема развития критического мышления у детей при помощи приема </a:t>
            </a:r>
            <a:r>
              <a:rPr lang="ru-RU" sz="3600" b="1" dirty="0">
                <a:latin typeface="Times New Roman" panose="02020603050405020304" pitchFamily="18" charset="0"/>
                <a:cs typeface="Times New Roman" panose="02020603050405020304" pitchFamily="18" charset="0"/>
              </a:rPr>
              <a:t>«Кубик </a:t>
            </a:r>
            <a:r>
              <a:rPr lang="ru-RU" sz="3600" b="1" dirty="0" err="1">
                <a:latin typeface="Times New Roman" panose="02020603050405020304" pitchFamily="18" charset="0"/>
                <a:cs typeface="Times New Roman" panose="02020603050405020304" pitchFamily="18" charset="0"/>
              </a:rPr>
              <a:t>Блума</a:t>
            </a:r>
            <a:r>
              <a:rPr lang="ru-RU" sz="3600" dirty="0">
                <a:latin typeface="Times New Roman" panose="02020603050405020304" pitchFamily="18" charset="0"/>
                <a:cs typeface="Times New Roman" panose="02020603050405020304" pitchFamily="18" charset="0"/>
              </a:rPr>
              <a:t>»</a:t>
            </a:r>
          </a:p>
          <a:p>
            <a:endParaRPr lang="ru-RU" sz="6000" b="1" dirty="0"/>
          </a:p>
        </p:txBody>
      </p:sp>
      <p:sp>
        <p:nvSpPr>
          <p:cNvPr id="6" name="TextBox 5"/>
          <p:cNvSpPr txBox="1"/>
          <p:nvPr/>
        </p:nvSpPr>
        <p:spPr>
          <a:xfrm>
            <a:off x="1691680" y="404664"/>
            <a:ext cx="6744465" cy="338554"/>
          </a:xfrm>
          <a:prstGeom prst="rect">
            <a:avLst/>
          </a:prstGeom>
          <a:noFill/>
        </p:spPr>
        <p:txBody>
          <a:bodyPr wrap="square" rtlCol="0">
            <a:spAutoFit/>
          </a:bodyPr>
          <a:lstStyle/>
          <a:p>
            <a:pPr algn="ctr"/>
            <a:endParaRPr lang="ru-RU" sz="1600" b="1" dirty="0">
              <a:latin typeface="Times New Roman" panose="02020603050405020304" pitchFamily="18" charset="0"/>
              <a:cs typeface="Times New Roman" panose="02020603050405020304" pitchFamily="18" charset="0"/>
            </a:endParaRPr>
          </a:p>
        </p:txBody>
      </p:sp>
      <p:pic>
        <p:nvPicPr>
          <p:cNvPr id="11" name="Рисунок 10" descr="ku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2924944"/>
            <a:ext cx="4464496" cy="2592288"/>
          </a:xfrm>
          <a:prstGeom prst="rect">
            <a:avLst/>
          </a:prstGeom>
          <a:noFill/>
          <a:ln>
            <a:noFill/>
          </a:ln>
        </p:spPr>
      </p:pic>
    </p:spTree>
    <p:extLst>
      <p:ext uri="{BB962C8B-B14F-4D97-AF65-F5344CB8AC3E}">
        <p14:creationId xmlns:p14="http://schemas.microsoft.com/office/powerpoint/2010/main" val="3884395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5DE9EC-3F53-4445-9020-B8DE27C4A1AF}"/>
              </a:ext>
            </a:extLst>
          </p:cNvPr>
          <p:cNvSpPr>
            <a:spLocks noGrp="1"/>
          </p:cNvSpPr>
          <p:nvPr>
            <p:ph type="title"/>
          </p:nvPr>
        </p:nvSpPr>
        <p:spPr/>
        <p:txBody>
          <a:bodyPr/>
          <a:lstStyle/>
          <a:p>
            <a:r>
              <a:rPr lang="ru-RU" b="1" dirty="0">
                <a:solidFill>
                  <a:srgbClr val="000000"/>
                </a:solidFill>
                <a:latin typeface="Arial" panose="020B0604020202020204" pitchFamily="34" charset="0"/>
              </a:rPr>
              <a:t>Почему</a:t>
            </a:r>
            <a:r>
              <a:rPr lang="ru-RU" dirty="0">
                <a:solidFill>
                  <a:srgbClr val="000000"/>
                </a:solidFill>
                <a:latin typeface="Arial" panose="020B0604020202020204" pitchFamily="34" charset="0"/>
              </a:rPr>
              <a:t>. </a:t>
            </a:r>
            <a:endParaRPr lang="ru-RU" dirty="0"/>
          </a:p>
        </p:txBody>
      </p:sp>
      <p:sp>
        <p:nvSpPr>
          <p:cNvPr id="3" name="Объект 2">
            <a:extLst>
              <a:ext uri="{FF2B5EF4-FFF2-40B4-BE49-F238E27FC236}">
                <a16:creationId xmlns:a16="http://schemas.microsoft.com/office/drawing/2014/main" id="{4E7B661C-361E-4EE3-89EB-DB001CE4AA86}"/>
              </a:ext>
            </a:extLst>
          </p:cNvPr>
          <p:cNvSpPr>
            <a:spLocks noGrp="1"/>
          </p:cNvSpPr>
          <p:nvPr>
            <p:ph idx="1"/>
          </p:nvPr>
        </p:nvSpPr>
        <p:spPr/>
        <p:txBody>
          <a:bodyPr>
            <a:normAutofit/>
          </a:bodyPr>
          <a:lstStyle/>
          <a:p>
            <a:pPr algn="just">
              <a:buFont typeface="Arial" panose="020B0604020202020204" pitchFamily="34" charset="0"/>
              <a:buChar char="•"/>
            </a:pPr>
            <a:r>
              <a:rPr lang="ru-RU" sz="2800" b="0" i="0" dirty="0">
                <a:solidFill>
                  <a:srgbClr val="000000"/>
                </a:solidFill>
                <a:effectLst/>
                <a:latin typeface="Arial" panose="020B0604020202020204" pitchFamily="34" charset="0"/>
              </a:rPr>
              <a:t>Это блок вопросов позволяет сформулировать причинно-следственные связи, то есть описать процессы, которые происходят с указанным предметом, явлением.  </a:t>
            </a:r>
          </a:p>
          <a:p>
            <a:pPr marL="228600" algn="just"/>
            <a:r>
              <a:rPr lang="ru-RU" sz="2800" b="0" i="0" dirty="0">
                <a:solidFill>
                  <a:srgbClr val="000000"/>
                </a:solidFill>
                <a:effectLst/>
                <a:latin typeface="Arial" panose="020B0604020202020204" pitchFamily="34" charset="0"/>
              </a:rPr>
              <a:t>Например: Почему Петр Первый был прозван Великим? Почему ты относишь Печорина к "лишним людям"? Почему математику называют "царицей наук"? Почему вымерли динозавры? И т.д.</a:t>
            </a:r>
          </a:p>
          <a:p>
            <a:endParaRPr lang="ru-RU" dirty="0"/>
          </a:p>
        </p:txBody>
      </p:sp>
    </p:spTree>
    <p:extLst>
      <p:ext uri="{BB962C8B-B14F-4D97-AF65-F5344CB8AC3E}">
        <p14:creationId xmlns:p14="http://schemas.microsoft.com/office/powerpoint/2010/main" val="4126554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03648" y="188640"/>
            <a:ext cx="7095038" cy="150810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 </a:t>
            </a:r>
          </a:p>
          <a:p>
            <a:endParaRPr lang="ru-RU" sz="6000" b="1" dirty="0"/>
          </a:p>
        </p:txBody>
      </p:sp>
      <p:sp>
        <p:nvSpPr>
          <p:cNvPr id="6" name="TextBox 5"/>
          <p:cNvSpPr txBox="1"/>
          <p:nvPr/>
        </p:nvSpPr>
        <p:spPr>
          <a:xfrm>
            <a:off x="1691680" y="404664"/>
            <a:ext cx="6744465" cy="338554"/>
          </a:xfrm>
          <a:prstGeom prst="rect">
            <a:avLst/>
          </a:prstGeom>
          <a:noFill/>
        </p:spPr>
        <p:txBody>
          <a:bodyPr wrap="square" rtlCol="0">
            <a:spAutoFit/>
          </a:bodyPr>
          <a:lstStyle/>
          <a:p>
            <a:pPr algn="ctr"/>
            <a:endParaRPr lang="ru-RU" sz="1600" b="1" dirty="0">
              <a:latin typeface="Times New Roman" panose="02020603050405020304" pitchFamily="18" charset="0"/>
              <a:cs typeface="Times New Roman" panose="02020603050405020304" pitchFamily="18" charset="0"/>
            </a:endParaRPr>
          </a:p>
        </p:txBody>
      </p:sp>
      <p:pic>
        <p:nvPicPr>
          <p:cNvPr id="1026" name="Picture 2" descr="C:\Users\Максим\Desktop\121545_html_c904b1f.jpg"/>
          <p:cNvPicPr>
            <a:picLocks noChangeAspect="1" noChangeArrowheads="1"/>
          </p:cNvPicPr>
          <p:nvPr/>
        </p:nvPicPr>
        <p:blipFill>
          <a:blip r:embed="rId3" cstate="print"/>
          <a:srcRect/>
          <a:stretch>
            <a:fillRect/>
          </a:stretch>
        </p:blipFill>
        <p:spPr bwMode="auto">
          <a:xfrm>
            <a:off x="4067944" y="3429000"/>
            <a:ext cx="5076056" cy="3429000"/>
          </a:xfrm>
          <a:prstGeom prst="rect">
            <a:avLst/>
          </a:prstGeom>
          <a:noFill/>
        </p:spPr>
      </p:pic>
      <p:sp>
        <p:nvSpPr>
          <p:cNvPr id="10" name="Прямоугольник 9"/>
          <p:cNvSpPr/>
          <p:nvPr/>
        </p:nvSpPr>
        <p:spPr>
          <a:xfrm>
            <a:off x="1259632" y="836712"/>
            <a:ext cx="7884368" cy="3108543"/>
          </a:xfrm>
          <a:prstGeom prst="rect">
            <a:avLst/>
          </a:prstGeom>
        </p:spPr>
        <p:txBody>
          <a:bodyPr wrap="square">
            <a:spAutoFit/>
          </a:bodyPr>
          <a:lstStyle/>
          <a:p>
            <a:pPr algn="just"/>
            <a:r>
              <a:rPr lang="ru-RU" sz="2800" b="1" dirty="0">
                <a:latin typeface="Times New Roman" pitchFamily="18" charset="0"/>
                <a:cs typeface="Times New Roman" pitchFamily="18" charset="0"/>
              </a:rPr>
              <a:t>ОБЪЯСНИ</a:t>
            </a:r>
            <a:r>
              <a:rPr lang="ru-RU" sz="2800" dirty="0">
                <a:latin typeface="Times New Roman" pitchFamily="18" charset="0"/>
                <a:cs typeface="Times New Roman" pitchFamily="18" charset="0"/>
              </a:rPr>
              <a:t> - это активный вопрос, который призывает читателя к размышлению. Преимущество этого вопроса заключается в том, что на него мы не сможем найти ответа в самом тексте и, соответственно, нам придется размышлять самим, используя свой опыт и свои знания. </a:t>
            </a:r>
          </a:p>
        </p:txBody>
      </p:sp>
      <p:sp>
        <p:nvSpPr>
          <p:cNvPr id="12" name="Прямоугольник 11"/>
          <p:cNvSpPr/>
          <p:nvPr/>
        </p:nvSpPr>
        <p:spPr>
          <a:xfrm>
            <a:off x="1547664" y="404664"/>
            <a:ext cx="6408712" cy="584775"/>
          </a:xfrm>
          <a:prstGeom prst="rect">
            <a:avLst/>
          </a:prstGeom>
        </p:spPr>
        <p:txBody>
          <a:bodyPr wrap="square">
            <a:spAutoFit/>
          </a:bodyPr>
          <a:lstStyle/>
          <a:p>
            <a:pPr algn="ctr"/>
            <a:r>
              <a:rPr lang="ru-RU" sz="3200" b="1" dirty="0">
                <a:latin typeface="Times New Roman" pitchFamily="18" charset="0"/>
                <a:cs typeface="Times New Roman" pitchFamily="18" charset="0"/>
              </a:rPr>
              <a:t>        Классификация вопросов</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7566552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03648" y="188640"/>
            <a:ext cx="7095038" cy="150810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 </a:t>
            </a:r>
          </a:p>
          <a:p>
            <a:endParaRPr lang="ru-RU" sz="6000" b="1" dirty="0"/>
          </a:p>
        </p:txBody>
      </p:sp>
      <p:sp>
        <p:nvSpPr>
          <p:cNvPr id="6" name="TextBox 5"/>
          <p:cNvSpPr txBox="1"/>
          <p:nvPr/>
        </p:nvSpPr>
        <p:spPr>
          <a:xfrm>
            <a:off x="1691680" y="404664"/>
            <a:ext cx="6744465" cy="338554"/>
          </a:xfrm>
          <a:prstGeom prst="rect">
            <a:avLst/>
          </a:prstGeom>
          <a:noFill/>
        </p:spPr>
        <p:txBody>
          <a:bodyPr wrap="square" rtlCol="0">
            <a:spAutoFit/>
          </a:bodyPr>
          <a:lstStyle/>
          <a:p>
            <a:pPr algn="ctr"/>
            <a:endParaRPr lang="ru-RU" sz="1600" b="1" dirty="0">
              <a:latin typeface="Times New Roman" panose="02020603050405020304" pitchFamily="18" charset="0"/>
              <a:cs typeface="Times New Roman" panose="02020603050405020304" pitchFamily="18" charset="0"/>
            </a:endParaRPr>
          </a:p>
        </p:txBody>
      </p:sp>
      <p:pic>
        <p:nvPicPr>
          <p:cNvPr id="1026" name="Picture 2" descr="C:\Users\Максим\Desktop\121545_html_c904b1f.jpg"/>
          <p:cNvPicPr>
            <a:picLocks noChangeAspect="1" noChangeArrowheads="1"/>
          </p:cNvPicPr>
          <p:nvPr/>
        </p:nvPicPr>
        <p:blipFill>
          <a:blip r:embed="rId3" cstate="print"/>
          <a:srcRect/>
          <a:stretch>
            <a:fillRect/>
          </a:stretch>
        </p:blipFill>
        <p:spPr bwMode="auto">
          <a:xfrm>
            <a:off x="3419872" y="3429000"/>
            <a:ext cx="5724128" cy="3252142"/>
          </a:xfrm>
          <a:prstGeom prst="rect">
            <a:avLst/>
          </a:prstGeom>
          <a:noFill/>
        </p:spPr>
      </p:pic>
      <p:sp>
        <p:nvSpPr>
          <p:cNvPr id="12" name="Прямоугольник 11"/>
          <p:cNvSpPr/>
          <p:nvPr/>
        </p:nvSpPr>
        <p:spPr>
          <a:xfrm>
            <a:off x="1547664" y="404664"/>
            <a:ext cx="6408712" cy="584775"/>
          </a:xfrm>
          <a:prstGeom prst="rect">
            <a:avLst/>
          </a:prstGeom>
        </p:spPr>
        <p:txBody>
          <a:bodyPr wrap="square">
            <a:spAutoFit/>
          </a:bodyPr>
          <a:lstStyle/>
          <a:p>
            <a:pPr algn="ctr"/>
            <a:r>
              <a:rPr lang="ru-RU" sz="3200" b="1" dirty="0">
                <a:latin typeface="Times New Roman" pitchFamily="18" charset="0"/>
                <a:cs typeface="Times New Roman" pitchFamily="18" charset="0"/>
              </a:rPr>
              <a:t>        Классификация вопросов</a:t>
            </a:r>
            <a:endParaRPr lang="ru-RU" sz="3200" dirty="0">
              <a:latin typeface="Times New Roman" pitchFamily="18" charset="0"/>
              <a:cs typeface="Times New Roman" pitchFamily="18" charset="0"/>
            </a:endParaRPr>
          </a:p>
        </p:txBody>
      </p:sp>
      <p:sp>
        <p:nvSpPr>
          <p:cNvPr id="29697" name="Rectangle 1"/>
          <p:cNvSpPr>
            <a:spLocks noChangeArrowheads="1"/>
          </p:cNvSpPr>
          <p:nvPr/>
        </p:nvSpPr>
        <p:spPr bwMode="auto">
          <a:xfrm>
            <a:off x="1043608" y="908720"/>
            <a:ext cx="810039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strike="noStrike" cap="none" normalizeH="0" baseline="0" dirty="0">
                <a:ln>
                  <a:noFill/>
                </a:ln>
                <a:solidFill>
                  <a:srgbClr val="000000"/>
                </a:solidFill>
                <a:effectLst/>
                <a:latin typeface="Times New Roman" pitchFamily="18" charset="0"/>
                <a:ea typeface="Calibri" pitchFamily="34" charset="0"/>
                <a:cs typeface="Times New Roman" pitchFamily="18" charset="0"/>
              </a:rPr>
              <a:t>ПРЕДЛОЖИ</a:t>
            </a:r>
            <a:r>
              <a:rPr lang="ru-RU" sz="2800" dirty="0">
                <a:solidFill>
                  <a:srgbClr val="000000"/>
                </a:solidFill>
                <a:latin typeface="Times New Roman" pitchFamily="18" charset="0"/>
                <a:ea typeface="Calibri" pitchFamily="34" charset="0"/>
                <a:cs typeface="Times New Roman" pitchFamily="18" charset="0"/>
              </a:rPr>
              <a:t> -</a:t>
            </a:r>
            <a:r>
              <a:rPr kumimoji="0" lang="ru-RU" sz="2800" b="0" i="0"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lang="ru-RU" sz="2800" dirty="0">
                <a:solidFill>
                  <a:srgbClr val="000000"/>
                </a:solidFill>
                <a:latin typeface="Times New Roman" pitchFamily="18" charset="0"/>
                <a:ea typeface="Calibri" pitchFamily="34" charset="0"/>
                <a:cs typeface="Times New Roman" pitchFamily="18" charset="0"/>
              </a:rPr>
              <a:t>в</a:t>
            </a: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опросы данного типа настроены на поиск альтернативных решений. Ученик должен предложить свою задачу, которая позволяет применить то или иное правило. То есть, ученик должен объяснить, как использовать то или иное знание на практике, для решения конкретных ситуаций.</a:t>
            </a:r>
            <a:endParaRPr kumimoji="0" lang="ru-RU" sz="2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84395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F9FE79-2379-422E-BE05-4E4077CAA379}"/>
              </a:ext>
            </a:extLst>
          </p:cNvPr>
          <p:cNvSpPr>
            <a:spLocks noGrp="1"/>
          </p:cNvSpPr>
          <p:nvPr>
            <p:ph type="title"/>
          </p:nvPr>
        </p:nvSpPr>
        <p:spPr/>
        <p:txBody>
          <a:bodyPr/>
          <a:lstStyle/>
          <a:p>
            <a:r>
              <a:rPr lang="ru-RU" b="1" dirty="0">
                <a:solidFill>
                  <a:srgbClr val="000000"/>
                </a:solidFill>
                <a:latin typeface="Arial" panose="020B0604020202020204" pitchFamily="34" charset="0"/>
              </a:rPr>
              <a:t>Предложи</a:t>
            </a:r>
            <a:r>
              <a:rPr lang="ru-RU" dirty="0">
                <a:solidFill>
                  <a:srgbClr val="000000"/>
                </a:solidFill>
                <a:latin typeface="Arial" panose="020B0604020202020204" pitchFamily="34" charset="0"/>
              </a:rPr>
              <a:t>. </a:t>
            </a:r>
            <a:endParaRPr lang="ru-RU" dirty="0"/>
          </a:p>
        </p:txBody>
      </p:sp>
      <p:sp>
        <p:nvSpPr>
          <p:cNvPr id="3" name="Объект 2">
            <a:extLst>
              <a:ext uri="{FF2B5EF4-FFF2-40B4-BE49-F238E27FC236}">
                <a16:creationId xmlns:a16="http://schemas.microsoft.com/office/drawing/2014/main" id="{0B1AE870-FBEA-485B-B49C-CAAD4013D0BE}"/>
              </a:ext>
            </a:extLst>
          </p:cNvPr>
          <p:cNvSpPr>
            <a:spLocks noGrp="1"/>
          </p:cNvSpPr>
          <p:nvPr>
            <p:ph idx="1"/>
          </p:nvPr>
        </p:nvSpPr>
        <p:spPr/>
        <p:txBody>
          <a:bodyPr>
            <a:normAutofit/>
          </a:bodyPr>
          <a:lstStyle/>
          <a:p>
            <a:pPr algn="just">
              <a:buFont typeface="Arial" panose="020B0604020202020204" pitchFamily="34" charset="0"/>
              <a:buChar char="•"/>
            </a:pPr>
            <a:r>
              <a:rPr lang="ru-RU" b="0" i="0" dirty="0">
                <a:solidFill>
                  <a:srgbClr val="000000"/>
                </a:solidFill>
                <a:effectLst/>
                <a:latin typeface="Arial" panose="020B0604020202020204" pitchFamily="34" charset="0"/>
              </a:rPr>
              <a:t>Ученик должен предложить свою задачу, которая позволяет применить то или иное правило. Либо предложить свое видение проблемы, свои идеи. То есть, ученик должен объяснить, как использовать то или иное знание на практике, для решения конкретных ситуаций.</a:t>
            </a:r>
          </a:p>
          <a:p>
            <a:pPr marL="228600" algn="just"/>
            <a:r>
              <a:rPr lang="ru-RU" b="0" i="0" dirty="0">
                <a:solidFill>
                  <a:srgbClr val="000000"/>
                </a:solidFill>
                <a:effectLst/>
                <a:latin typeface="Arial" panose="020B0604020202020204" pitchFamily="34" charset="0"/>
              </a:rPr>
              <a:t>Например: Предложи, где и как можно использовать таблицу Д.И. Менделеева? Для чего тебе может понадобиться знание правил рифмы?</a:t>
            </a:r>
          </a:p>
          <a:p>
            <a:endParaRPr lang="ru-RU" dirty="0"/>
          </a:p>
        </p:txBody>
      </p:sp>
    </p:spTree>
    <p:extLst>
      <p:ext uri="{BB962C8B-B14F-4D97-AF65-F5344CB8AC3E}">
        <p14:creationId xmlns:p14="http://schemas.microsoft.com/office/powerpoint/2010/main" val="152376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03648" y="188640"/>
            <a:ext cx="7095038" cy="150810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 </a:t>
            </a:r>
          </a:p>
          <a:p>
            <a:endParaRPr lang="ru-RU" sz="6000" b="1" dirty="0"/>
          </a:p>
        </p:txBody>
      </p:sp>
      <p:sp>
        <p:nvSpPr>
          <p:cNvPr id="6" name="TextBox 5"/>
          <p:cNvSpPr txBox="1"/>
          <p:nvPr/>
        </p:nvSpPr>
        <p:spPr>
          <a:xfrm>
            <a:off x="1691680" y="404664"/>
            <a:ext cx="6744465" cy="338554"/>
          </a:xfrm>
          <a:prstGeom prst="rect">
            <a:avLst/>
          </a:prstGeom>
          <a:noFill/>
        </p:spPr>
        <p:txBody>
          <a:bodyPr wrap="square" rtlCol="0">
            <a:spAutoFit/>
          </a:bodyPr>
          <a:lstStyle/>
          <a:p>
            <a:pPr algn="ctr"/>
            <a:endParaRPr lang="ru-RU" sz="1600" b="1" dirty="0">
              <a:latin typeface="Times New Roman" panose="02020603050405020304" pitchFamily="18" charset="0"/>
              <a:cs typeface="Times New Roman" panose="02020603050405020304" pitchFamily="18" charset="0"/>
            </a:endParaRPr>
          </a:p>
        </p:txBody>
      </p:sp>
      <p:pic>
        <p:nvPicPr>
          <p:cNvPr id="1026" name="Picture 2" descr="C:\Users\Максим\Desktop\121545_html_c904b1f.jpg"/>
          <p:cNvPicPr>
            <a:picLocks noChangeAspect="1" noChangeArrowheads="1"/>
          </p:cNvPicPr>
          <p:nvPr/>
        </p:nvPicPr>
        <p:blipFill>
          <a:blip r:embed="rId3" cstate="print"/>
          <a:srcRect/>
          <a:stretch>
            <a:fillRect/>
          </a:stretch>
        </p:blipFill>
        <p:spPr bwMode="auto">
          <a:xfrm>
            <a:off x="3108583" y="2780928"/>
            <a:ext cx="6035417" cy="4077072"/>
          </a:xfrm>
          <a:prstGeom prst="rect">
            <a:avLst/>
          </a:prstGeom>
          <a:noFill/>
        </p:spPr>
      </p:pic>
      <p:sp>
        <p:nvSpPr>
          <p:cNvPr id="12" name="Прямоугольник 11"/>
          <p:cNvSpPr/>
          <p:nvPr/>
        </p:nvSpPr>
        <p:spPr>
          <a:xfrm>
            <a:off x="1547664" y="404664"/>
            <a:ext cx="6408712" cy="584775"/>
          </a:xfrm>
          <a:prstGeom prst="rect">
            <a:avLst/>
          </a:prstGeom>
        </p:spPr>
        <p:txBody>
          <a:bodyPr wrap="square">
            <a:spAutoFit/>
          </a:bodyPr>
          <a:lstStyle/>
          <a:p>
            <a:pPr algn="ctr"/>
            <a:r>
              <a:rPr lang="ru-RU" sz="3200" b="1" dirty="0">
                <a:latin typeface="Times New Roman" pitchFamily="18" charset="0"/>
                <a:cs typeface="Times New Roman" pitchFamily="18" charset="0"/>
              </a:rPr>
              <a:t>        Классификация вопросов</a:t>
            </a:r>
            <a:endParaRPr lang="ru-RU" sz="3200" dirty="0">
              <a:latin typeface="Times New Roman" pitchFamily="18" charset="0"/>
              <a:cs typeface="Times New Roman" pitchFamily="18" charset="0"/>
            </a:endParaRPr>
          </a:p>
        </p:txBody>
      </p:sp>
      <p:sp>
        <p:nvSpPr>
          <p:cNvPr id="2050" name="Rectangle 2"/>
          <p:cNvSpPr>
            <a:spLocks noChangeArrowheads="1"/>
          </p:cNvSpPr>
          <p:nvPr/>
        </p:nvSpPr>
        <p:spPr bwMode="auto">
          <a:xfrm>
            <a:off x="1187624" y="1124744"/>
            <a:ext cx="795637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strike="noStrike" cap="none" normalizeH="0" baseline="0" dirty="0">
                <a:ln>
                  <a:noFill/>
                </a:ln>
                <a:solidFill>
                  <a:srgbClr val="000000"/>
                </a:solidFill>
                <a:effectLst/>
                <a:latin typeface="Times New Roman" pitchFamily="18" charset="0"/>
                <a:ea typeface="Calibri" pitchFamily="34" charset="0"/>
                <a:cs typeface="Times New Roman" pitchFamily="18" charset="0"/>
              </a:rPr>
              <a:t>ПОДУМАЙ</a:t>
            </a: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 здесь придется использовать своё творческое мышление. Задача данного блока – активизировать мыслительные процессы на все 100 %.</a:t>
            </a:r>
            <a:endParaRPr kumimoji="0" lang="ru-RU" sz="2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84395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CB4644-94A5-4219-9F32-522095823FAA}"/>
              </a:ext>
            </a:extLst>
          </p:cNvPr>
          <p:cNvSpPr>
            <a:spLocks noGrp="1"/>
          </p:cNvSpPr>
          <p:nvPr>
            <p:ph type="title"/>
          </p:nvPr>
        </p:nvSpPr>
        <p:spPr/>
        <p:txBody>
          <a:bodyPr/>
          <a:lstStyle/>
          <a:p>
            <a:r>
              <a:rPr lang="ru-RU" b="1" dirty="0">
                <a:solidFill>
                  <a:srgbClr val="000000"/>
                </a:solidFill>
                <a:latin typeface="Arial" panose="020B0604020202020204" pitchFamily="34" charset="0"/>
              </a:rPr>
              <a:t>Придумай</a:t>
            </a:r>
            <a:endParaRPr lang="ru-RU" dirty="0"/>
          </a:p>
        </p:txBody>
      </p:sp>
      <p:sp>
        <p:nvSpPr>
          <p:cNvPr id="3" name="Объект 2">
            <a:extLst>
              <a:ext uri="{FF2B5EF4-FFF2-40B4-BE49-F238E27FC236}">
                <a16:creationId xmlns:a16="http://schemas.microsoft.com/office/drawing/2014/main" id="{FB62DFE2-2AF1-477C-B017-1F45733C0383}"/>
              </a:ext>
            </a:extLst>
          </p:cNvPr>
          <p:cNvSpPr>
            <a:spLocks noGrp="1"/>
          </p:cNvSpPr>
          <p:nvPr>
            <p:ph idx="1"/>
          </p:nvPr>
        </p:nvSpPr>
        <p:spPr/>
        <p:txBody>
          <a:bodyPr>
            <a:normAutofit/>
          </a:bodyPr>
          <a:lstStyle/>
          <a:p>
            <a:pPr algn="just">
              <a:buFont typeface="Arial" panose="020B0604020202020204" pitchFamily="34" charset="0"/>
              <a:buChar char="•"/>
            </a:pPr>
            <a:r>
              <a:rPr lang="ru-RU" b="0" i="0" dirty="0">
                <a:solidFill>
                  <a:srgbClr val="000000"/>
                </a:solidFill>
                <a:effectLst/>
                <a:latin typeface="Arial" panose="020B0604020202020204" pitchFamily="34" charset="0"/>
              </a:rPr>
              <a:t> — это вопросы творческие, которые содержат в себе элемент предположения, вымысла.</a:t>
            </a:r>
          </a:p>
          <a:p>
            <a:pPr marL="228600" algn="just"/>
            <a:r>
              <a:rPr lang="ru-RU" b="0" i="0" dirty="0">
                <a:solidFill>
                  <a:srgbClr val="000000"/>
                </a:solidFill>
                <a:effectLst/>
                <a:latin typeface="Arial" panose="020B0604020202020204" pitchFamily="34" charset="0"/>
              </a:rPr>
              <a:t>Например: Придумай, что будет, если на Земле исчезнут все источники пресной воды. Придумай рифмы к этому слову (на уроках английского, русского языка или литературы). Придумай, как использовался бы этот закон в наши дни?</a:t>
            </a:r>
          </a:p>
          <a:p>
            <a:endParaRPr lang="ru-RU" dirty="0"/>
          </a:p>
        </p:txBody>
      </p:sp>
    </p:spTree>
    <p:extLst>
      <p:ext uri="{BB962C8B-B14F-4D97-AF65-F5344CB8AC3E}">
        <p14:creationId xmlns:p14="http://schemas.microsoft.com/office/powerpoint/2010/main" val="1095978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03648" y="188640"/>
            <a:ext cx="7095038" cy="150810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 </a:t>
            </a:r>
          </a:p>
          <a:p>
            <a:endParaRPr lang="ru-RU" sz="6000" b="1" dirty="0"/>
          </a:p>
        </p:txBody>
      </p:sp>
      <p:sp>
        <p:nvSpPr>
          <p:cNvPr id="6" name="TextBox 5"/>
          <p:cNvSpPr txBox="1"/>
          <p:nvPr/>
        </p:nvSpPr>
        <p:spPr>
          <a:xfrm>
            <a:off x="1691680" y="404664"/>
            <a:ext cx="6744465" cy="338554"/>
          </a:xfrm>
          <a:prstGeom prst="rect">
            <a:avLst/>
          </a:prstGeom>
          <a:noFill/>
        </p:spPr>
        <p:txBody>
          <a:bodyPr wrap="square" rtlCol="0">
            <a:spAutoFit/>
          </a:bodyPr>
          <a:lstStyle/>
          <a:p>
            <a:pPr algn="ctr"/>
            <a:endParaRPr lang="ru-RU" sz="1600" b="1" dirty="0">
              <a:latin typeface="Times New Roman" panose="02020603050405020304" pitchFamily="18" charset="0"/>
              <a:cs typeface="Times New Roman" panose="02020603050405020304" pitchFamily="18" charset="0"/>
            </a:endParaRPr>
          </a:p>
        </p:txBody>
      </p:sp>
      <p:pic>
        <p:nvPicPr>
          <p:cNvPr id="1026" name="Picture 2" descr="C:\Users\Максим\Desktop\121545_html_c904b1f.jpg"/>
          <p:cNvPicPr>
            <a:picLocks noChangeAspect="1" noChangeArrowheads="1"/>
          </p:cNvPicPr>
          <p:nvPr/>
        </p:nvPicPr>
        <p:blipFill>
          <a:blip r:embed="rId3" cstate="print"/>
          <a:srcRect/>
          <a:stretch>
            <a:fillRect/>
          </a:stretch>
        </p:blipFill>
        <p:spPr bwMode="auto">
          <a:xfrm>
            <a:off x="3108583" y="2780928"/>
            <a:ext cx="6035417" cy="4077072"/>
          </a:xfrm>
          <a:prstGeom prst="rect">
            <a:avLst/>
          </a:prstGeom>
          <a:noFill/>
        </p:spPr>
      </p:pic>
      <p:sp>
        <p:nvSpPr>
          <p:cNvPr id="12" name="Прямоугольник 11"/>
          <p:cNvSpPr/>
          <p:nvPr/>
        </p:nvSpPr>
        <p:spPr>
          <a:xfrm>
            <a:off x="1547664" y="404664"/>
            <a:ext cx="6408712" cy="584775"/>
          </a:xfrm>
          <a:prstGeom prst="rect">
            <a:avLst/>
          </a:prstGeom>
        </p:spPr>
        <p:txBody>
          <a:bodyPr wrap="square">
            <a:spAutoFit/>
          </a:bodyPr>
          <a:lstStyle/>
          <a:p>
            <a:pPr algn="ctr"/>
            <a:r>
              <a:rPr lang="ru-RU" sz="3200" b="1" dirty="0">
                <a:latin typeface="Times New Roman" pitchFamily="18" charset="0"/>
                <a:cs typeface="Times New Roman" pitchFamily="18" charset="0"/>
              </a:rPr>
              <a:t>        Классификация вопросов</a:t>
            </a:r>
            <a:endParaRPr lang="ru-RU" sz="3200" dirty="0">
              <a:latin typeface="Times New Roman" pitchFamily="18" charset="0"/>
              <a:cs typeface="Times New Roman" pitchFamily="18" charset="0"/>
            </a:endParaRPr>
          </a:p>
        </p:txBody>
      </p:sp>
      <p:sp>
        <p:nvSpPr>
          <p:cNvPr id="10" name="Прямоугольник 9"/>
          <p:cNvSpPr/>
          <p:nvPr/>
        </p:nvSpPr>
        <p:spPr>
          <a:xfrm>
            <a:off x="1187624" y="908720"/>
            <a:ext cx="7956376" cy="1815882"/>
          </a:xfrm>
          <a:prstGeom prst="rect">
            <a:avLst/>
          </a:prstGeom>
        </p:spPr>
        <p:txBody>
          <a:bodyPr wrap="square">
            <a:spAutoFit/>
          </a:bodyPr>
          <a:lstStyle/>
          <a:p>
            <a:r>
              <a:rPr lang="ru-RU" sz="2800" b="1" dirty="0">
                <a:latin typeface="Times New Roman" pitchFamily="18" charset="0"/>
                <a:cs typeface="Times New Roman" pitchFamily="18" charset="0"/>
              </a:rPr>
              <a:t>ПОДЕЛИСЬ - </a:t>
            </a:r>
            <a:r>
              <a:rPr lang="ru-RU" sz="2800" dirty="0">
                <a:latin typeface="Times New Roman" pitchFamily="18" charset="0"/>
                <a:cs typeface="Times New Roman" pitchFamily="18" charset="0"/>
              </a:rPr>
              <a:t>в этом случае главную роль играет обратная связь, нам необходимо проанализировать реакцию на тот или иной фрагмент, предстоит работа в большей мере с собой, чем с текстом. </a:t>
            </a:r>
          </a:p>
        </p:txBody>
      </p:sp>
    </p:spTree>
    <p:extLst>
      <p:ext uri="{BB962C8B-B14F-4D97-AF65-F5344CB8AC3E}">
        <p14:creationId xmlns:p14="http://schemas.microsoft.com/office/powerpoint/2010/main" val="3884395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E022B9-F0CC-4D88-8100-9E3A9AB20079}"/>
              </a:ext>
            </a:extLst>
          </p:cNvPr>
          <p:cNvSpPr>
            <a:spLocks noGrp="1"/>
          </p:cNvSpPr>
          <p:nvPr>
            <p:ph type="title"/>
          </p:nvPr>
        </p:nvSpPr>
        <p:spPr/>
        <p:txBody>
          <a:bodyPr/>
          <a:lstStyle/>
          <a:p>
            <a:r>
              <a:rPr lang="ru-RU" b="1" dirty="0">
                <a:solidFill>
                  <a:srgbClr val="000000"/>
                </a:solidFill>
                <a:latin typeface="Arial" panose="020B0604020202020204" pitchFamily="34" charset="0"/>
              </a:rPr>
              <a:t>Поделись</a:t>
            </a:r>
            <a:r>
              <a:rPr lang="ru-RU" dirty="0">
                <a:solidFill>
                  <a:srgbClr val="000000"/>
                </a:solidFill>
                <a:latin typeface="Arial" panose="020B0604020202020204" pitchFamily="34" charset="0"/>
              </a:rPr>
              <a:t> </a:t>
            </a:r>
            <a:endParaRPr lang="ru-RU" dirty="0"/>
          </a:p>
        </p:txBody>
      </p:sp>
      <p:sp>
        <p:nvSpPr>
          <p:cNvPr id="3" name="Объект 2">
            <a:extLst>
              <a:ext uri="{FF2B5EF4-FFF2-40B4-BE49-F238E27FC236}">
                <a16:creationId xmlns:a16="http://schemas.microsoft.com/office/drawing/2014/main" id="{BABCBBCC-537A-43CF-B6BC-FE2B7FF245EB}"/>
              </a:ext>
            </a:extLst>
          </p:cNvPr>
          <p:cNvSpPr>
            <a:spLocks noGrp="1"/>
          </p:cNvSpPr>
          <p:nvPr>
            <p:ph idx="1"/>
          </p:nvPr>
        </p:nvSpPr>
        <p:spPr/>
        <p:txBody>
          <a:bodyPr>
            <a:normAutofit/>
          </a:bodyPr>
          <a:lstStyle/>
          <a:p>
            <a:pPr algn="just">
              <a:buFont typeface="Arial" panose="020B0604020202020204" pitchFamily="34" charset="0"/>
              <a:buChar char="•"/>
            </a:pPr>
            <a:r>
              <a:rPr lang="ru-RU" b="0" i="0" dirty="0">
                <a:solidFill>
                  <a:srgbClr val="000000"/>
                </a:solidFill>
                <a:effectLst/>
                <a:latin typeface="Arial" panose="020B0604020202020204" pitchFamily="34" charset="0"/>
              </a:rPr>
              <a:t>— вопросы этого блока предназначены для активации мыслительной деятельности учащихся, учат их анализировать, выделять факты и следствия, оценивать значимость полученных сведений, акцентировать внимание на их оценке.</a:t>
            </a:r>
          </a:p>
          <a:p>
            <a:pPr marL="228600" algn="just"/>
            <a:r>
              <a:rPr lang="ru-RU" b="0" i="0" dirty="0">
                <a:solidFill>
                  <a:srgbClr val="000000"/>
                </a:solidFill>
                <a:effectLst/>
                <a:latin typeface="Arial" panose="020B0604020202020204" pitchFamily="34" charset="0"/>
              </a:rPr>
              <a:t>Вопросам этого блока желательно добавлять эмоциональную окраску. То есть, сконцентрировать внимание на ощущениях и чувствах ученика, его эмоциях, которые вызваны названной темой.</a:t>
            </a:r>
          </a:p>
          <a:p>
            <a:pPr marL="228600" algn="just"/>
            <a:r>
              <a:rPr lang="ru-RU" b="0" i="0" dirty="0">
                <a:solidFill>
                  <a:srgbClr val="000000"/>
                </a:solidFill>
                <a:effectLst/>
                <a:latin typeface="Arial" panose="020B0604020202020204" pitchFamily="34" charset="0"/>
              </a:rPr>
              <a:t>Например, Поделись, что ты чувствуешь, когда слышишь музыку Моцарта? Или Почему ты выбрал именно эту тему?</a:t>
            </a:r>
          </a:p>
          <a:p>
            <a:endParaRPr lang="ru-RU" dirty="0"/>
          </a:p>
        </p:txBody>
      </p:sp>
    </p:spTree>
    <p:extLst>
      <p:ext uri="{BB962C8B-B14F-4D97-AF65-F5344CB8AC3E}">
        <p14:creationId xmlns:p14="http://schemas.microsoft.com/office/powerpoint/2010/main" val="4050524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472"/>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03648" y="188640"/>
            <a:ext cx="7095038" cy="150810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 </a:t>
            </a:r>
          </a:p>
          <a:p>
            <a:endParaRPr lang="ru-RU" sz="6000" b="1" dirty="0"/>
          </a:p>
        </p:txBody>
      </p:sp>
      <p:sp>
        <p:nvSpPr>
          <p:cNvPr id="6" name="TextBox 5"/>
          <p:cNvSpPr txBox="1"/>
          <p:nvPr/>
        </p:nvSpPr>
        <p:spPr>
          <a:xfrm>
            <a:off x="1691680" y="404664"/>
            <a:ext cx="6744465" cy="338554"/>
          </a:xfrm>
          <a:prstGeom prst="rect">
            <a:avLst/>
          </a:prstGeom>
          <a:noFill/>
        </p:spPr>
        <p:txBody>
          <a:bodyPr wrap="square" rtlCol="0">
            <a:spAutoFit/>
          </a:bodyPr>
          <a:lstStyle/>
          <a:p>
            <a:pPr algn="ctr"/>
            <a:endParaRPr lang="ru-RU" sz="1600" b="1"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475656" y="0"/>
            <a:ext cx="6192688" cy="1323439"/>
          </a:xfrm>
          <a:prstGeom prst="rect">
            <a:avLst/>
          </a:prstGeom>
        </p:spPr>
        <p:txBody>
          <a:bodyPr wrap="square">
            <a:spAutoFit/>
          </a:bodyPr>
          <a:lstStyle/>
          <a:p>
            <a:r>
              <a:rPr lang="ru-RU" sz="4000" b="1" dirty="0">
                <a:latin typeface="Times New Roman" pitchFamily="18" charset="0"/>
                <a:cs typeface="Times New Roman" pitchFamily="18" charset="0"/>
              </a:rPr>
              <a:t>Варианты использования «Кубика </a:t>
            </a:r>
            <a:r>
              <a:rPr lang="ru-RU" sz="4000" b="1" dirty="0" err="1">
                <a:latin typeface="Times New Roman" pitchFamily="18" charset="0"/>
                <a:cs typeface="Times New Roman" pitchFamily="18" charset="0"/>
              </a:rPr>
              <a:t>Блума</a:t>
            </a:r>
            <a:r>
              <a:rPr lang="ru-RU" sz="4000" b="1" dirty="0">
                <a:latin typeface="Times New Roman" pitchFamily="18" charset="0"/>
                <a:cs typeface="Times New Roman" pitchFamily="18" charset="0"/>
              </a:rPr>
              <a:t>»</a:t>
            </a:r>
          </a:p>
        </p:txBody>
      </p:sp>
      <p:sp>
        <p:nvSpPr>
          <p:cNvPr id="12" name="Прямоугольник 11"/>
          <p:cNvSpPr/>
          <p:nvPr/>
        </p:nvSpPr>
        <p:spPr>
          <a:xfrm>
            <a:off x="1763688" y="1916832"/>
            <a:ext cx="6892656" cy="584775"/>
          </a:xfrm>
          <a:prstGeom prst="rect">
            <a:avLst/>
          </a:prstGeom>
        </p:spPr>
        <p:txBody>
          <a:bodyPr wrap="none">
            <a:spAutoFit/>
          </a:bodyPr>
          <a:lstStyle/>
          <a:p>
            <a:r>
              <a:rPr lang="ru-RU" sz="3200" dirty="0">
                <a:latin typeface="Times New Roman" pitchFamily="18" charset="0"/>
                <a:cs typeface="Times New Roman" pitchFamily="18" charset="0"/>
              </a:rPr>
              <a:t>- Вопросы формулирует </a:t>
            </a:r>
            <a:r>
              <a:rPr lang="ru-RU" sz="3200" b="1" dirty="0">
                <a:latin typeface="Times New Roman" pitchFamily="18" charset="0"/>
                <a:cs typeface="Times New Roman" pitchFamily="18" charset="0"/>
              </a:rPr>
              <a:t>сам учитель</a:t>
            </a:r>
            <a:r>
              <a:rPr lang="ru-RU" sz="3200" dirty="0">
                <a:latin typeface="Times New Roman" pitchFamily="18" charset="0"/>
                <a:cs typeface="Times New Roman" pitchFamily="18" charset="0"/>
              </a:rPr>
              <a:t>.</a:t>
            </a:r>
          </a:p>
        </p:txBody>
      </p:sp>
      <p:sp>
        <p:nvSpPr>
          <p:cNvPr id="13" name="Прямоугольник 12"/>
          <p:cNvSpPr/>
          <p:nvPr/>
        </p:nvSpPr>
        <p:spPr>
          <a:xfrm>
            <a:off x="1691680" y="2852936"/>
            <a:ext cx="7365927" cy="584775"/>
          </a:xfrm>
          <a:prstGeom prst="rect">
            <a:avLst/>
          </a:prstGeom>
        </p:spPr>
        <p:txBody>
          <a:bodyPr wrap="none">
            <a:spAutoFit/>
          </a:bodyPr>
          <a:lstStyle/>
          <a:p>
            <a:r>
              <a:rPr lang="ru-RU" sz="3200" dirty="0">
                <a:latin typeface="Times New Roman" pitchFamily="18" charset="0"/>
                <a:cs typeface="Times New Roman" pitchFamily="18" charset="0"/>
              </a:rPr>
              <a:t>- Вопросы формулируют  </a:t>
            </a:r>
            <a:r>
              <a:rPr lang="ru-RU" sz="3200" b="1" dirty="0">
                <a:latin typeface="Times New Roman" pitchFamily="18" charset="0"/>
                <a:cs typeface="Times New Roman" pitchFamily="18" charset="0"/>
              </a:rPr>
              <a:t>обучающиеся</a:t>
            </a:r>
            <a:r>
              <a:rPr lang="ru-RU" sz="3200" dirty="0">
                <a:latin typeface="Times New Roman" pitchFamily="18" charset="0"/>
                <a:cs typeface="Times New Roman" pitchFamily="18" charset="0"/>
              </a:rPr>
              <a:t>.</a:t>
            </a:r>
          </a:p>
        </p:txBody>
      </p:sp>
      <p:pic>
        <p:nvPicPr>
          <p:cNvPr id="14" name="Picture 2" descr="C:\Users\Максим\Desktop\kubik-s-voprositelnymi-znakami.jpg"/>
          <p:cNvPicPr>
            <a:picLocks noChangeAspect="1" noChangeArrowheads="1"/>
          </p:cNvPicPr>
          <p:nvPr/>
        </p:nvPicPr>
        <p:blipFill>
          <a:blip r:embed="rId3" cstate="print"/>
          <a:srcRect/>
          <a:stretch>
            <a:fillRect/>
          </a:stretch>
        </p:blipFill>
        <p:spPr bwMode="auto">
          <a:xfrm>
            <a:off x="0" y="3680189"/>
            <a:ext cx="4427984" cy="3177811"/>
          </a:xfrm>
          <a:prstGeom prst="rect">
            <a:avLst/>
          </a:prstGeom>
          <a:noFill/>
        </p:spPr>
      </p:pic>
    </p:spTree>
    <p:extLst>
      <p:ext uri="{BB962C8B-B14F-4D97-AF65-F5344CB8AC3E}">
        <p14:creationId xmlns:p14="http://schemas.microsoft.com/office/powerpoint/2010/main" val="3884395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472"/>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03648" y="188640"/>
            <a:ext cx="7095038" cy="150810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 </a:t>
            </a:r>
          </a:p>
          <a:p>
            <a:endParaRPr lang="ru-RU" sz="6000" b="1" dirty="0"/>
          </a:p>
        </p:txBody>
      </p:sp>
      <p:sp>
        <p:nvSpPr>
          <p:cNvPr id="6" name="TextBox 5"/>
          <p:cNvSpPr txBox="1"/>
          <p:nvPr/>
        </p:nvSpPr>
        <p:spPr>
          <a:xfrm>
            <a:off x="1691680" y="404664"/>
            <a:ext cx="6744465" cy="338554"/>
          </a:xfrm>
          <a:prstGeom prst="rect">
            <a:avLst/>
          </a:prstGeom>
          <a:noFill/>
        </p:spPr>
        <p:txBody>
          <a:bodyPr wrap="square" rtlCol="0">
            <a:spAutoFit/>
          </a:bodyPr>
          <a:lstStyle/>
          <a:p>
            <a:pPr algn="ctr"/>
            <a:endParaRPr lang="ru-RU" sz="1600" b="1" dirty="0">
              <a:latin typeface="Times New Roman" panose="02020603050405020304" pitchFamily="18" charset="0"/>
              <a:cs typeface="Times New Roman" panose="02020603050405020304" pitchFamily="18" charset="0"/>
            </a:endParaRPr>
          </a:p>
        </p:txBody>
      </p:sp>
      <p:pic>
        <p:nvPicPr>
          <p:cNvPr id="1026" name="Picture 2" descr="C:\Users\Максим\Desktop\253976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884395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1196752"/>
            <a:ext cx="6965245" cy="823315"/>
          </a:xfrm>
        </p:spPr>
        <p:txBody>
          <a:bodyPr>
            <a:normAutofit fontScale="90000"/>
          </a:bodyPr>
          <a:lstStyle/>
          <a:p>
            <a:br>
              <a:rPr lang="ru-RU" dirty="0"/>
            </a:br>
            <a:br>
              <a:rPr lang="ru-RU" dirty="0"/>
            </a:br>
            <a:br>
              <a:rPr lang="ru-RU" dirty="0"/>
            </a:br>
            <a:br>
              <a:rPr lang="ru-RU" dirty="0"/>
            </a:br>
            <a:br>
              <a:rPr lang="ru-RU" sz="3600" dirty="0"/>
            </a:br>
            <a:r>
              <a:rPr lang="ru-RU" sz="3600" b="1" dirty="0">
                <a:latin typeface="Times New Roman" panose="02020603050405020304" pitchFamily="18" charset="0"/>
                <a:cs typeface="Times New Roman" panose="02020603050405020304" pitchFamily="18" charset="0"/>
              </a:rPr>
              <a:t>Цели современного образования, обозначенные ФГОС, обращены на принцип «учить не науке, а учить учиться»</a:t>
            </a:r>
            <a:br>
              <a:rPr lang="ru-RU" sz="3600" b="1" dirty="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Как развивать в ребёнке навыки критического мышления? Какие  приёмы использовать?</a:t>
            </a:r>
            <a:br>
              <a:rPr lang="ru-RU" sz="3600" b="1" dirty="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Хочу предложить один из популярных приёмов, разработанный американским учёным и психологом </a:t>
            </a:r>
            <a:r>
              <a:rPr lang="ru-RU" sz="3600" b="1" dirty="0" err="1">
                <a:latin typeface="Times New Roman" panose="02020603050405020304" pitchFamily="18" charset="0"/>
                <a:cs typeface="Times New Roman" panose="02020603050405020304" pitchFamily="18" charset="0"/>
              </a:rPr>
              <a:t>Б.Блумом</a:t>
            </a:r>
            <a:r>
              <a:rPr lang="ru-RU" sz="3600" b="1" dirty="0">
                <a:latin typeface="Times New Roman" panose="02020603050405020304" pitchFamily="18" charset="0"/>
                <a:cs typeface="Times New Roman" panose="02020603050405020304" pitchFamily="18" charset="0"/>
              </a:rPr>
              <a:t>. Приём называется «Кубик </a:t>
            </a:r>
            <a:r>
              <a:rPr lang="ru-RU" sz="3600" b="1" dirty="0" err="1">
                <a:latin typeface="Times New Roman" panose="02020603050405020304" pitchFamily="18" charset="0"/>
                <a:cs typeface="Times New Roman" panose="02020603050405020304" pitchFamily="18" charset="0"/>
              </a:rPr>
              <a:t>Блума</a:t>
            </a:r>
            <a:r>
              <a:rPr lang="ru-RU"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1198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Максим\Desktop\img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43E9150-FE6E-4712-9B04-92B068550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16" y="332656"/>
            <a:ext cx="8924484" cy="652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084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596539-B97A-4285-9F05-6D11CD9974FD}"/>
              </a:ext>
            </a:extLst>
          </p:cNvPr>
          <p:cNvSpPr>
            <a:spLocks noGrp="1"/>
          </p:cNvSpPr>
          <p:nvPr>
            <p:ph type="title"/>
          </p:nvPr>
        </p:nvSpPr>
        <p:spPr/>
        <p:txBody>
          <a:bodyPr>
            <a:normAutofit/>
          </a:bodyPr>
          <a:lstStyle/>
          <a:p>
            <a:r>
              <a:rPr lang="ru-RU" b="1" dirty="0">
                <a:solidFill>
                  <a:srgbClr val="000000"/>
                </a:solidFill>
                <a:latin typeface="Cuprum"/>
              </a:rPr>
              <a:t>Кубик Блума в начальных классах</a:t>
            </a:r>
            <a:br>
              <a:rPr lang="ru-RU" b="1" dirty="0">
                <a:solidFill>
                  <a:srgbClr val="000000"/>
                </a:solidFill>
                <a:latin typeface="Cuprum"/>
              </a:rPr>
            </a:br>
            <a:endParaRPr lang="ru-RU" dirty="0"/>
          </a:p>
        </p:txBody>
      </p:sp>
      <p:sp>
        <p:nvSpPr>
          <p:cNvPr id="3" name="Объект 2">
            <a:extLst>
              <a:ext uri="{FF2B5EF4-FFF2-40B4-BE49-F238E27FC236}">
                <a16:creationId xmlns:a16="http://schemas.microsoft.com/office/drawing/2014/main" id="{6A1D7A4A-5FC1-4BE2-B41F-32E46F850402}"/>
              </a:ext>
            </a:extLst>
          </p:cNvPr>
          <p:cNvSpPr>
            <a:spLocks noGrp="1"/>
          </p:cNvSpPr>
          <p:nvPr>
            <p:ph idx="1"/>
          </p:nvPr>
        </p:nvSpPr>
        <p:spPr/>
        <p:txBody>
          <a:bodyPr>
            <a:normAutofit/>
          </a:bodyPr>
          <a:lstStyle/>
          <a:p>
            <a:pPr algn="just"/>
            <a:r>
              <a:rPr lang="ru-RU" b="0" i="0" dirty="0">
                <a:solidFill>
                  <a:srgbClr val="000000"/>
                </a:solidFill>
                <a:effectLst/>
                <a:latin typeface="Arial" panose="020B0604020202020204" pitchFamily="34" charset="0"/>
              </a:rPr>
              <a:t>Например, в начальных классах вместо стандартных вопросов можно использовать следующие:</a:t>
            </a:r>
          </a:p>
          <a:p>
            <a:pPr algn="just">
              <a:buFont typeface="Arial" panose="020B0604020202020204" pitchFamily="34" charset="0"/>
              <a:buChar char="•"/>
            </a:pPr>
            <a:r>
              <a:rPr lang="ru-RU" b="1" i="0" dirty="0">
                <a:solidFill>
                  <a:srgbClr val="000000"/>
                </a:solidFill>
                <a:effectLst/>
                <a:latin typeface="Arial" panose="020B0604020202020204" pitchFamily="34" charset="0"/>
              </a:rPr>
              <a:t>Опиши</a:t>
            </a:r>
            <a:r>
              <a:rPr lang="ru-RU" b="0" i="0" dirty="0">
                <a:solidFill>
                  <a:srgbClr val="000000"/>
                </a:solidFill>
                <a:effectLst/>
                <a:latin typeface="Arial" panose="020B0604020202020204" pitchFamily="34" charset="0"/>
              </a:rPr>
              <a:t>. Форму, размер, цвет, назови по имени, и т.д.</a:t>
            </a:r>
          </a:p>
          <a:p>
            <a:pPr algn="just">
              <a:buFont typeface="Arial" panose="020B0604020202020204" pitchFamily="34" charset="0"/>
              <a:buChar char="•"/>
            </a:pPr>
            <a:r>
              <a:rPr lang="ru-RU" b="1" i="0" dirty="0">
                <a:solidFill>
                  <a:srgbClr val="000000"/>
                </a:solidFill>
                <a:effectLst/>
                <a:latin typeface="Arial" panose="020B0604020202020204" pitchFamily="34" charset="0"/>
              </a:rPr>
              <a:t>Сравни</a:t>
            </a:r>
            <a:r>
              <a:rPr lang="ru-RU" b="0" i="0" dirty="0">
                <a:solidFill>
                  <a:srgbClr val="000000"/>
                </a:solidFill>
                <a:effectLst/>
                <a:latin typeface="Arial" panose="020B0604020202020204" pitchFamily="34" charset="0"/>
              </a:rPr>
              <a:t>. То есть, сравни заданный предмет или явление с подобными, укажи сходства и различия.</a:t>
            </a:r>
          </a:p>
          <a:p>
            <a:pPr algn="just">
              <a:buFont typeface="Arial" panose="020B0604020202020204" pitchFamily="34" charset="0"/>
              <a:buChar char="•"/>
            </a:pPr>
            <a:r>
              <a:rPr lang="ru-RU" b="1" i="0" dirty="0">
                <a:solidFill>
                  <a:srgbClr val="000000"/>
                </a:solidFill>
                <a:effectLst/>
                <a:latin typeface="Arial" panose="020B0604020202020204" pitchFamily="34" charset="0"/>
              </a:rPr>
              <a:t>На что похоже.</a:t>
            </a:r>
            <a:r>
              <a:rPr lang="ru-RU" b="0" i="0" dirty="0">
                <a:solidFill>
                  <a:srgbClr val="000000"/>
                </a:solidFill>
                <a:effectLst/>
                <a:latin typeface="Arial" panose="020B0604020202020204" pitchFamily="34" charset="0"/>
              </a:rPr>
              <a:t>. С чем ассоциируется у тебя данный предмет, явление?</a:t>
            </a:r>
          </a:p>
          <a:p>
            <a:pPr algn="just">
              <a:buFont typeface="Arial" panose="020B0604020202020204" pitchFamily="34" charset="0"/>
              <a:buChar char="•"/>
            </a:pPr>
            <a:r>
              <a:rPr lang="ru-RU" b="1" i="0" dirty="0">
                <a:solidFill>
                  <a:srgbClr val="000000"/>
                </a:solidFill>
                <a:effectLst/>
                <a:latin typeface="Arial" panose="020B0604020202020204" pitchFamily="34" charset="0"/>
              </a:rPr>
              <a:t>Сделай анализ</a:t>
            </a:r>
            <a:r>
              <a:rPr lang="ru-RU" b="0" i="0" dirty="0">
                <a:solidFill>
                  <a:srgbClr val="000000"/>
                </a:solidFill>
                <a:effectLst/>
                <a:latin typeface="Arial" panose="020B0604020202020204" pitchFamily="34" charset="0"/>
              </a:rPr>
              <a:t>. То есть, </a:t>
            </a:r>
            <a:r>
              <a:rPr lang="ru-RU" b="1" i="0" dirty="0">
                <a:solidFill>
                  <a:srgbClr val="000000"/>
                </a:solidFill>
                <a:effectLst/>
                <a:latin typeface="Arial" panose="020B0604020202020204" pitchFamily="34" charset="0"/>
              </a:rPr>
              <a:t>расскажи, из чего это состоит</a:t>
            </a:r>
            <a:r>
              <a:rPr lang="ru-RU" b="0" i="0" dirty="0">
                <a:solidFill>
                  <a:srgbClr val="000000"/>
                </a:solidFill>
                <a:effectLst/>
                <a:latin typeface="Arial" panose="020B0604020202020204" pitchFamily="34" charset="0"/>
              </a:rPr>
              <a:t>, как сделано и пр.</a:t>
            </a:r>
          </a:p>
          <a:p>
            <a:pPr algn="just">
              <a:buFont typeface="Arial" panose="020B0604020202020204" pitchFamily="34" charset="0"/>
              <a:buChar char="•"/>
            </a:pPr>
            <a:r>
              <a:rPr lang="ru-RU" b="1" i="0" dirty="0">
                <a:solidFill>
                  <a:srgbClr val="000000"/>
                </a:solidFill>
                <a:effectLst/>
                <a:latin typeface="Arial" panose="020B0604020202020204" pitchFamily="34" charset="0"/>
              </a:rPr>
              <a:t>Примени</a:t>
            </a:r>
            <a:r>
              <a:rPr lang="ru-RU" b="0" i="0" dirty="0">
                <a:solidFill>
                  <a:srgbClr val="000000"/>
                </a:solidFill>
                <a:effectLst/>
                <a:latin typeface="Arial" panose="020B0604020202020204" pitchFamily="34" charset="0"/>
              </a:rPr>
              <a:t>. Приведи примеры использования или покажи применение.</a:t>
            </a:r>
          </a:p>
          <a:p>
            <a:pPr algn="just">
              <a:buFont typeface="Arial" panose="020B0604020202020204" pitchFamily="34" charset="0"/>
              <a:buChar char="•"/>
            </a:pPr>
            <a:r>
              <a:rPr lang="ru-RU" b="1" i="0" dirty="0">
                <a:solidFill>
                  <a:srgbClr val="000000"/>
                </a:solidFill>
                <a:effectLst/>
                <a:latin typeface="Arial" panose="020B0604020202020204" pitchFamily="34" charset="0"/>
              </a:rPr>
              <a:t>Оцени</a:t>
            </a:r>
            <a:r>
              <a:rPr lang="ru-RU" b="0" i="0" dirty="0">
                <a:solidFill>
                  <a:srgbClr val="000000"/>
                </a:solidFill>
                <a:effectLst/>
                <a:latin typeface="Arial" panose="020B0604020202020204" pitchFamily="34" charset="0"/>
              </a:rPr>
              <a:t>. То есть, укажи все "плюсы" и "минусы".</a:t>
            </a:r>
          </a:p>
          <a:p>
            <a:endParaRPr lang="ru-RU" dirty="0"/>
          </a:p>
        </p:txBody>
      </p:sp>
    </p:spTree>
    <p:extLst>
      <p:ext uri="{BB962C8B-B14F-4D97-AF65-F5344CB8AC3E}">
        <p14:creationId xmlns:p14="http://schemas.microsoft.com/office/powerpoint/2010/main" val="911851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3F5F06-14B8-41E5-BD07-0E758FAB31D7}"/>
              </a:ext>
            </a:extLst>
          </p:cNvPr>
          <p:cNvSpPr>
            <a:spLocks noGrp="1"/>
          </p:cNvSpPr>
          <p:nvPr>
            <p:ph type="title"/>
          </p:nvPr>
        </p:nvSpPr>
        <p:spPr/>
        <p:txBody>
          <a:bodyPr/>
          <a:lstStyle/>
          <a:p>
            <a:endParaRPr lang="ru-RU"/>
          </a:p>
        </p:txBody>
      </p:sp>
      <p:pic>
        <p:nvPicPr>
          <p:cNvPr id="3074" name="Picture 2">
            <a:extLst>
              <a:ext uri="{FF2B5EF4-FFF2-40B4-BE49-F238E27FC236}">
                <a16:creationId xmlns:a16="http://schemas.microsoft.com/office/drawing/2014/main" id="{5FDBDEAB-2BB5-46A3-9E6C-CE19E42AC1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5023" y="1129324"/>
            <a:ext cx="6789345" cy="492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743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038232B-F0E3-4EB9-94DE-CDC0A0F54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056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889844"/>
            <a:ext cx="7272808" cy="4401205"/>
          </a:xfrm>
          <a:prstGeom prst="rect">
            <a:avLst/>
          </a:prstGeom>
        </p:spPr>
        <p:txBody>
          <a:bodyPr wrap="square">
            <a:spAutoFit/>
          </a:bodyPr>
          <a:lstStyle/>
          <a:p>
            <a:r>
              <a:rPr lang="ru-RU" sz="2000" b="1" i="1" dirty="0">
                <a:latin typeface="Times New Roman" panose="02020603050405020304" pitchFamily="18" charset="0"/>
                <a:cs typeface="Times New Roman" panose="02020603050405020304" pitchFamily="18" charset="0"/>
              </a:rPr>
              <a:t>В процессе работы над темой </a:t>
            </a:r>
            <a:r>
              <a:rPr lang="ru-RU" sz="2000" b="1" i="1" dirty="0">
                <a:solidFill>
                  <a:srgbClr val="C00000"/>
                </a:solidFill>
                <a:latin typeface="Times New Roman" panose="02020603050405020304" pitchFamily="18" charset="0"/>
                <a:cs typeface="Times New Roman" panose="02020603050405020304" pitchFamily="18" charset="0"/>
              </a:rPr>
              <a:t>«Политика Петра I» </a:t>
            </a:r>
            <a:r>
              <a:rPr lang="ru-RU" sz="2000" b="1" i="1" dirty="0">
                <a:latin typeface="Times New Roman" panose="02020603050405020304" pitchFamily="18" charset="0"/>
                <a:cs typeface="Times New Roman" panose="02020603050405020304" pitchFamily="18" charset="0"/>
              </a:rPr>
              <a:t>кубик легко сделать таким:</a:t>
            </a:r>
          </a:p>
          <a:p>
            <a:endParaRPr lang="ru-RU" sz="2000" b="1" i="1" dirty="0">
              <a:latin typeface="Times New Roman" panose="02020603050405020304" pitchFamily="18" charset="0"/>
              <a:cs typeface="Times New Roman" panose="02020603050405020304" pitchFamily="18" charset="0"/>
            </a:endParaRPr>
          </a:p>
          <a:p>
            <a:pPr lvl="0"/>
            <a:r>
              <a:rPr lang="ru-RU" sz="2000" dirty="0">
                <a:solidFill>
                  <a:srgbClr val="C00000"/>
                </a:solidFill>
                <a:latin typeface="Times New Roman" panose="02020603050405020304" pitchFamily="18" charset="0"/>
                <a:cs typeface="Times New Roman" panose="02020603050405020304" pitchFamily="18" charset="0"/>
              </a:rPr>
              <a:t>1.</a:t>
            </a:r>
            <a:r>
              <a:rPr lang="ru-RU" sz="2000" dirty="0">
                <a:latin typeface="Times New Roman" panose="02020603050405020304" pitchFamily="18" charset="0"/>
                <a:cs typeface="Times New Roman" panose="02020603050405020304" pitchFamily="18" charset="0"/>
              </a:rPr>
              <a:t> Назови основные направления политики Петра I.</a:t>
            </a:r>
          </a:p>
          <a:p>
            <a:pPr lvl="0"/>
            <a:r>
              <a:rPr lang="ru-RU" sz="2000" dirty="0">
                <a:solidFill>
                  <a:srgbClr val="C00000"/>
                </a:solidFill>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Почему во времена Петра I Россия переживала небывалый культурно-экономический подъём?</a:t>
            </a:r>
          </a:p>
          <a:p>
            <a:pPr lvl="0"/>
            <a:r>
              <a:rPr lang="ru-RU" sz="2000" dirty="0">
                <a:solidFill>
                  <a:srgbClr val="C00000"/>
                </a:solidFill>
                <a:latin typeface="Times New Roman" panose="02020603050405020304" pitchFamily="18" charset="0"/>
                <a:cs typeface="Times New Roman" panose="02020603050405020304" pitchFamily="18" charset="0"/>
              </a:rPr>
              <a:t>3.</a:t>
            </a:r>
            <a:r>
              <a:rPr lang="ru-RU" sz="2000" dirty="0">
                <a:latin typeface="Times New Roman" panose="02020603050405020304" pitchFamily="18" charset="0"/>
                <a:cs typeface="Times New Roman" panose="02020603050405020304" pitchFamily="18" charset="0"/>
              </a:rPr>
              <a:t> Объясни, какие цели преследовал Пётр</a:t>
            </a:r>
            <a:r>
              <a:rPr lang="en-US" sz="2000" dirty="0">
                <a:latin typeface="Times New Roman" panose="02020603050405020304" pitchFamily="18" charset="0"/>
                <a:cs typeface="Times New Roman" panose="02020603050405020304" pitchFamily="18" charset="0"/>
              </a:rPr>
              <a:t> I</a:t>
            </a:r>
            <a:r>
              <a:rPr lang="ru-RU" sz="2000" dirty="0">
                <a:latin typeface="Times New Roman" panose="02020603050405020304" pitchFamily="18" charset="0"/>
                <a:cs typeface="Times New Roman" panose="02020603050405020304" pitchFamily="18" charset="0"/>
              </a:rPr>
              <a:t>, отправляясь в поездки за границу?</a:t>
            </a:r>
          </a:p>
          <a:p>
            <a:pPr lvl="0"/>
            <a:r>
              <a:rPr lang="ru-RU" sz="2000" dirty="0">
                <a:solidFill>
                  <a:srgbClr val="C00000"/>
                </a:solidFill>
                <a:latin typeface="Times New Roman" panose="02020603050405020304" pitchFamily="18" charset="0"/>
                <a:cs typeface="Times New Roman" panose="02020603050405020304" pitchFamily="18" charset="0"/>
              </a:rPr>
              <a:t>4.</a:t>
            </a:r>
            <a:r>
              <a:rPr lang="ru-RU" sz="2000" dirty="0">
                <a:latin typeface="Times New Roman" panose="02020603050405020304" pitchFamily="18" charset="0"/>
                <a:cs typeface="Times New Roman" panose="02020603050405020304" pitchFamily="18" charset="0"/>
              </a:rPr>
              <a:t> Предложи аргументы в защиту актуальности политики Петра </a:t>
            </a:r>
            <a:r>
              <a:rPr lang="en-US" sz="2000" dirty="0">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 в наши дни.</a:t>
            </a:r>
          </a:p>
          <a:p>
            <a:pPr lvl="0"/>
            <a:r>
              <a:rPr lang="ru-RU" sz="2000" dirty="0">
                <a:solidFill>
                  <a:srgbClr val="C00000"/>
                </a:solidFill>
                <a:latin typeface="Times New Roman" panose="02020603050405020304" pitchFamily="18" charset="0"/>
                <a:cs typeface="Times New Roman" panose="02020603050405020304" pitchFamily="18" charset="0"/>
              </a:rPr>
              <a:t>5.</a:t>
            </a:r>
            <a:r>
              <a:rPr lang="ru-RU" sz="2000" dirty="0">
                <a:latin typeface="Times New Roman" panose="02020603050405020304" pitchFamily="18" charset="0"/>
                <a:cs typeface="Times New Roman" panose="02020603050405020304" pitchFamily="18" charset="0"/>
              </a:rPr>
              <a:t> Придумай 5 аргументов в пользу экономических преобразований Петра</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Великого.</a:t>
            </a:r>
          </a:p>
          <a:p>
            <a:pPr lvl="0"/>
            <a:r>
              <a:rPr lang="ru-RU" sz="2000" dirty="0">
                <a:solidFill>
                  <a:srgbClr val="C00000"/>
                </a:solidFill>
                <a:latin typeface="Times New Roman" panose="02020603050405020304" pitchFamily="18" charset="0"/>
                <a:cs typeface="Times New Roman" panose="02020603050405020304" pitchFamily="18" charset="0"/>
              </a:rPr>
              <a:t>6.</a:t>
            </a:r>
            <a:r>
              <a:rPr lang="ru-RU" sz="2000" dirty="0">
                <a:latin typeface="Times New Roman" panose="02020603050405020304" pitchFamily="18" charset="0"/>
                <a:cs typeface="Times New Roman" panose="02020603050405020304" pitchFamily="18" charset="0"/>
              </a:rPr>
              <a:t> Как ты считаешь, какие направления общественно-политической жизни волновали бы правителя сегодня?</a:t>
            </a:r>
          </a:p>
        </p:txBody>
      </p:sp>
    </p:spTree>
    <p:extLst>
      <p:ext uri="{BB962C8B-B14F-4D97-AF65-F5344CB8AC3E}">
        <p14:creationId xmlns:p14="http://schemas.microsoft.com/office/powerpoint/2010/main" val="286786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barn(inVertical)">
                                      <p:cBhvr>
                                        <p:cTn id="14" dur="500"/>
                                        <p:tgtEl>
                                          <p:spTgt spid="2">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arn(inVertical)">
                                      <p:cBhvr>
                                        <p:cTn id="23" dur="500"/>
                                        <p:tgtEl>
                                          <p:spTgt spid="2">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barn(inVertical)">
                                      <p:cBhvr>
                                        <p:cTn id="26" dur="500"/>
                                        <p:tgtEl>
                                          <p:spTgt spid="2">
                                            <p:txEl>
                                              <p:pRg st="6" end="6"/>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barn(inVertical)">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20688"/>
            <a:ext cx="7560840" cy="5570756"/>
          </a:xfrm>
          <a:prstGeom prst="rect">
            <a:avLst/>
          </a:prstGeom>
        </p:spPr>
        <p:txBody>
          <a:bodyPr wrap="square">
            <a:spAutoFit/>
          </a:bodyPr>
          <a:lstStyle/>
          <a:p>
            <a:pPr algn="ctr"/>
            <a:r>
              <a:rPr lang="ru-RU" sz="2400" b="1" dirty="0">
                <a:solidFill>
                  <a:srgbClr val="C00000"/>
                </a:solidFill>
                <a:latin typeface="Times New Roman" panose="02020603050405020304" pitchFamily="18" charset="0"/>
                <a:cs typeface="Times New Roman" panose="02020603050405020304" pitchFamily="18" charset="0"/>
              </a:rPr>
              <a:t>Правила применения приёма «Кубик </a:t>
            </a:r>
            <a:r>
              <a:rPr lang="ru-RU" sz="2400" b="1" dirty="0" err="1">
                <a:solidFill>
                  <a:srgbClr val="C00000"/>
                </a:solidFill>
                <a:latin typeface="Times New Roman" panose="02020603050405020304" pitchFamily="18" charset="0"/>
                <a:cs typeface="Times New Roman" panose="02020603050405020304" pitchFamily="18" charset="0"/>
              </a:rPr>
              <a:t>Блума</a:t>
            </a:r>
            <a:r>
              <a:rPr lang="ru-RU" sz="2400" b="1" dirty="0">
                <a:solidFill>
                  <a:srgbClr val="C00000"/>
                </a:solidFill>
                <a:latin typeface="Times New Roman" panose="02020603050405020304" pitchFamily="18" charset="0"/>
                <a:cs typeface="Times New Roman" panose="02020603050405020304" pitchFamily="18" charset="0"/>
              </a:rPr>
              <a:t>»</a:t>
            </a:r>
            <a:endParaRPr lang="ru-RU" sz="2400" dirty="0">
              <a:solidFill>
                <a:srgbClr val="C00000"/>
              </a:solidFill>
              <a:latin typeface="Times New Roman" panose="02020603050405020304" pitchFamily="18" charset="0"/>
              <a:cs typeface="Times New Roman" panose="02020603050405020304" pitchFamily="18" charset="0"/>
            </a:endParaRPr>
          </a:p>
          <a:p>
            <a:pPr algn="ctr"/>
            <a:r>
              <a:rPr lang="ru-RU" sz="2000" b="1" dirty="0">
                <a:solidFill>
                  <a:srgbClr val="0070C0"/>
                </a:solidFill>
                <a:latin typeface="Times New Roman" panose="02020603050405020304" pitchFamily="18" charset="0"/>
                <a:cs typeface="Times New Roman" panose="02020603050405020304" pitchFamily="18" charset="0"/>
              </a:rPr>
              <a:t>Работа с кубиком строится следующим образом:</a:t>
            </a:r>
            <a:endParaRPr lang="ru-RU" sz="2000" dirty="0">
              <a:solidFill>
                <a:srgbClr val="0070C0"/>
              </a:solidFill>
              <a:latin typeface="Times New Roman" panose="02020603050405020304" pitchFamily="18" charset="0"/>
              <a:cs typeface="Times New Roman" panose="02020603050405020304" pitchFamily="18" charset="0"/>
            </a:endParaRPr>
          </a:p>
          <a:p>
            <a:pPr lvl="0"/>
            <a:r>
              <a:rPr lang="ru-RU" sz="2400" dirty="0">
                <a:solidFill>
                  <a:schemeClr val="accent1">
                    <a:lumMod val="50000"/>
                  </a:schemeClr>
                </a:solidFill>
                <a:latin typeface="Times New Roman" panose="02020603050405020304" pitchFamily="18" charset="0"/>
                <a:cs typeface="Times New Roman" panose="02020603050405020304" pitchFamily="18" charset="0"/>
              </a:rPr>
              <a:t>1. Учитель формулирует тему урока и круг вопросов, которые будут обсуждаться на занятии.</a:t>
            </a:r>
          </a:p>
          <a:p>
            <a:pPr lvl="0"/>
            <a:r>
              <a:rPr lang="ru-RU" sz="2400" dirty="0">
                <a:solidFill>
                  <a:schemeClr val="accent4">
                    <a:lumMod val="75000"/>
                  </a:schemeClr>
                </a:solidFill>
                <a:latin typeface="Times New Roman" panose="02020603050405020304" pitchFamily="18" charset="0"/>
                <a:cs typeface="Times New Roman" panose="02020603050405020304" pitchFamily="18" charset="0"/>
              </a:rPr>
              <a:t>2. Педагог бросает фигуру, а ученик отвечает на вопрос темы, начинающийся с того слова, которое выпало на грани.</a:t>
            </a:r>
          </a:p>
          <a:p>
            <a:pPr lvl="0"/>
            <a:r>
              <a:rPr lang="ru-RU" sz="2400" dirty="0">
                <a:solidFill>
                  <a:srgbClr val="7030A0"/>
                </a:solidFill>
                <a:latin typeface="Times New Roman" panose="02020603050405020304" pitchFamily="18" charset="0"/>
                <a:cs typeface="Times New Roman" panose="02020603050405020304" pitchFamily="18" charset="0"/>
              </a:rPr>
              <a:t>3. Если ответ даётся неполный, то одноклассники могут его дополнить и исправить.</a:t>
            </a:r>
          </a:p>
          <a:p>
            <a:pPr lvl="0"/>
            <a:endParaRPr lang="ru-RU" sz="2400" dirty="0">
              <a:solidFill>
                <a:srgbClr val="7030A0"/>
              </a:solidFill>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Ответ на каждый вопрос кубика помогает учителю не только выявить уровень познавательной активности учащихся, но и сделать вывод об эмоциональной составляющей урока, прояснить аспекты темы, которые вызывают затруднения у ребят.</a:t>
            </a:r>
          </a:p>
        </p:txBody>
      </p:sp>
    </p:spTree>
    <p:extLst>
      <p:ext uri="{BB962C8B-B14F-4D97-AF65-F5344CB8AC3E}">
        <p14:creationId xmlns:p14="http://schemas.microsoft.com/office/powerpoint/2010/main" val="408167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7AE371E-0B92-487C-9CBC-5236C3164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0" y="260648"/>
            <a:ext cx="9144000"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286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C451E8-104A-4F7F-A28B-ACF4418CEA73}"/>
              </a:ext>
            </a:extLst>
          </p:cNvPr>
          <p:cNvSpPr>
            <a:spLocks noGrp="1"/>
          </p:cNvSpPr>
          <p:nvPr>
            <p:ph type="title"/>
          </p:nvPr>
        </p:nvSpPr>
        <p:spPr/>
        <p:txBody>
          <a:bodyPr/>
          <a:lstStyle/>
          <a:p>
            <a:endParaRPr lang="ru-RU"/>
          </a:p>
        </p:txBody>
      </p:sp>
      <p:pic>
        <p:nvPicPr>
          <p:cNvPr id="6146" name="Picture 2">
            <a:extLst>
              <a:ext uri="{FF2B5EF4-FFF2-40B4-BE49-F238E27FC236}">
                <a16:creationId xmlns:a16="http://schemas.microsoft.com/office/drawing/2014/main" id="{A43E20B2-F486-4B85-B314-BE887B3DC3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478" y="274638"/>
            <a:ext cx="8229600" cy="630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336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0B2D02-D968-4FD2-8A40-9F082DC4FBB9}"/>
              </a:ext>
            </a:extLst>
          </p:cNvPr>
          <p:cNvSpPr>
            <a:spLocks noGrp="1"/>
          </p:cNvSpPr>
          <p:nvPr>
            <p:ph type="title"/>
          </p:nvPr>
        </p:nvSpPr>
        <p:spPr/>
        <p:txBody>
          <a:bodyPr/>
          <a:lstStyle/>
          <a:p>
            <a:endParaRPr lang="ru-RU"/>
          </a:p>
        </p:txBody>
      </p:sp>
      <p:pic>
        <p:nvPicPr>
          <p:cNvPr id="4" name="Picture 4">
            <a:extLst>
              <a:ext uri="{FF2B5EF4-FFF2-40B4-BE49-F238E27FC236}">
                <a16:creationId xmlns:a16="http://schemas.microsoft.com/office/drawing/2014/main" id="{4C914CF6-1E13-4CAB-8DF1-C6B4863059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365126"/>
            <a:ext cx="7886700" cy="591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30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7AF75F-F468-4831-88DA-410B4FA6D80A}"/>
              </a:ext>
            </a:extLst>
          </p:cNvPr>
          <p:cNvSpPr>
            <a:spLocks noGrp="1"/>
          </p:cNvSpPr>
          <p:nvPr>
            <p:ph type="title"/>
          </p:nvPr>
        </p:nvSpPr>
        <p:spPr/>
        <p:txBody>
          <a:bodyPr/>
          <a:lstStyle/>
          <a:p>
            <a:endParaRPr lang="ru-RU"/>
          </a:p>
        </p:txBody>
      </p:sp>
      <p:pic>
        <p:nvPicPr>
          <p:cNvPr id="3074" name="Picture 2">
            <a:extLst>
              <a:ext uri="{FF2B5EF4-FFF2-40B4-BE49-F238E27FC236}">
                <a16:creationId xmlns:a16="http://schemas.microsoft.com/office/drawing/2014/main" id="{6B1FAFD3-1340-49EA-852A-21A37567E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925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EC7066-E724-4559-9E5D-9605AE623FB2}"/>
              </a:ext>
            </a:extLst>
          </p:cNvPr>
          <p:cNvSpPr>
            <a:spLocks noGrp="1"/>
          </p:cNvSpPr>
          <p:nvPr>
            <p:ph type="title"/>
          </p:nvPr>
        </p:nvSpPr>
        <p:spPr/>
        <p:txBody>
          <a:bodyPr/>
          <a:lstStyle/>
          <a:p>
            <a:endParaRPr lang="ru-RU"/>
          </a:p>
        </p:txBody>
      </p:sp>
      <p:pic>
        <p:nvPicPr>
          <p:cNvPr id="7170" name="Picture 2">
            <a:extLst>
              <a:ext uri="{FF2B5EF4-FFF2-40B4-BE49-F238E27FC236}">
                <a16:creationId xmlns:a16="http://schemas.microsoft.com/office/drawing/2014/main" id="{303E2D80-B55D-4829-A9DD-B054470E7E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1" y="620688"/>
            <a:ext cx="8075240" cy="623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586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19EADD-BEE4-4ADD-BF72-3F4903DFEE5C}"/>
              </a:ext>
            </a:extLst>
          </p:cNvPr>
          <p:cNvSpPr>
            <a:spLocks noGrp="1"/>
          </p:cNvSpPr>
          <p:nvPr>
            <p:ph type="title"/>
          </p:nvPr>
        </p:nvSpPr>
        <p:spPr/>
        <p:txBody>
          <a:bodyPr/>
          <a:lstStyle/>
          <a:p>
            <a:endParaRPr lang="ru-RU"/>
          </a:p>
        </p:txBody>
      </p:sp>
      <p:pic>
        <p:nvPicPr>
          <p:cNvPr id="8194" name="Picture 2">
            <a:extLst>
              <a:ext uri="{FF2B5EF4-FFF2-40B4-BE49-F238E27FC236}">
                <a16:creationId xmlns:a16="http://schemas.microsoft.com/office/drawing/2014/main" id="{183F9E41-5859-417C-8186-6FEA4AA1B33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6841" y="1196752"/>
            <a:ext cx="7470317" cy="498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21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3EF366-C8E2-4C20-BE40-9E51794D2A3A}"/>
              </a:ext>
            </a:extLst>
          </p:cNvPr>
          <p:cNvSpPr>
            <a:spLocks noGrp="1"/>
          </p:cNvSpPr>
          <p:nvPr>
            <p:ph type="title"/>
          </p:nvPr>
        </p:nvSpPr>
        <p:spPr/>
        <p:txBody>
          <a:bodyPr/>
          <a:lstStyle/>
          <a:p>
            <a:endParaRPr lang="ru-RU"/>
          </a:p>
        </p:txBody>
      </p:sp>
      <p:pic>
        <p:nvPicPr>
          <p:cNvPr id="9218" name="Picture 2">
            <a:extLst>
              <a:ext uri="{FF2B5EF4-FFF2-40B4-BE49-F238E27FC236}">
                <a16:creationId xmlns:a16="http://schemas.microsoft.com/office/drawing/2014/main" id="{F9F59D91-32CD-4C38-AB6A-CE6F86A47A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8496" y="1825625"/>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587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ED5543-8B44-4188-B808-8311313779AC}"/>
              </a:ext>
            </a:extLst>
          </p:cNvPr>
          <p:cNvSpPr>
            <a:spLocks noGrp="1"/>
          </p:cNvSpPr>
          <p:nvPr>
            <p:ph type="title"/>
          </p:nvPr>
        </p:nvSpPr>
        <p:spPr/>
        <p:txBody>
          <a:bodyPr/>
          <a:lstStyle/>
          <a:p>
            <a:endParaRPr lang="ru-RU"/>
          </a:p>
        </p:txBody>
      </p:sp>
      <p:pic>
        <p:nvPicPr>
          <p:cNvPr id="10242" name="Picture 2">
            <a:extLst>
              <a:ext uri="{FF2B5EF4-FFF2-40B4-BE49-F238E27FC236}">
                <a16:creationId xmlns:a16="http://schemas.microsoft.com/office/drawing/2014/main" id="{4FBC7632-DA83-4317-AD2E-42F723904AA0}"/>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653019"/>
            <a:ext cx="6797436" cy="4523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318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635448-1C10-48CF-8420-CA9F41C315C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E47013C-5EBE-4A20-9492-99602399C3C6}"/>
              </a:ext>
            </a:extLst>
          </p:cNvPr>
          <p:cNvSpPr>
            <a:spLocks noGrp="1"/>
          </p:cNvSpPr>
          <p:nvPr>
            <p:ph idx="1"/>
          </p:nvPr>
        </p:nvSpPr>
        <p:spPr/>
        <p:txBody>
          <a:bodyPr/>
          <a:lstStyle/>
          <a:p>
            <a:endParaRPr lang="ru-RU"/>
          </a:p>
        </p:txBody>
      </p:sp>
      <p:pic>
        <p:nvPicPr>
          <p:cNvPr id="1026" name="Picture 2">
            <a:extLst>
              <a:ext uri="{FF2B5EF4-FFF2-40B4-BE49-F238E27FC236}">
                <a16:creationId xmlns:a16="http://schemas.microsoft.com/office/drawing/2014/main" id="{1D973EF1-D877-41C0-9B90-C4922B3C0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85746"/>
            <a:ext cx="8748464" cy="656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31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54" y="38472"/>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2910" y="404664"/>
            <a:ext cx="7793235" cy="4031873"/>
          </a:xfrm>
          <a:prstGeom prst="rect">
            <a:avLst/>
          </a:prstGeom>
          <a:noFill/>
        </p:spPr>
        <p:txBody>
          <a:bodyPr wrap="square" rtlCol="0">
            <a:spAutoFit/>
          </a:bodyPr>
          <a:lstStyle/>
          <a:p>
            <a:pPr algn="ctr"/>
            <a:r>
              <a:rPr lang="ru-RU" sz="1600" b="1" i="1" dirty="0"/>
              <a:t> </a:t>
            </a:r>
            <a:r>
              <a:rPr lang="ru-RU" sz="3200" b="1" dirty="0">
                <a:latin typeface="Times New Roman" panose="02020603050405020304" pitchFamily="18" charset="0"/>
                <a:cs typeface="Times New Roman" panose="02020603050405020304" pitchFamily="18" charset="0"/>
              </a:rPr>
              <a:t>Кубик </a:t>
            </a:r>
            <a:r>
              <a:rPr lang="ru-RU" sz="3200" b="1" dirty="0" err="1">
                <a:latin typeface="Times New Roman" panose="02020603050405020304" pitchFamily="18" charset="0"/>
                <a:cs typeface="Times New Roman" panose="02020603050405020304" pitchFamily="18" charset="0"/>
              </a:rPr>
              <a:t>Блума</a:t>
            </a:r>
            <a:r>
              <a:rPr lang="ru-RU" sz="3200" b="1" dirty="0">
                <a:latin typeface="Times New Roman" panose="02020603050405020304" pitchFamily="18" charset="0"/>
                <a:cs typeface="Times New Roman" panose="02020603050405020304" pitchFamily="18" charset="0"/>
              </a:rPr>
              <a:t>: методика использования</a:t>
            </a:r>
            <a:endParaRPr lang="ru-RU" sz="3200" dirty="0">
              <a:latin typeface="Times New Roman" panose="02020603050405020304" pitchFamily="18" charset="0"/>
              <a:cs typeface="Times New Roman" panose="02020603050405020304" pitchFamily="18" charset="0"/>
            </a:endParaRPr>
          </a:p>
          <a:p>
            <a:pPr algn="ctr"/>
            <a:r>
              <a:rPr lang="ru-RU" sz="2800" dirty="0">
                <a:latin typeface="Times New Roman" panose="02020603050405020304" pitchFamily="18" charset="0"/>
                <a:cs typeface="Times New Roman" panose="02020603050405020304" pitchFamily="18" charset="0"/>
              </a:rPr>
              <a:t>Это обычный бумажный куб, на гранях которого написано:</a:t>
            </a:r>
          </a:p>
          <a:p>
            <a:pPr lvl="0" algn="ctr">
              <a:buFont typeface="Arial" pitchFamily="34" charset="0"/>
              <a:buChar char="•"/>
            </a:pPr>
            <a:r>
              <a:rPr lang="ru-RU" sz="2800" dirty="0">
                <a:latin typeface="Times New Roman" panose="02020603050405020304" pitchFamily="18" charset="0"/>
                <a:cs typeface="Times New Roman" panose="02020603050405020304" pitchFamily="18" charset="0"/>
              </a:rPr>
              <a:t> Назови</a:t>
            </a:r>
          </a:p>
          <a:p>
            <a:pPr lvl="0" algn="ctr">
              <a:buFont typeface="Arial" pitchFamily="34" charset="0"/>
              <a:buChar char="•"/>
            </a:pPr>
            <a:r>
              <a:rPr lang="ru-RU" sz="2800" dirty="0">
                <a:latin typeface="Times New Roman" panose="02020603050405020304" pitchFamily="18" charset="0"/>
                <a:cs typeface="Times New Roman" panose="02020603050405020304" pitchFamily="18" charset="0"/>
              </a:rPr>
              <a:t> Почему</a:t>
            </a:r>
          </a:p>
          <a:p>
            <a:pPr lvl="0" algn="ctr">
              <a:buFont typeface="Arial" pitchFamily="34" charset="0"/>
              <a:buChar char="•"/>
            </a:pPr>
            <a:r>
              <a:rPr lang="ru-RU" sz="2800" dirty="0">
                <a:latin typeface="Times New Roman" panose="02020603050405020304" pitchFamily="18" charset="0"/>
                <a:cs typeface="Times New Roman" panose="02020603050405020304" pitchFamily="18" charset="0"/>
              </a:rPr>
              <a:t> Объясни</a:t>
            </a:r>
          </a:p>
          <a:p>
            <a:pPr lvl="0" algn="ctr">
              <a:buFont typeface="Arial" pitchFamily="34" charset="0"/>
              <a:buChar char="•"/>
            </a:pPr>
            <a:r>
              <a:rPr lang="ru-RU" sz="2800" dirty="0">
                <a:latin typeface="Times New Roman" panose="02020603050405020304" pitchFamily="18" charset="0"/>
                <a:cs typeface="Times New Roman" panose="02020603050405020304" pitchFamily="18" charset="0"/>
              </a:rPr>
              <a:t> Предложи</a:t>
            </a:r>
          </a:p>
          <a:p>
            <a:pPr lvl="0" algn="ctr">
              <a:buFont typeface="Arial" pitchFamily="34" charset="0"/>
              <a:buChar char="•"/>
            </a:pPr>
            <a:r>
              <a:rPr lang="ru-RU" sz="2800" dirty="0">
                <a:latin typeface="Times New Roman" panose="02020603050405020304" pitchFamily="18" charset="0"/>
                <a:cs typeface="Times New Roman" panose="02020603050405020304" pitchFamily="18" charset="0"/>
              </a:rPr>
              <a:t> Придумай</a:t>
            </a:r>
          </a:p>
          <a:p>
            <a:pPr lvl="0" algn="ctr">
              <a:buFont typeface="Arial" pitchFamily="34" charset="0"/>
              <a:buChar char="•"/>
            </a:pPr>
            <a:r>
              <a:rPr lang="ru-RU" sz="2800" dirty="0">
                <a:latin typeface="Times New Roman" panose="02020603050405020304" pitchFamily="18" charset="0"/>
                <a:cs typeface="Times New Roman" panose="02020603050405020304" pitchFamily="18" charset="0"/>
              </a:rPr>
              <a:t> Поделись</a:t>
            </a:r>
          </a:p>
        </p:txBody>
      </p:sp>
      <p:pic>
        <p:nvPicPr>
          <p:cNvPr id="14" name="Picture 8" descr="http://i.xn----7sbagbrdj9cgd0a.xn--p1ai/u/pic/8f/49a2debc5611e68359e17955198316/-/%D0%A0%D0%B0%D0%B7%D0%B2%D0%B5%D1%80%D1%82%D0%BA%D0%B0_%D0%BA%D1%83%D0%B1%D0%B0%20%282%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21088"/>
            <a:ext cx="3882924" cy="26369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24128" y="3861048"/>
            <a:ext cx="3168352" cy="2923877"/>
          </a:xfrm>
          <a:prstGeom prst="rect">
            <a:avLst/>
          </a:prstGeom>
          <a:noFill/>
        </p:spPr>
        <p:txBody>
          <a:bodyPr wrap="square" rtlCol="0">
            <a:spAutoFit/>
          </a:bodyPr>
          <a:lstStyle/>
          <a:p>
            <a:endParaRPr lang="ru-RU" sz="2400" dirty="0">
              <a:solidFill>
                <a:schemeClr val="accent3">
                  <a:lumMod val="50000"/>
                </a:schemeClr>
              </a:solidFill>
              <a:latin typeface="Times New Roman" pitchFamily="18" charset="0"/>
              <a:cs typeface="Times New Roman" pitchFamily="18" charset="0"/>
            </a:endParaRPr>
          </a:p>
          <a:p>
            <a:endParaRPr lang="ru-RU" sz="2400" dirty="0">
              <a:solidFill>
                <a:schemeClr val="accent3">
                  <a:lumMod val="50000"/>
                </a:schemeClr>
              </a:solidFill>
              <a:latin typeface="Times New Roman" pitchFamily="18" charset="0"/>
              <a:cs typeface="Times New Roman" pitchFamily="18" charset="0"/>
            </a:endParaRPr>
          </a:p>
          <a:p>
            <a:r>
              <a:rPr lang="ru-RU" sz="2800" i="1" dirty="0">
                <a:latin typeface="Times New Roman" pitchFamily="18" charset="0"/>
                <a:cs typeface="Times New Roman" pitchFamily="18" charset="0"/>
              </a:rPr>
              <a:t>Умеющие мыслить</a:t>
            </a:r>
          </a:p>
          <a:p>
            <a:r>
              <a:rPr lang="ru-RU" sz="2800" i="1" dirty="0">
                <a:latin typeface="Times New Roman" pitchFamily="18" charset="0"/>
                <a:cs typeface="Times New Roman" pitchFamily="18" charset="0"/>
              </a:rPr>
              <a:t>Умеют задавать вопросы</a:t>
            </a:r>
          </a:p>
          <a:p>
            <a:r>
              <a:rPr lang="ru-RU" sz="2800" i="1" dirty="0">
                <a:latin typeface="Times New Roman" pitchFamily="18" charset="0"/>
                <a:cs typeface="Times New Roman" pitchFamily="18" charset="0"/>
              </a:rPr>
              <a:t>           </a:t>
            </a:r>
            <a:r>
              <a:rPr lang="ru-RU" sz="2800" i="1" dirty="0" err="1">
                <a:latin typeface="Times New Roman" pitchFamily="18" charset="0"/>
                <a:cs typeface="Times New Roman" pitchFamily="18" charset="0"/>
              </a:rPr>
              <a:t>Алисон</a:t>
            </a:r>
            <a:r>
              <a:rPr lang="ru-RU" sz="2800" i="1" dirty="0">
                <a:latin typeface="Times New Roman" pitchFamily="18" charset="0"/>
                <a:cs typeface="Times New Roman" pitchFamily="18" charset="0"/>
              </a:rPr>
              <a:t> Кинг</a:t>
            </a: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6830482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авила применения для старшеклассников"/>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03648" y="188640"/>
            <a:ext cx="7095038" cy="150810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 </a:t>
            </a:r>
          </a:p>
          <a:p>
            <a:endParaRPr lang="ru-RU" sz="6000" b="1" dirty="0"/>
          </a:p>
        </p:txBody>
      </p:sp>
      <p:sp>
        <p:nvSpPr>
          <p:cNvPr id="6" name="TextBox 5"/>
          <p:cNvSpPr txBox="1"/>
          <p:nvPr/>
        </p:nvSpPr>
        <p:spPr>
          <a:xfrm>
            <a:off x="1691680" y="404664"/>
            <a:ext cx="6744465" cy="338554"/>
          </a:xfrm>
          <a:prstGeom prst="rect">
            <a:avLst/>
          </a:prstGeom>
          <a:noFill/>
        </p:spPr>
        <p:txBody>
          <a:bodyPr wrap="square" rtlCol="0">
            <a:spAutoFit/>
          </a:bodyPr>
          <a:lstStyle/>
          <a:p>
            <a:pPr algn="ctr"/>
            <a:endParaRPr lang="ru-RU" sz="1600" b="1" dirty="0">
              <a:latin typeface="Times New Roman" panose="02020603050405020304" pitchFamily="18" charset="0"/>
              <a:cs typeface="Times New Roman" panose="02020603050405020304" pitchFamily="18" charset="0"/>
            </a:endParaRPr>
          </a:p>
        </p:txBody>
      </p:sp>
      <p:pic>
        <p:nvPicPr>
          <p:cNvPr id="1026" name="Picture 2" descr="C:\Users\Максим\Desktop\121545_html_c904b1f.jpg"/>
          <p:cNvPicPr>
            <a:picLocks noChangeAspect="1" noChangeArrowheads="1"/>
          </p:cNvPicPr>
          <p:nvPr/>
        </p:nvPicPr>
        <p:blipFill>
          <a:blip r:embed="rId3" cstate="print"/>
          <a:srcRect/>
          <a:stretch>
            <a:fillRect/>
          </a:stretch>
        </p:blipFill>
        <p:spPr bwMode="auto">
          <a:xfrm>
            <a:off x="3108583" y="2780928"/>
            <a:ext cx="6035417" cy="4077072"/>
          </a:xfrm>
          <a:prstGeom prst="rect">
            <a:avLst/>
          </a:prstGeom>
          <a:noFill/>
        </p:spPr>
      </p:pic>
      <p:sp>
        <p:nvSpPr>
          <p:cNvPr id="12" name="Прямоугольник 11"/>
          <p:cNvSpPr/>
          <p:nvPr/>
        </p:nvSpPr>
        <p:spPr>
          <a:xfrm>
            <a:off x="1547664" y="404664"/>
            <a:ext cx="6408712" cy="584775"/>
          </a:xfrm>
          <a:prstGeom prst="rect">
            <a:avLst/>
          </a:prstGeom>
        </p:spPr>
        <p:txBody>
          <a:bodyPr wrap="square">
            <a:spAutoFit/>
          </a:bodyPr>
          <a:lstStyle/>
          <a:p>
            <a:pPr algn="ctr"/>
            <a:r>
              <a:rPr lang="ru-RU" sz="3200" b="1" dirty="0">
                <a:latin typeface="Times New Roman" pitchFamily="18" charset="0"/>
                <a:cs typeface="Times New Roman" pitchFamily="18" charset="0"/>
              </a:rPr>
              <a:t>        Классификация вопросов</a:t>
            </a:r>
            <a:endParaRPr lang="ru-RU" sz="3200" dirty="0">
              <a:latin typeface="Times New Roman" pitchFamily="18" charset="0"/>
              <a:cs typeface="Times New Roman" pitchFamily="18" charset="0"/>
            </a:endParaRPr>
          </a:p>
        </p:txBody>
      </p:sp>
      <p:sp>
        <p:nvSpPr>
          <p:cNvPr id="10" name="Прямоугольник 9"/>
          <p:cNvSpPr/>
          <p:nvPr/>
        </p:nvSpPr>
        <p:spPr>
          <a:xfrm>
            <a:off x="1187624" y="980728"/>
            <a:ext cx="7956376" cy="1815882"/>
          </a:xfrm>
          <a:prstGeom prst="rect">
            <a:avLst/>
          </a:prstGeom>
        </p:spPr>
        <p:txBody>
          <a:bodyPr wrap="square">
            <a:spAutoFit/>
          </a:bodyPr>
          <a:lstStyle/>
          <a:p>
            <a:pPr algn="just"/>
            <a:r>
              <a:rPr lang="ru-RU" sz="2800" b="1" dirty="0">
                <a:latin typeface="Times New Roman" pitchFamily="18" charset="0"/>
                <a:cs typeface="Times New Roman" pitchFamily="18" charset="0"/>
              </a:rPr>
              <a:t>НАЗОВИ -</a:t>
            </a:r>
            <a:r>
              <a:rPr lang="ru-RU" sz="2800" dirty="0">
                <a:latin typeface="Times New Roman" pitchFamily="18" charset="0"/>
                <a:cs typeface="Times New Roman" pitchFamily="18" charset="0"/>
              </a:rPr>
              <a:t> предполагает воспроизведение знаний. Это самые простые вопросы. Ученику предлагается просто назвать предмет, явление, термин и т.д.</a:t>
            </a:r>
          </a:p>
        </p:txBody>
      </p:sp>
    </p:spTree>
    <p:extLst>
      <p:ext uri="{BB962C8B-B14F-4D97-AF65-F5344CB8AC3E}">
        <p14:creationId xmlns:p14="http://schemas.microsoft.com/office/powerpoint/2010/main" val="3884395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F56B30-1BC6-43D7-BB72-31F86277D77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581E349-3FB2-44C0-86DA-CD06CDE95E1B}"/>
              </a:ext>
            </a:extLst>
          </p:cNvPr>
          <p:cNvSpPr>
            <a:spLocks noGrp="1"/>
          </p:cNvSpPr>
          <p:nvPr>
            <p:ph idx="1"/>
          </p:nvPr>
        </p:nvSpPr>
        <p:spPr>
          <a:xfrm>
            <a:off x="628650" y="817583"/>
            <a:ext cx="6463631" cy="4699650"/>
          </a:xfrm>
        </p:spPr>
        <p:txBody>
          <a:bodyPr>
            <a:normAutofit fontScale="92500" lnSpcReduction="10000"/>
          </a:bodyPr>
          <a:lstStyle/>
          <a:p>
            <a:pPr algn="just">
              <a:buFont typeface="Arial" panose="020B0604020202020204" pitchFamily="34" charset="0"/>
              <a:buChar char="•"/>
            </a:pPr>
            <a:r>
              <a:rPr lang="ru-RU" b="1" i="0" dirty="0">
                <a:solidFill>
                  <a:srgbClr val="000000"/>
                </a:solidFill>
                <a:effectLst/>
                <a:latin typeface="Arial" panose="020B0604020202020204" pitchFamily="34" charset="0"/>
              </a:rPr>
              <a:t>Назови</a:t>
            </a:r>
            <a:r>
              <a:rPr lang="ru-RU" b="0" i="0" dirty="0">
                <a:solidFill>
                  <a:srgbClr val="000000"/>
                </a:solidFill>
                <a:effectLst/>
                <a:latin typeface="Arial" panose="020B0604020202020204" pitchFamily="34" charset="0"/>
              </a:rPr>
              <a:t>. Например, </a:t>
            </a:r>
          </a:p>
          <a:p>
            <a:pPr algn="just">
              <a:buFont typeface="Arial" panose="020B0604020202020204" pitchFamily="34" charset="0"/>
              <a:buChar char="•"/>
            </a:pPr>
            <a:r>
              <a:rPr lang="ru-RU" sz="2800" b="0" i="0" dirty="0">
                <a:solidFill>
                  <a:srgbClr val="000000"/>
                </a:solidFill>
                <a:effectLst/>
                <a:latin typeface="Arial" panose="020B0604020202020204" pitchFamily="34" charset="0"/>
              </a:rPr>
              <a:t>"Назовите главных героев поэмы А.С. Пушкина "Евгений Онегин". Или "Назовите три признака подобия треугольников", "Что такое определенный интеграл?"</a:t>
            </a:r>
          </a:p>
          <a:p>
            <a:pPr marL="228600" algn="just"/>
            <a:r>
              <a:rPr lang="ru-RU" sz="2800" b="0" i="0" dirty="0">
                <a:solidFill>
                  <a:srgbClr val="000000"/>
                </a:solidFill>
                <a:effectLst/>
                <a:latin typeface="Arial" panose="020B0604020202020204" pitchFamily="34" charset="0"/>
              </a:rPr>
              <a:t>Данный блок можно разнообразить вариативными заданиями, которые помогают проверить самые общие знания по теме. Например, используя Кубик Блума на уроках английского языка, в блок "Назови" можно включать задания на знание текста.</a:t>
            </a:r>
          </a:p>
          <a:p>
            <a:endParaRPr lang="ru-RU" dirty="0"/>
          </a:p>
        </p:txBody>
      </p:sp>
    </p:spTree>
    <p:extLst>
      <p:ext uri="{BB962C8B-B14F-4D97-AF65-F5344CB8AC3E}">
        <p14:creationId xmlns:p14="http://schemas.microsoft.com/office/powerpoint/2010/main" val="67304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WINDOWS 8\Downloads\powerpoint-templates-blue-blue-powerpoint-templates-page-7-of-24-free-ppt-backgrounds-free-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112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03648" y="188640"/>
            <a:ext cx="7095038" cy="150810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 </a:t>
            </a:r>
          </a:p>
          <a:p>
            <a:endParaRPr lang="ru-RU" sz="6000" b="1" dirty="0"/>
          </a:p>
        </p:txBody>
      </p:sp>
      <p:sp>
        <p:nvSpPr>
          <p:cNvPr id="6" name="TextBox 5"/>
          <p:cNvSpPr txBox="1"/>
          <p:nvPr/>
        </p:nvSpPr>
        <p:spPr>
          <a:xfrm>
            <a:off x="1691680" y="404664"/>
            <a:ext cx="6744465" cy="338554"/>
          </a:xfrm>
          <a:prstGeom prst="rect">
            <a:avLst/>
          </a:prstGeom>
          <a:noFill/>
        </p:spPr>
        <p:txBody>
          <a:bodyPr wrap="square" rtlCol="0">
            <a:spAutoFit/>
          </a:bodyPr>
          <a:lstStyle/>
          <a:p>
            <a:pPr algn="ctr"/>
            <a:endParaRPr lang="ru-RU" sz="1600" b="1" dirty="0">
              <a:latin typeface="Times New Roman" panose="02020603050405020304" pitchFamily="18" charset="0"/>
              <a:cs typeface="Times New Roman" panose="02020603050405020304" pitchFamily="18" charset="0"/>
            </a:endParaRPr>
          </a:p>
        </p:txBody>
      </p:sp>
      <p:pic>
        <p:nvPicPr>
          <p:cNvPr id="1026" name="Picture 2" descr="C:\Users\Максим\Desktop\121545_html_c904b1f.jpg"/>
          <p:cNvPicPr>
            <a:picLocks noChangeAspect="1" noChangeArrowheads="1"/>
          </p:cNvPicPr>
          <p:nvPr/>
        </p:nvPicPr>
        <p:blipFill>
          <a:blip r:embed="rId3" cstate="print"/>
          <a:srcRect/>
          <a:stretch>
            <a:fillRect/>
          </a:stretch>
        </p:blipFill>
        <p:spPr bwMode="auto">
          <a:xfrm>
            <a:off x="3108583" y="2780928"/>
            <a:ext cx="6035417" cy="4077072"/>
          </a:xfrm>
          <a:prstGeom prst="rect">
            <a:avLst/>
          </a:prstGeom>
          <a:noFill/>
        </p:spPr>
      </p:pic>
      <p:sp>
        <p:nvSpPr>
          <p:cNvPr id="12" name="Прямоугольник 11"/>
          <p:cNvSpPr/>
          <p:nvPr/>
        </p:nvSpPr>
        <p:spPr>
          <a:xfrm>
            <a:off x="1547664" y="404664"/>
            <a:ext cx="6408712" cy="584775"/>
          </a:xfrm>
          <a:prstGeom prst="rect">
            <a:avLst/>
          </a:prstGeom>
        </p:spPr>
        <p:txBody>
          <a:bodyPr wrap="square">
            <a:spAutoFit/>
          </a:bodyPr>
          <a:lstStyle/>
          <a:p>
            <a:pPr algn="ctr"/>
            <a:r>
              <a:rPr lang="ru-RU" sz="3200" b="1" dirty="0">
                <a:latin typeface="Times New Roman" pitchFamily="18" charset="0"/>
                <a:cs typeface="Times New Roman" pitchFamily="18" charset="0"/>
              </a:rPr>
              <a:t>        Классификация вопросов</a:t>
            </a:r>
            <a:endParaRPr lang="ru-RU" sz="3200" dirty="0">
              <a:latin typeface="Times New Roman" pitchFamily="18" charset="0"/>
              <a:cs typeface="Times New Roman" pitchFamily="18" charset="0"/>
            </a:endParaRPr>
          </a:p>
        </p:txBody>
      </p:sp>
      <p:sp>
        <p:nvSpPr>
          <p:cNvPr id="11" name="Прямоугольник 10"/>
          <p:cNvSpPr/>
          <p:nvPr/>
        </p:nvSpPr>
        <p:spPr>
          <a:xfrm>
            <a:off x="1187624" y="908720"/>
            <a:ext cx="7956376" cy="1815882"/>
          </a:xfrm>
          <a:prstGeom prst="rect">
            <a:avLst/>
          </a:prstGeom>
        </p:spPr>
        <p:txBody>
          <a:bodyPr wrap="square">
            <a:spAutoFit/>
          </a:bodyPr>
          <a:lstStyle/>
          <a:p>
            <a:pPr algn="just"/>
            <a:r>
              <a:rPr lang="ru-RU" sz="2800" b="1" dirty="0">
                <a:latin typeface="Times New Roman" pitchFamily="18" charset="0"/>
                <a:cs typeface="Times New Roman" pitchFamily="18" charset="0"/>
              </a:rPr>
              <a:t>ПОЧЕМУ</a:t>
            </a:r>
            <a:r>
              <a:rPr lang="ru-RU" sz="2800" dirty="0">
                <a:latin typeface="Times New Roman" pitchFamily="18" charset="0"/>
                <a:cs typeface="Times New Roman" pitchFamily="18" charset="0"/>
              </a:rPr>
              <a:t> - этот вопрос тоже требует размышления, но ответ можно найти и в тексте. При ответе на этот вопрос прослеживается причинно-следственная связь.</a:t>
            </a:r>
          </a:p>
        </p:txBody>
      </p:sp>
    </p:spTree>
    <p:extLst>
      <p:ext uri="{BB962C8B-B14F-4D97-AF65-F5344CB8AC3E}">
        <p14:creationId xmlns:p14="http://schemas.microsoft.com/office/powerpoint/2010/main" val="3884395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689</TotalTime>
  <Words>991</Words>
  <Application>Microsoft Office PowerPoint</Application>
  <PresentationFormat>Экран (4:3)</PresentationFormat>
  <Paragraphs>79</Paragraphs>
  <Slides>33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Arial</vt:lpstr>
      <vt:lpstr>Calibri</vt:lpstr>
      <vt:lpstr>Calibri Light</vt:lpstr>
      <vt:lpstr>Cuprum</vt:lpstr>
      <vt:lpstr>Times New Roman</vt:lpstr>
      <vt:lpstr>Тема Office</vt:lpstr>
      <vt:lpstr>Презентация PowerPoint</vt:lpstr>
      <vt:lpstr>     Цели современного образования, обозначенные ФГОС, обращены на принцип «учить не науке, а учить учиться» Как развивать в ребёнке навыки критического мышления? Какие  приёмы использовать? Хочу предложить один из популярных приёмов, разработанный американским учёным и психологом Б.Блумом. Приём называется «Кубик Блума»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Почему. </vt:lpstr>
      <vt:lpstr>Презентация PowerPoint</vt:lpstr>
      <vt:lpstr>Презентация PowerPoint</vt:lpstr>
      <vt:lpstr>Предложи. </vt:lpstr>
      <vt:lpstr>Презентация PowerPoint</vt:lpstr>
      <vt:lpstr>Придумай</vt:lpstr>
      <vt:lpstr>Презентация PowerPoint</vt:lpstr>
      <vt:lpstr>Поделись </vt:lpstr>
      <vt:lpstr>Презентация PowerPoint</vt:lpstr>
      <vt:lpstr>Презентация PowerPoint</vt:lpstr>
      <vt:lpstr>Презентация PowerPoint</vt:lpstr>
      <vt:lpstr>Презентация PowerPoint</vt:lpstr>
      <vt:lpstr>Кубик Блума в начальных классах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WINDOWS 8</dc:creator>
  <cp:lastModifiedBy>Рина</cp:lastModifiedBy>
  <cp:revision>66</cp:revision>
  <dcterms:created xsi:type="dcterms:W3CDTF">2017-02-12T11:20:58Z</dcterms:created>
  <dcterms:modified xsi:type="dcterms:W3CDTF">2021-10-04T04:42:20Z</dcterms:modified>
</cp:coreProperties>
</file>