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7" r:id="rId3"/>
    <p:sldId id="259" r:id="rId4"/>
    <p:sldId id="263" r:id="rId5"/>
    <p:sldId id="260" r:id="rId6"/>
    <p:sldId id="261" r:id="rId7"/>
    <p:sldId id="258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9665-6F8A-4FF0-AFAE-B5E2ACF6827F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82673-C34A-48C5-B00A-D53237FCA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573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41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1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20.png"/><Relationship Id="rId5" Type="http://schemas.openxmlformats.org/officeDocument/2006/relationships/image" Target="../media/image37.png"/><Relationship Id="rId10" Type="http://schemas.openxmlformats.org/officeDocument/2006/relationships/image" Target="../media/image5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2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microsoft.com/office/2007/relationships/hdphoto" Target="../media/hdphoto7.wdp"/><Relationship Id="rId10" Type="http://schemas.openxmlformats.org/officeDocument/2006/relationships/image" Target="../media/image41.png"/><Relationship Id="rId4" Type="http://schemas.openxmlformats.org/officeDocument/2006/relationships/image" Target="../media/image43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2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2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2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8.wdp"/><Relationship Id="rId4" Type="http://schemas.openxmlformats.org/officeDocument/2006/relationships/image" Target="../media/image52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7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9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0.png"/><Relationship Id="rId5" Type="http://schemas.openxmlformats.org/officeDocument/2006/relationships/image" Target="../media/image24.png"/><Relationship Id="rId10" Type="http://schemas.microsoft.com/office/2007/relationships/hdphoto" Target="../media/hdphoto5.wdp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23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1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Учитель-логопед Тряпицына Е.Е.</a:t>
            </a:r>
          </a:p>
          <a:p>
            <a:r>
              <a:rPr lang="ru-RU" dirty="0" smtClean="0"/>
              <a:t>ГБУ ДО ЦППМСП «Доверие»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175351" cy="1793167"/>
          </a:xfrm>
        </p:spPr>
        <p:txBody>
          <a:bodyPr/>
          <a:lstStyle/>
          <a:p>
            <a:r>
              <a:rPr lang="ru-RU" sz="3200" b="0" dirty="0">
                <a:effectLst/>
              </a:rPr>
              <a:t>«Работа над словом, как основным структурным элементом языка с использованием мнемотехники»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2726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683255"/>
              </p:ext>
            </p:extLst>
          </p:nvPr>
        </p:nvGraphicFramePr>
        <p:xfrm>
          <a:off x="3018218" y="332660"/>
          <a:ext cx="3786030" cy="6741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6030"/>
              </a:tblGrid>
              <a:tr h="8218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865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865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865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865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865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865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116632"/>
            <a:ext cx="2088232" cy="6624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7381"/>
            <a:ext cx="648072" cy="91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1" y="1990631"/>
            <a:ext cx="971675" cy="87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43" y="1458908"/>
            <a:ext cx="528558" cy="53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1" y="1054527"/>
            <a:ext cx="93053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49" y="2913520"/>
            <a:ext cx="1993900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65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83" y="5517232"/>
            <a:ext cx="1738647" cy="94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/>
          <p:cNvSpPr/>
          <p:nvPr/>
        </p:nvSpPr>
        <p:spPr>
          <a:xfrm flipH="1">
            <a:off x="2411760" y="260648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070" y="172500"/>
            <a:ext cx="1395661" cy="1961281"/>
          </a:xfrm>
          <a:prstGeom prst="rect">
            <a:avLst/>
          </a:prstGeom>
          <a:ln w="38100"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3203848" y="1251967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Обучающая </a:t>
            </a:r>
            <a:r>
              <a:rPr lang="ru-RU" i="1" dirty="0"/>
              <a:t>задача </a:t>
            </a:r>
            <a:r>
              <a:rPr lang="ru-RU" dirty="0" smtClean="0"/>
              <a:t>-</a:t>
            </a:r>
            <a:endParaRPr lang="ru-RU" dirty="0"/>
          </a:p>
          <a:p>
            <a:r>
              <a:rPr lang="ru-RU" dirty="0" smtClean="0"/>
              <a:t>Формирование и закрепление навыков образования множественного числа существительных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332656"/>
            <a:ext cx="259228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«МЕСЯЦ И ЗВЕЗДЫ»</a:t>
            </a:r>
            <a:endParaRPr lang="ru-RU" dirty="0"/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092" y="2003808"/>
            <a:ext cx="8715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259194"/>
            <a:ext cx="33099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34717"/>
            <a:ext cx="239553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45" y="2913520"/>
            <a:ext cx="1912555" cy="191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68720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7949"/>
            <a:ext cx="2232248" cy="664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60232" y="330881"/>
            <a:ext cx="2206122" cy="156560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00941"/>
            <a:ext cx="8175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426630"/>
            <a:ext cx="1368153" cy="1376028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21783"/>
            <a:ext cx="673194" cy="68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27880" y="1196752"/>
            <a:ext cx="33323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Обучающая  </a:t>
            </a:r>
            <a:r>
              <a:rPr lang="ru-RU" i="1" dirty="0"/>
              <a:t>задача </a:t>
            </a:r>
            <a:r>
              <a:rPr lang="ru-RU" dirty="0" smtClean="0"/>
              <a:t>-</a:t>
            </a:r>
            <a:endParaRPr lang="ru-RU" dirty="0"/>
          </a:p>
          <a:p>
            <a:r>
              <a:rPr lang="ru-RU" dirty="0" smtClean="0"/>
              <a:t>Формирование </a:t>
            </a:r>
            <a:r>
              <a:rPr lang="ru-RU" dirty="0"/>
              <a:t>и закрепление навыков образования </a:t>
            </a:r>
            <a:r>
              <a:rPr lang="ru-RU" dirty="0" smtClean="0"/>
              <a:t>существительных при помощи уменьшительно-ласкательных суффиксов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330881"/>
            <a:ext cx="266429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«Большой –маленький»</a:t>
            </a:r>
            <a:endParaRPr lang="ru-RU" dirty="0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754" y="2073915"/>
            <a:ext cx="8715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46" y="5229200"/>
            <a:ext cx="33099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144" y="4529363"/>
            <a:ext cx="2396723" cy="188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64904"/>
            <a:ext cx="2420937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6872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6" y="121812"/>
            <a:ext cx="2341802" cy="664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936104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83534" y="332656"/>
            <a:ext cx="3436938" cy="144016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241" y="332655"/>
            <a:ext cx="151765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11397" y="1926874"/>
            <a:ext cx="4175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Обучающая  </a:t>
            </a:r>
            <a:r>
              <a:rPr lang="ru-RU" i="1" dirty="0"/>
              <a:t>задача </a:t>
            </a:r>
            <a:r>
              <a:rPr lang="ru-RU" i="1" dirty="0" smtClean="0"/>
              <a:t>-</a:t>
            </a:r>
            <a:r>
              <a:rPr lang="ru-RU" dirty="0" smtClean="0"/>
              <a:t>Формирование </a:t>
            </a:r>
            <a:r>
              <a:rPr lang="ru-RU" dirty="0"/>
              <a:t>и закрепление навыков образования существительных </a:t>
            </a:r>
            <a:r>
              <a:rPr lang="ru-RU" dirty="0" smtClean="0"/>
              <a:t>в </a:t>
            </a:r>
            <a:r>
              <a:rPr lang="ru-RU" dirty="0" err="1" smtClean="0"/>
              <a:t>Р.п</a:t>
            </a:r>
            <a:r>
              <a:rPr lang="ru-RU" dirty="0" smtClean="0"/>
              <a:t> и </a:t>
            </a:r>
            <a:r>
              <a:rPr lang="ru-RU" dirty="0" err="1" smtClean="0"/>
              <a:t>Т.п</a:t>
            </a:r>
            <a:endParaRPr lang="ru-RU" dirty="0" smtClean="0"/>
          </a:p>
          <a:p>
            <a:r>
              <a:rPr lang="ru-RU" dirty="0" smtClean="0"/>
              <a:t>Нет чего? Сока, усов, кита…</a:t>
            </a:r>
          </a:p>
          <a:p>
            <a:r>
              <a:rPr lang="ru-RU" dirty="0" smtClean="0"/>
              <a:t>Гордимся </a:t>
            </a:r>
            <a:r>
              <a:rPr lang="ru-RU" dirty="0" err="1" smtClean="0"/>
              <a:t>кем?чем</a:t>
            </a:r>
            <a:r>
              <a:rPr lang="ru-RU" dirty="0" smtClean="0"/>
              <a:t>? Соком, усами, китом…</a:t>
            </a:r>
            <a:endParaRPr lang="ru-RU" dirty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092" y="359666"/>
            <a:ext cx="1609372" cy="134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152" y="2119508"/>
            <a:ext cx="871160" cy="72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170" y="5301208"/>
            <a:ext cx="33099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04" y="4362201"/>
            <a:ext cx="239553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56992"/>
            <a:ext cx="2033471" cy="203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332656"/>
            <a:ext cx="252028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Шапка-невидимка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и  награда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0303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950"/>
            <a:ext cx="2232248" cy="664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76550"/>
            <a:ext cx="8175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88224" y="315615"/>
            <a:ext cx="2304256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1-2-5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8715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172" y="5085184"/>
            <a:ext cx="33099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6177"/>
            <a:ext cx="239553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41697"/>
            <a:ext cx="2420937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315615"/>
            <a:ext cx="151216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СЧЕТ</a:t>
            </a:r>
            <a:endParaRPr lang="ru-RU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15430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i="1" dirty="0" smtClean="0"/>
              <a:t>Обучающая задача </a:t>
            </a:r>
            <a:r>
              <a:rPr lang="ru-RU" dirty="0" smtClean="0"/>
              <a:t>- Формирование </a:t>
            </a:r>
            <a:r>
              <a:rPr lang="ru-RU" dirty="0"/>
              <a:t>и закрепление навыков </a:t>
            </a:r>
            <a:r>
              <a:rPr lang="ru-RU" dirty="0" smtClean="0"/>
              <a:t>согласования существительных и числительных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3811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7950"/>
            <a:ext cx="2232248" cy="664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08400"/>
            <a:ext cx="8175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88224" y="332656"/>
            <a:ext cx="2448272" cy="13943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4664"/>
            <a:ext cx="220027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8715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578" y="5229200"/>
            <a:ext cx="33099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74949"/>
            <a:ext cx="2420937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77072"/>
            <a:ext cx="239553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1331" y="188640"/>
            <a:ext cx="256681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smtClean="0">
                <a:latin typeface="+mj-lt"/>
              </a:rPr>
              <a:t>СОРОКА-БЕЛОБОКА»</a:t>
            </a:r>
            <a:endParaRPr lang="ru-RU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1065857"/>
            <a:ext cx="3096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Обучающая задача </a:t>
            </a:r>
            <a:r>
              <a:rPr lang="ru-RU" dirty="0" smtClean="0"/>
              <a:t>– формирование просодических компонентов </a:t>
            </a:r>
            <a:r>
              <a:rPr lang="ru-RU" dirty="0" smtClean="0"/>
              <a:t>речи.</a:t>
            </a:r>
            <a:endParaRPr lang="ru-RU" dirty="0" smtClean="0"/>
          </a:p>
          <a:p>
            <a:r>
              <a:rPr lang="ru-RU" dirty="0" smtClean="0"/>
              <a:t>9Произношение слова в быстром, медленном темпе, в повышением и понижением силы голоса, с различной интонацией)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51952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949"/>
            <a:ext cx="2232248" cy="664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97152"/>
            <a:ext cx="8175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32240" y="332656"/>
            <a:ext cx="2160240" cy="17281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6672"/>
            <a:ext cx="1292225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95577" y="430009"/>
            <a:ext cx="208823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«Вытяни репку»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1068904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Обучающая задача </a:t>
            </a:r>
            <a:r>
              <a:rPr lang="ru-RU" dirty="0"/>
              <a:t>-</a:t>
            </a:r>
          </a:p>
          <a:p>
            <a:r>
              <a:rPr lang="ru-RU" dirty="0" smtClean="0"/>
              <a:t>Формирование умения и навыков  составления </a:t>
            </a:r>
            <a:r>
              <a:rPr lang="ru-RU" dirty="0" smtClean="0"/>
              <a:t>предложений. Умение распространять  предложение второстепенными членами.</a:t>
            </a:r>
            <a:endParaRPr lang="ru-RU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62" y="2060848"/>
            <a:ext cx="8715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543" y="5229200"/>
            <a:ext cx="33099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272" y="3202832"/>
            <a:ext cx="239553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61951"/>
            <a:ext cx="2420937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52143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8" y="93283"/>
            <a:ext cx="2205726" cy="664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05264"/>
            <a:ext cx="8175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9239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438" y="260648"/>
            <a:ext cx="2831363" cy="154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68" y="2060847"/>
            <a:ext cx="8715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864" y="5202014"/>
            <a:ext cx="33099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19" y="2564904"/>
            <a:ext cx="2420937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3573016"/>
            <a:ext cx="239553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260648"/>
            <a:ext cx="144016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«РАДУГА»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3921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</a:t>
            </a:r>
            <a:r>
              <a:rPr lang="ru-RU" i="1" dirty="0" smtClean="0"/>
              <a:t>Обучающая задача - </a:t>
            </a:r>
            <a:r>
              <a:rPr lang="ru-RU" dirty="0" smtClean="0"/>
              <a:t>Формирование </a:t>
            </a:r>
            <a:r>
              <a:rPr lang="ru-RU" dirty="0"/>
              <a:t>и закрепление навыков образования </a:t>
            </a:r>
            <a:r>
              <a:rPr lang="ru-RU" dirty="0" smtClean="0"/>
              <a:t>прилагательных от существительных </a:t>
            </a:r>
            <a:r>
              <a:rPr lang="ru-RU" dirty="0" smtClean="0"/>
              <a:t>(если это возможно)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2441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3608" y="102170"/>
            <a:ext cx="1944216" cy="66510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87" y="1196752"/>
            <a:ext cx="1470025" cy="544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57" y="102170"/>
            <a:ext cx="1500187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72782417"/>
              </p:ext>
            </p:extLst>
          </p:nvPr>
        </p:nvGraphicFramePr>
        <p:xfrm>
          <a:off x="6948264" y="2780928"/>
          <a:ext cx="6096000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23" y="1869001"/>
            <a:ext cx="529437" cy="53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36583"/>
            <a:ext cx="2109787" cy="664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160" y="2080501"/>
            <a:ext cx="8715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03848" y="332656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Двусторонние картинки с символами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78904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074" y="260648"/>
            <a:ext cx="2331927" cy="164200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3098390" y="548680"/>
            <a:ext cx="259228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МИКРОФОН</a:t>
            </a:r>
            <a:endParaRPr lang="ru-RU" b="1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7781" y="260648"/>
            <a:ext cx="1513519" cy="65369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03848" y="1026022"/>
            <a:ext cx="2582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i="1" dirty="0" smtClean="0"/>
              <a:t>Обучающая </a:t>
            </a:r>
            <a:r>
              <a:rPr lang="ru-RU" dirty="0" smtClean="0"/>
              <a:t>з</a:t>
            </a:r>
            <a:r>
              <a:rPr lang="ru-RU" i="1" dirty="0" smtClean="0"/>
              <a:t>адача</a:t>
            </a:r>
            <a:r>
              <a:rPr lang="ru-RU" dirty="0" smtClean="0"/>
              <a:t>-Четкое произнесение </a:t>
            </a:r>
            <a:r>
              <a:rPr lang="ru-RU" dirty="0"/>
              <a:t>р</a:t>
            </a:r>
            <a:r>
              <a:rPr lang="ru-RU" dirty="0" smtClean="0"/>
              <a:t>ебенком слова.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84657005"/>
              </p:ext>
            </p:extLst>
          </p:nvPr>
        </p:nvGraphicFramePr>
        <p:xfrm>
          <a:off x="395536" y="404663"/>
          <a:ext cx="1823864" cy="62646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3864"/>
              </a:tblGrid>
              <a:tr h="18326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7" y="260648"/>
            <a:ext cx="1499323" cy="219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0" y="1352532"/>
            <a:ext cx="1400316" cy="110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78" y="3421078"/>
            <a:ext cx="1400317" cy="75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81" y="4174648"/>
            <a:ext cx="1468533" cy="35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1" y="4526134"/>
            <a:ext cx="1440161" cy="14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27" y="5966295"/>
            <a:ext cx="897818" cy="831313"/>
          </a:xfrm>
          <a:prstGeom prst="rect">
            <a:avLst/>
          </a:prstGeom>
        </p:spPr>
      </p:pic>
      <p:pic>
        <p:nvPicPr>
          <p:cNvPr id="2058" name="Picture 10" descr="C:\Users\User\Downloads\кар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53" y="2484974"/>
            <a:ext cx="1379769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722515" y="4233872"/>
            <a:ext cx="216024" cy="232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88368" y="3681565"/>
            <a:ext cx="216024" cy="2325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356823" y="3681565"/>
            <a:ext cx="216024" cy="232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28185" y="4233872"/>
            <a:ext cx="216024" cy="2325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298546" y="4238379"/>
            <a:ext cx="216024" cy="232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70019" y="3861048"/>
            <a:ext cx="216024" cy="232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622533" y="4238379"/>
            <a:ext cx="216024" cy="2325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4688" b="97656" l="9961" r="93359">
                        <a14:foregroundMark x1="61328" y1="12500" x2="61328" y2="12500"/>
                        <a14:foregroundMark x1="66992" y1="7031" x2="66992" y2="7031"/>
                        <a14:foregroundMark x1="72656" y1="10742" x2="74023" y2="10742"/>
                        <a14:foregroundMark x1="73047" y1="11523" x2="74023" y2="11719"/>
                        <a14:foregroundMark x1="83984" y1="20117" x2="83984" y2="20117"/>
                        <a14:foregroundMark x1="84766" y1="18164" x2="84766" y2="18164"/>
                        <a14:foregroundMark x1="50195" y1="19922" x2="50195" y2="19922"/>
                        <a14:foregroundMark x1="49805" y1="16211" x2="49805" y2="16211"/>
                        <a14:foregroundMark x1="49609" y1="18945" x2="49609" y2="18945"/>
                        <a14:foregroundMark x1="47852" y1="20508" x2="47852" y2="20508"/>
                        <a14:foregroundMark x1="46875" y1="16602" x2="46875" y2="16602"/>
                        <a14:foregroundMark x1="46875" y1="14844" x2="46875" y2="14844"/>
                        <a14:foregroundMark x1="67578" y1="9375" x2="67578" y2="9375"/>
                        <a14:foregroundMark x1="82031" y1="21289" x2="82031" y2="21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933056"/>
            <a:ext cx="2702854" cy="2702854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flipH="1">
            <a:off x="2123728" y="548680"/>
            <a:ext cx="783106" cy="477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9843" b="87008" l="2714" r="9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542" y="5507058"/>
            <a:ext cx="3312368" cy="120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45024"/>
            <a:ext cx="239553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8511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67544" y="188640"/>
            <a:ext cx="1563756" cy="66089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56619718"/>
              </p:ext>
            </p:extLst>
          </p:nvPr>
        </p:nvGraphicFramePr>
        <p:xfrm>
          <a:off x="395536" y="404663"/>
          <a:ext cx="1823864" cy="62646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3864"/>
              </a:tblGrid>
              <a:tr h="18326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7" y="260648"/>
            <a:ext cx="1499323" cy="219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0" y="1352532"/>
            <a:ext cx="1400316" cy="110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78" y="3421078"/>
            <a:ext cx="1400317" cy="75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81" y="4174648"/>
            <a:ext cx="1468533" cy="35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1" y="4526134"/>
            <a:ext cx="1440161" cy="14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27" y="5966295"/>
            <a:ext cx="897818" cy="831313"/>
          </a:xfrm>
          <a:prstGeom prst="rect">
            <a:avLst/>
          </a:prstGeom>
        </p:spPr>
      </p:pic>
      <p:pic>
        <p:nvPicPr>
          <p:cNvPr id="9" name="Picture 10" descr="C:\Users\User\Downloads\кар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53" y="2484974"/>
            <a:ext cx="1379769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722515" y="4233872"/>
            <a:ext cx="216024" cy="232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88368" y="3681565"/>
            <a:ext cx="216024" cy="2325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356823" y="3681565"/>
            <a:ext cx="216024" cy="232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28185" y="4233872"/>
            <a:ext cx="216024" cy="2325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298546" y="4238379"/>
            <a:ext cx="216024" cy="232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70019" y="3861048"/>
            <a:ext cx="216024" cy="232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622533" y="4238379"/>
            <a:ext cx="216024" cy="2325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987824" y="748494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Обучающая задача- </a:t>
            </a:r>
            <a:r>
              <a:rPr lang="ru-RU" dirty="0" smtClean="0"/>
              <a:t>расширение о актуализация словаря (уточнение лексического значения слов)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10000" b="90000" l="2183" r="94760">
                        <a14:foregroundMark x1="64192" y1="55556" x2="64192" y2="55556"/>
                        <a14:foregroundMark x1="48035" y1="36667" x2="48035" y2="36667"/>
                        <a14:foregroundMark x1="39301" y1="30000" x2="39301" y2="30000"/>
                        <a14:foregroundMark x1="46288" y1="28889" x2="46288" y2="28889"/>
                        <a14:foregroundMark x1="67686" y1="30556" x2="67686" y2="30556"/>
                        <a14:foregroundMark x1="78603" y1="27778" x2="78603" y2="27778"/>
                        <a14:foregroundMark x1="80786" y1="22778" x2="80786" y2="22778"/>
                        <a14:foregroundMark x1="58952" y1="14444" x2="58952" y2="14444"/>
                        <a14:foregroundMark x1="10480" y1="27778" x2="10480" y2="27778"/>
                        <a14:foregroundMark x1="16594" y1="31111" x2="16594" y2="31111"/>
                        <a14:foregroundMark x1="23581" y1="62778" x2="23581" y2="62778"/>
                        <a14:foregroundMark x1="51528" y1="80000" x2="52838" y2="77778"/>
                        <a14:foregroundMark x1="66376" y1="65556" x2="68559" y2="65000"/>
                        <a14:foregroundMark x1="72926" y1="53889" x2="72926" y2="53889"/>
                        <a14:foregroundMark x1="82096" y1="42778" x2="82096" y2="42778"/>
                        <a14:foregroundMark x1="84279" y1="53333" x2="85153" y2="56111"/>
                        <a14:foregroundMark x1="87773" y1="76111" x2="87773" y2="76111"/>
                        <a14:foregroundMark x1="88210" y1="76111" x2="88210" y2="76111"/>
                        <a14:foregroundMark x1="72489" y1="68889" x2="72489" y2="68889"/>
                        <a14:foregroundMark x1="52402" y1="47778" x2="52402" y2="47778"/>
                        <a14:foregroundMark x1="52402" y1="43889" x2="52402" y2="43889"/>
                        <a14:foregroundMark x1="51965" y1="41667" x2="51965" y2="41667"/>
                        <a14:foregroundMark x1="40175" y1="41111" x2="40175" y2="41111"/>
                        <a14:foregroundMark x1="31004" y1="40556" x2="29694" y2="40556"/>
                        <a14:foregroundMark x1="28821" y1="41111" x2="27511" y2="45000"/>
                        <a14:foregroundMark x1="23144" y1="43889" x2="20524" y2="49444"/>
                        <a14:foregroundMark x1="15721" y1="48333" x2="15721" y2="51667"/>
                        <a14:foregroundMark x1="13974" y1="53333" x2="13100" y2="56111"/>
                        <a14:foregroundMark x1="13537" y1="55556" x2="13537" y2="55556"/>
                        <a14:foregroundMark x1="25764" y1="66667" x2="25764" y2="66667"/>
                        <a14:foregroundMark x1="40175" y1="69444" x2="40175" y2="69444"/>
                        <a14:foregroundMark x1="55022" y1="62222" x2="55022" y2="62222"/>
                        <a14:foregroundMark x1="62882" y1="48889" x2="62882" y2="48889"/>
                        <a14:foregroundMark x1="77729" y1="45000" x2="77729" y2="45000"/>
                        <a14:foregroundMark x1="82969" y1="27222" x2="82969" y2="27222"/>
                        <a14:foregroundMark x1="80786" y1="17778" x2="80786" y2="17778"/>
                        <a14:foregroundMark x1="67249" y1="16111" x2="67249" y2="16111"/>
                        <a14:foregroundMark x1="63319" y1="27778" x2="63319" y2="30000"/>
                        <a14:foregroundMark x1="65066" y1="42778" x2="65066" y2="42778"/>
                        <a14:foregroundMark x1="59825" y1="40000" x2="59825" y2="40000"/>
                        <a14:foregroundMark x1="37118" y1="32778" x2="37118" y2="32778"/>
                        <a14:foregroundMark x1="35371" y1="27222" x2="35371" y2="27222"/>
                        <a14:foregroundMark x1="40175" y1="21111" x2="40175" y2="21111"/>
                        <a14:foregroundMark x1="45852" y1="16667" x2="45852" y2="16667"/>
                        <a14:foregroundMark x1="50655" y1="16667" x2="53275" y2="17222"/>
                        <a14:foregroundMark x1="33624" y1="16111" x2="32314" y2="19444"/>
                        <a14:foregroundMark x1="21834" y1="17222" x2="21834" y2="17222"/>
                        <a14:foregroundMark x1="9170" y1="16667" x2="9170" y2="16667"/>
                        <a14:foregroundMark x1="9170" y1="17778" x2="9170" y2="17778"/>
                        <a14:foregroundMark x1="15284" y1="18333" x2="15284" y2="18333"/>
                        <a14:foregroundMark x1="4803" y1="30000" x2="6550" y2="33889"/>
                        <a14:foregroundMark x1="14410" y1="48889" x2="13100" y2="52778"/>
                        <a14:foregroundMark x1="6987" y1="67778" x2="8734" y2="70000"/>
                        <a14:foregroundMark x1="24017" y1="77222" x2="24017" y2="77222"/>
                        <a14:foregroundMark x1="28821" y1="77778" x2="31004" y2="77222"/>
                        <a14:foregroundMark x1="44105" y1="78889" x2="44105" y2="78889"/>
                        <a14:foregroundMark x1="52402" y1="55000" x2="52402" y2="55000"/>
                        <a14:foregroundMark x1="42795" y1="48889" x2="42795" y2="48889"/>
                        <a14:foregroundMark x1="55895" y1="29444" x2="55895" y2="29444"/>
                        <a14:foregroundMark x1="69869" y1="20000" x2="69869" y2="20000"/>
                        <a14:foregroundMark x1="76856" y1="12222" x2="76856" y2="12222"/>
                        <a14:foregroundMark x1="88646" y1="39444" x2="89083" y2="41111"/>
                        <a14:foregroundMark x1="84279" y1="76111" x2="84279" y2="76111"/>
                        <a14:foregroundMark x1="86463" y1="76667" x2="87773" y2="76111"/>
                        <a14:foregroundMark x1="74672" y1="60556" x2="74672" y2="60556"/>
                        <a14:foregroundMark x1="62445" y1="42778" x2="62445" y2="42778"/>
                        <a14:foregroundMark x1="73799" y1="33889" x2="73799" y2="33889"/>
                        <a14:foregroundMark x1="77729" y1="28333" x2="77729" y2="28333"/>
                        <a14:foregroundMark x1="34498" y1="58333" x2="34498" y2="58333"/>
                        <a14:foregroundMark x1="86463" y1="13889" x2="86463" y2="13889"/>
                        <a14:foregroundMark x1="93013" y1="12222" x2="93886" y2="13889"/>
                        <a14:foregroundMark x1="93013" y1="30000" x2="93013" y2="30000"/>
                        <a14:foregroundMark x1="91266" y1="21111" x2="91266" y2="21111"/>
                        <a14:foregroundMark x1="91703" y1="26111" x2="92576" y2="27222"/>
                        <a14:foregroundMark x1="75546" y1="83333" x2="75546" y2="83333"/>
                        <a14:foregroundMark x1="86900" y1="69444" x2="86900" y2="69444"/>
                        <a14:foregroundMark x1="83843" y1="78889" x2="83843" y2="78889"/>
                        <a14:foregroundMark x1="43231" y1="83889" x2="43231" y2="83889"/>
                        <a14:foregroundMark x1="25328" y1="81667" x2="25328" y2="81667"/>
                        <a14:foregroundMark x1="14847" y1="75556" x2="14847" y2="75556"/>
                        <a14:foregroundMark x1="6550" y1="66111" x2="6550" y2="66111"/>
                        <a14:foregroundMark x1="8297" y1="60000" x2="8297" y2="60000"/>
                        <a14:backgroundMark x1="82533" y1="15000" x2="82533" y2="15000"/>
                        <a14:backgroundMark x1="86463" y1="18889" x2="86463" y2="18889"/>
                        <a14:backgroundMark x1="88210" y1="23889" x2="88210" y2="23889"/>
                        <a14:backgroundMark x1="89956" y1="24444" x2="89956" y2="24444"/>
                        <a14:backgroundMark x1="75546" y1="10556" x2="75546" y2="10556"/>
                        <a14:backgroundMark x1="20524" y1="68333" x2="20524" y2="68333"/>
                        <a14:backgroundMark x1="20524" y1="70000" x2="22271" y2="72778"/>
                        <a14:backgroundMark x1="25328" y1="75556" x2="26201" y2="76111"/>
                        <a14:backgroundMark x1="28384" y1="75556" x2="30568" y2="75000"/>
                        <a14:backgroundMark x1="32751" y1="75556" x2="34934" y2="75556"/>
                        <a14:backgroundMark x1="37555" y1="76111" x2="37555" y2="76111"/>
                        <a14:backgroundMark x1="40611" y1="77222" x2="41921" y2="77222"/>
                        <a14:backgroundMark x1="10917" y1="68333" x2="10917" y2="70000"/>
                        <a14:backgroundMark x1="9170" y1="78333" x2="9170" y2="78333"/>
                        <a14:backgroundMark x1="11790" y1="78889" x2="16157" y2="80000"/>
                        <a14:backgroundMark x1="21397" y1="79444" x2="23144" y2="78333"/>
                        <a14:backgroundMark x1="29258" y1="77778" x2="30568" y2="77222"/>
                        <a14:backgroundMark x1="37118" y1="77778" x2="38428" y2="80000"/>
                        <a14:backgroundMark x1="43231" y1="81667" x2="43231" y2="81667"/>
                        <a14:backgroundMark x1="48908" y1="81667" x2="50218" y2="81667"/>
                        <a14:backgroundMark x1="89956" y1="75000" x2="88210" y2="75556"/>
                        <a14:backgroundMark x1="85153" y1="76111" x2="85153" y2="76111"/>
                        <a14:backgroundMark x1="81223" y1="80556" x2="78603" y2="82778"/>
                        <a14:backgroundMark x1="75109" y1="85000" x2="75109" y2="85000"/>
                        <a14:backgroundMark x1="83843" y1="82778" x2="83843" y2="82778"/>
                        <a14:backgroundMark x1="89520" y1="72222" x2="89520" y2="72222"/>
                        <a14:backgroundMark x1="88646" y1="67778" x2="88646" y2="67778"/>
                        <a14:backgroundMark x1="9170" y1="12222" x2="9170" y2="13889"/>
                        <a14:backgroundMark x1="9170" y1="16667" x2="9170" y2="16667"/>
                        <a14:backgroundMark x1="9607" y1="19444" x2="9607" y2="19444"/>
                        <a14:backgroundMark x1="17031" y1="19444" x2="17031" y2="19444"/>
                        <a14:backgroundMark x1="23144" y1="16111" x2="23144" y2="1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2232248" cy="1754816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8" name="TextBox 17"/>
          <p:cNvSpPr txBox="1"/>
          <p:nvPr/>
        </p:nvSpPr>
        <p:spPr>
          <a:xfrm>
            <a:off x="2987824" y="188640"/>
            <a:ext cx="244827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СЛОВАРИК</a:t>
            </a:r>
            <a:endParaRPr lang="ru-RU" dirty="0">
              <a:latin typeface="+mj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268" y="2824386"/>
            <a:ext cx="2421828" cy="242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300" y="1637543"/>
            <a:ext cx="8112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363045"/>
            <a:ext cx="33099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506" y="3139256"/>
            <a:ext cx="239553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291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17781" y="116632"/>
            <a:ext cx="1489732" cy="66809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67527467"/>
              </p:ext>
            </p:extLst>
          </p:nvPr>
        </p:nvGraphicFramePr>
        <p:xfrm>
          <a:off x="395536" y="404663"/>
          <a:ext cx="1823864" cy="62646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3864"/>
              </a:tblGrid>
              <a:tr h="18326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67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8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67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8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0" y="1352532"/>
            <a:ext cx="1400316" cy="110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78" y="3421078"/>
            <a:ext cx="1400317" cy="75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81" y="4174648"/>
            <a:ext cx="1468533" cy="35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1" y="4526134"/>
            <a:ext cx="1440161" cy="14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27" y="5966295"/>
            <a:ext cx="897818" cy="831313"/>
          </a:xfrm>
          <a:prstGeom prst="rect">
            <a:avLst/>
          </a:prstGeom>
        </p:spPr>
      </p:pic>
      <p:pic>
        <p:nvPicPr>
          <p:cNvPr id="8" name="Picture 10" descr="C:\Users\User\Downloads\кар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53" y="2484974"/>
            <a:ext cx="1379769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722515" y="4233872"/>
            <a:ext cx="216024" cy="232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88368" y="3681565"/>
            <a:ext cx="216024" cy="2325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356823" y="3681565"/>
            <a:ext cx="216024" cy="232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28185" y="4233872"/>
            <a:ext cx="216024" cy="2325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298546" y="4238379"/>
            <a:ext cx="216024" cy="232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70019" y="3861048"/>
            <a:ext cx="216024" cy="232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622533" y="4238379"/>
            <a:ext cx="216024" cy="2325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26" y="237971"/>
            <a:ext cx="1500187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75856" y="332656"/>
            <a:ext cx="259228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 ДЕЛЕНИЕ НА СЛОГИ</a:t>
            </a:r>
            <a:endParaRPr lang="ru-RU" dirty="0"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7971"/>
            <a:ext cx="1949930" cy="1712353"/>
          </a:xfrm>
          <a:prstGeom prst="rect">
            <a:avLst/>
          </a:prstGeom>
          <a:ln w="38100"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35300"/>
            <a:ext cx="2421828" cy="242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75856" y="1001884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i="1" dirty="0" smtClean="0"/>
              <a:t>Обучающая задача </a:t>
            </a:r>
            <a:r>
              <a:rPr lang="ru-RU" dirty="0" smtClean="0"/>
              <a:t>- Формирование и закрепление навыка слогового деления слов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513" y="2571866"/>
            <a:ext cx="8112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115" y="4759795"/>
            <a:ext cx="33099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2482071"/>
            <a:ext cx="239553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0983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0221"/>
            <a:ext cx="1728192" cy="65357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654" y="3188718"/>
            <a:ext cx="8112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221"/>
            <a:ext cx="1835150" cy="653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2420937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67" y="820105"/>
            <a:ext cx="2317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655" y="260647"/>
            <a:ext cx="2537980" cy="136815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464" y="979302"/>
            <a:ext cx="2317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936216"/>
            <a:ext cx="271464" cy="26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470" y="730065"/>
            <a:ext cx="2317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825865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i="1" dirty="0" smtClean="0"/>
              <a:t>Обучающая задача </a:t>
            </a:r>
            <a:r>
              <a:rPr lang="ru-RU" dirty="0" smtClean="0"/>
              <a:t>-Формирование и закрепление навыка последовательного называния звуков в слове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03848" y="260647"/>
            <a:ext cx="2304256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НАЗОВИ  ЗВУКИ</a:t>
            </a:r>
            <a:endParaRPr lang="ru-RU" sz="2000" dirty="0">
              <a:latin typeface="+mj-lt"/>
            </a:endParaRPr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45224"/>
            <a:ext cx="33099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56992"/>
            <a:ext cx="239553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630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517781" y="188640"/>
            <a:ext cx="1513519" cy="66089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56619718"/>
              </p:ext>
            </p:extLst>
          </p:nvPr>
        </p:nvGraphicFramePr>
        <p:xfrm>
          <a:off x="395536" y="404663"/>
          <a:ext cx="1823864" cy="62646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3864"/>
              </a:tblGrid>
              <a:tr h="18326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7" y="260648"/>
            <a:ext cx="1499323" cy="219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0" y="1352532"/>
            <a:ext cx="1400316" cy="110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78" y="3421078"/>
            <a:ext cx="1400317" cy="75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81" y="4174648"/>
            <a:ext cx="1468533" cy="35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1" y="4526134"/>
            <a:ext cx="1440161" cy="14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27" y="5966295"/>
            <a:ext cx="897818" cy="831313"/>
          </a:xfrm>
          <a:prstGeom prst="rect">
            <a:avLst/>
          </a:prstGeom>
        </p:spPr>
      </p:pic>
      <p:pic>
        <p:nvPicPr>
          <p:cNvPr id="11" name="Picture 10" descr="C:\Users\User\Downloads\кар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53" y="2484974"/>
            <a:ext cx="1379769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722515" y="4233872"/>
            <a:ext cx="216024" cy="232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88368" y="3681565"/>
            <a:ext cx="216024" cy="2325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356823" y="3681565"/>
            <a:ext cx="216024" cy="232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28185" y="4233872"/>
            <a:ext cx="216024" cy="2325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298546" y="4238379"/>
            <a:ext cx="216024" cy="232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70019" y="3861048"/>
            <a:ext cx="216024" cy="232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622533" y="4238379"/>
            <a:ext cx="216024" cy="2325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16775"/>
            <a:ext cx="2420937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89563"/>
            <a:ext cx="8112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6522"/>
            <a:ext cx="2532446" cy="59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481"/>
            <a:ext cx="447799" cy="48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7" y="455217"/>
            <a:ext cx="447799" cy="48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55217"/>
            <a:ext cx="447799" cy="48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5217"/>
            <a:ext cx="443544" cy="47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123728" y="144099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Обучающая </a:t>
            </a:r>
            <a:r>
              <a:rPr lang="ru-RU" i="1" dirty="0" smtClean="0"/>
              <a:t>задача </a:t>
            </a:r>
            <a:r>
              <a:rPr lang="ru-RU" dirty="0" smtClean="0"/>
              <a:t>-</a:t>
            </a:r>
            <a:r>
              <a:rPr lang="ru-RU" dirty="0"/>
              <a:t>Формирование и закрепление навыка </a:t>
            </a:r>
            <a:r>
              <a:rPr lang="ru-RU" dirty="0" smtClean="0"/>
              <a:t>определения звуков в слове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437620" y="370612"/>
            <a:ext cx="235851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СОСЧИТАЙ ЗВУКИ</a:t>
            </a:r>
            <a:endParaRPr lang="ru-RU" dirty="0">
              <a:latin typeface="+mj-lt"/>
            </a:endParaRP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65" y="4759795"/>
            <a:ext cx="33099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71" y="2495507"/>
            <a:ext cx="239553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4305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95536" y="116632"/>
            <a:ext cx="1635764" cy="66809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56619718"/>
              </p:ext>
            </p:extLst>
          </p:nvPr>
        </p:nvGraphicFramePr>
        <p:xfrm>
          <a:off x="395536" y="404663"/>
          <a:ext cx="1823864" cy="62646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3864"/>
              </a:tblGrid>
              <a:tr h="18326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7" y="260648"/>
            <a:ext cx="1499323" cy="219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0" y="1352532"/>
            <a:ext cx="1400316" cy="110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78" y="3421078"/>
            <a:ext cx="1400317" cy="75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81" y="4174648"/>
            <a:ext cx="1468533" cy="35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53" y="4525692"/>
            <a:ext cx="1409075" cy="140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27" y="5966295"/>
            <a:ext cx="897818" cy="775073"/>
          </a:xfrm>
          <a:prstGeom prst="rect">
            <a:avLst/>
          </a:prstGeom>
        </p:spPr>
      </p:pic>
      <p:pic>
        <p:nvPicPr>
          <p:cNvPr id="9" name="Picture 10" descr="C:\Users\User\Downloads\кар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53" y="2484974"/>
            <a:ext cx="1379769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722515" y="4233872"/>
            <a:ext cx="216024" cy="232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88368" y="3681565"/>
            <a:ext cx="216024" cy="2325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356823" y="3681565"/>
            <a:ext cx="216024" cy="232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28185" y="4233872"/>
            <a:ext cx="216024" cy="2325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298546" y="4238379"/>
            <a:ext cx="216024" cy="232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70019" y="3861048"/>
            <a:ext cx="216024" cy="232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622533" y="4238379"/>
            <a:ext cx="216024" cy="2325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333" y="4093644"/>
            <a:ext cx="2420937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48" y="4881286"/>
            <a:ext cx="8112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2033138" cy="2042114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7" name="TextBox 16"/>
          <p:cNvSpPr txBox="1"/>
          <p:nvPr/>
        </p:nvSpPr>
        <p:spPr>
          <a:xfrm>
            <a:off x="2797527" y="476672"/>
            <a:ext cx="299860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РАССКАЖИ ПРО ЗВУКИ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32248" y="106778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Обучающая </a:t>
            </a:r>
            <a:r>
              <a:rPr lang="ru-RU" i="1" dirty="0" smtClean="0"/>
              <a:t>задача </a:t>
            </a:r>
            <a:r>
              <a:rPr lang="ru-RU" dirty="0" smtClean="0"/>
              <a:t>-</a:t>
            </a:r>
            <a:r>
              <a:rPr lang="ru-RU" dirty="0"/>
              <a:t>Формирование и закрепление навыка последовательного называния звуков в </a:t>
            </a:r>
            <a:r>
              <a:rPr lang="ru-RU" dirty="0" smtClean="0"/>
              <a:t>слове и их анализа</a:t>
            </a:r>
            <a:endParaRPr lang="ru-RU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048" y="4728267"/>
            <a:ext cx="33099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32923"/>
            <a:ext cx="239553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0053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430" y="188640"/>
            <a:ext cx="1500187" cy="6669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455" y="6066797"/>
            <a:ext cx="8112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76085"/>
            <a:ext cx="2420937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0" y="1282449"/>
            <a:ext cx="1470025" cy="452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0" y="188640"/>
            <a:ext cx="1500187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10" y="5809675"/>
            <a:ext cx="1039826" cy="96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985799" cy="1834668"/>
          </a:xfrm>
          <a:prstGeom prst="rect">
            <a:avLst/>
          </a:prstGeom>
          <a:ln w="38100"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2915816" y="476672"/>
            <a:ext cx="201622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УДАРЕНИЕ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93234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Обучающая </a:t>
            </a:r>
            <a:r>
              <a:rPr lang="ru-RU" i="1" dirty="0" smtClean="0"/>
              <a:t>задача </a:t>
            </a:r>
            <a:r>
              <a:rPr lang="ru-RU" dirty="0" smtClean="0"/>
              <a:t>-</a:t>
            </a:r>
            <a:r>
              <a:rPr lang="ru-RU" dirty="0"/>
              <a:t>Формирование и закрепление навыка </a:t>
            </a:r>
            <a:r>
              <a:rPr lang="ru-RU" dirty="0" smtClean="0"/>
              <a:t>выделения ударного слога в слове</a:t>
            </a:r>
            <a:endParaRPr lang="ru-RU" dirty="0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264" y="4881228"/>
            <a:ext cx="33099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27051"/>
            <a:ext cx="239553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2206331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355</TotalTime>
  <Words>271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«Работа над словом, как основным структурным элементом языка с использованием мнемотехники»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«Работа над словом, как основным структурным элементом языка с использованием мнемотехники»</dc:title>
  <dc:creator>User</dc:creator>
  <cp:lastModifiedBy>LaRiSa</cp:lastModifiedBy>
  <cp:revision>22</cp:revision>
  <dcterms:created xsi:type="dcterms:W3CDTF">2021-03-19T10:50:47Z</dcterms:created>
  <dcterms:modified xsi:type="dcterms:W3CDTF">2021-10-05T12:20:47Z</dcterms:modified>
</cp:coreProperties>
</file>