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embeddedFontLst>
    <p:embeddedFont>
      <p:font typeface="Bahnschrift SemiCondensed" pitchFamily="34" charset="0"/>
      <p:regular r:id="rId20"/>
      <p:bold r:id="rId21"/>
    </p:embeddedFont>
    <p:embeddedFont>
      <p:font typeface="Book Antiqua" pitchFamily="18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1" d="100"/>
          <a:sy n="101" d="100"/>
        </p:scale>
        <p:origin x="-918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28C3C1CB-7866-4754-8E8B-E5E43CF43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204A74F-9E17-4469-8DF0-1CAE29C7A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54934-6736-4E06-99EB-49FED268596C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0C20296-4F28-4EB1-8A63-8D40C4707C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3A9FD9E-8C68-4CA1-86CF-74269F77BE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AC43A-DF3C-45A5-8D50-76867FF2A2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037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A034C-6DA2-4DFF-8828-28692F570EE2}" type="datetimeFigureOut">
              <a:rPr lang="ru-RU" smtClean="0"/>
              <a:t>16.06.2022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AC523-75C2-400A-98B9-383DA83CEC5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88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u/search?newwindow=1&amp;safe=strict&amp;sa=X&amp;biw=1872&amp;bih=964&amp;q=%D0%BA%D0%BE%D1%81%D0%B0%D1%82%D0%BA%D0%B0+%D0%BF%D1%80%D0%BE%D0%B4%D0%BE%D0%BB%D0%B6%D0%B8%D1%82%D0%B5%D0%BB%D1%8C%D0%BD%D0%BE%D1%81%D1%82%D1%8C+%D0%B6%D0%B8%D0%B7%D0%BD%D0%B8&amp;stick=H4sIAAAAAAAAAOPgE-LQz9U3MEnKzdbSyU620k_KzM_JT6_Uzy9KT8zLLM6NT85JLC7OTMtMTizJzM-zyslMSy0uSMxbxGpzYdeFfRcbL2y42ARkbVC4sP9iw4V9F7YA8e4L2y7sAApvvbD7Ys-FvSBlF5su9iiAhC9sBwrsAAAOY500eQAAAA&amp;ved=2ahUKEwjG7YLKnLH4AhUvmYsKHX7bA94Q6BMoAHoECHsQAg" TargetMode="External"/><Relationship Id="rId3" Type="http://schemas.openxmlformats.org/officeDocument/2006/relationships/hyperlink" Target="https://ru.wikipedia.org/wiki/%D0%9A%D0%BE%D1%81%D0%B0%D1%82%D0%BA%D0%B0_(%D0%BC%D0%BB%D0%B5%D0%BA%D0%BE%D0%BF%D0%B8%D1%82%D0%B0%D1%8E%D1%89%D0%B5%D0%B5)" TargetMode="External"/><Relationship Id="rId7" Type="http://schemas.openxmlformats.org/officeDocument/2006/relationships/hyperlink" Target="https://www.google.ru/search?newwindow=1&amp;safe=strict&amp;sa=X&amp;biw=1872&amp;bih=964&amp;q=%D0%BA%D0%BE%D1%81%D0%B0%D1%82%D0%BA%D0%B0+%D1%81%D0%BA%D0%BE%D1%80%D0%BE%D1%81%D1%82%D1%8C&amp;stick=H4sIAAAAAAAAAOPgE-LQz9U3MEnKzdbSzE620k_KzM_JT6_Uzy9KT8zLLM6NT85JLC7OTMtMTizJzM-zKi5ITU1ZxCp_YdeFfRcbL2y42ARkbVAAMkECDSDBi00XewAuF7y7WQAAAA&amp;ved=2ahUKEwjG7YLKnLH4AhUvmYsKHX7bA94Q6BMoAHoECHcQA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oogle.ru/search?newwindow=1&amp;safe=strict&amp;sa=X&amp;biw=1872&amp;bih=964&amp;q=Orcinus&amp;stick=H4sIAAAAAAAAAOPgE-LQz9U3MEnKzVbi1k_XNzQyqDLLTS_WssxOttJPyszPyU-v1M8vSk_MyyzOjU_OSSwuzkzLTE4syczPs8rITM9ILVJAFV3Eyu5flJyZV1q8g5VxFzsTBwMAUuv3ZGYAAAA&amp;ved=2ahUKEwjG7YLKnLH4AhUvmYsKHX7bA94QmxMoAXoECHgQAw" TargetMode="External"/><Relationship Id="rId5" Type="http://schemas.openxmlformats.org/officeDocument/2006/relationships/hyperlink" Target="https://www.google.ru/search?newwindow=1&amp;safe=strict&amp;sa=X&amp;biw=1872&amp;bih=964&amp;q=%D0%BA%D0%BE%D1%81%D0%B0%D1%82%D0%BA%D0%B0+%D0%B2%D1%8B%D1%81%D1%88%D0%B0%D1%8F+%D0%BA%D0%BB%D0%B0%D1%81%D1%81%D0%B8%D1%84%D0%B8%D0%BA%D0%B0%D1%86%D0%B8%D1%8F&amp;stick=H4sIAAAAAAAAAOPgE-LQz9U3MEnKzdayzE620k_KzM_JT6_Uzy9KT8zLLM6NT85JLC7OTMtMTizJzM-zyshMz0gtUkAVXcRqdmHXhX0XGy9suNgEZG1QuLDpYvfFxosdQIF-BaDIbiCjESi_42LLhR0gFRfbgOx-AIDyJJKAAAAA&amp;ved=2ahUKEwjG7YLKnLH4AhUvmYsKHX7bA94Q6BMoAHoECHgQAg" TargetMode="External"/><Relationship Id="rId4" Type="http://schemas.openxmlformats.org/officeDocument/2006/relationships/hyperlink" Target="https://www.google.ru/search?newwindow=1&amp;safe=strict&amp;sa=X&amp;biw=1872&amp;bih=964&amp;q=%D0%BA%D0%BE%D1%81%D0%B0%D1%82%D0%BA%D0%B0+%D0%BC%D0%B0%D1%81%D1%81%D0%B0&amp;stick=H4sIAAAAAAAAAOPgE-LQz9U3MEnKzdbSyE620k_KzM_JT6_Uzy9KT8zLLM6NT85JLC7OTMtMTizJzM-zygXyFrFKXth1Yd_FxgsbLjYBWRsULuwBMhtBAgBM1uB1UgAAAA&amp;ved=2ahUKEwjG7YLKnLH4AhUvmYsKHX7bA94Q6BMoAHoECHoQAg" TargetMode="External"/><Relationship Id="rId9" Type="http://schemas.openxmlformats.org/officeDocument/2006/relationships/hyperlink" Target="https://www.google.ru/search?newwindow=1&amp;safe=strict&amp;sa=X&amp;biw=1872&amp;bih=964&amp;q=%D0%BA%D0%BE%D1%81%D0%B0%D1%82%D0%BA%D0%B0+%D0%B4%D0%BB%D0%B8%D0%BD%D0%B0&amp;stick=H4sIAAAAAAAAAOPgE-LQz9U3MEnKzdbSyk620k_KzM_JT6_Uzy9KT8zLLM6NT85JLC7OTMtMTizJzM-zyknNSy_JWMQqeWHXhX0XGy9suNgEZG1QuLDlwu4LOy7svbABAKVmLjlUAAAA&amp;ved=2ahUKEwjG7YLKnLH4AhUvmYsKHX7bA94Q6BMoAHoECHwQAg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aguna-akul.ru/akulinfo/o-razmerah-akul/akuly-samye-bolshie-ryby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Коса́тка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вид китообразных из семейства дельфиновых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парвотряда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зубатых китов. Единственный современный представитель рода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косаток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Признан самым крупным представителем своего семейства и единственный среди современных китообразных настоящий хищник, преследующий теплокровных животных.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Википедия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Масса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3 000 – 4 000 кг (Самка, взрослая особь)</a:t>
            </a:r>
          </a:p>
          <a:p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Высшая классификация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Косатки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Скорость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 км/ч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плавание)</a:t>
            </a:r>
          </a:p>
          <a:p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Продолжительность жизни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– 45 лет (Самка, В неволе), 10 – 30 лет (Самец, В неволе)</a:t>
            </a:r>
          </a:p>
          <a:p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Длина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– 8 м (Самец), 5 – 7 м (Самка)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775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Спинной плавник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497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5 до 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734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Широко расставленные по краям выростов глаза и ноздри позволяют более точно ориентироваться по визуальным сигналам и запаху.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Положение глаз обеспечивает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молотоголовым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акулам обзор на 360 градусов по вертикали, поэтому они постоянно видят всё, что происходит над и под ними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1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Молотоголовые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акулы, или акулы-молоты, или молот-рыбы — семейство хрящевых рыб отряда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кархаринообразных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акул. Встречаются в тёплых тропических водах прибрежных полос и континентальных шельфов, могут заплывать и в открытые воды.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00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Скаты — один из двух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надотрядов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пластиножаберных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хрящевых рыб. Содержит четыре отряда и пятнадцать семейств. Для скатов характерно сильно уплощённое тело и большие грудные плавники, сросшиеся с головой. Пасть, ноздри и пять пар жабр находятся на плоской и, как правило, светлой нижней стороне. Хвост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бичеобразной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формы.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049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акул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нет костей- их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скелет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полностью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состоит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из хряща( хотя их предки имели костный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скелет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. Жаберные щели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акул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не прикрыты жаберными крышками. И самое главное- у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акул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как и у всех хрящевых рыб, нет плавательного пузыря.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88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одного из видов акул печень на 75% состоит из жира (у млекопитающих в печени 5% жира)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62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03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Океанариумы - большие аквариумы с акулами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Большие рыбы могут жить только в подходящих для них по размеру аквариумах. Поэтому полюбоваться на крупных акул можно только в самых крупных океанариумах, которых сейчас создано немало в разных точках земного шара.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всем мире их не так уж и много - около 140. Такие океанариумы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с большими акулами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позволяют посетителям увидеть опасных морских хищников на расстоянии вытянутой руки, хорошо рассмотреть их внешний вид и понаблюдать за повадками.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Тигровая акула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грозный хищник, уступающий по свирепости и количеству зарегистрированных нападений на людей только белой акуле.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555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Китовые акулы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крупнейшие рыбы в мире и крупнейшие из существующих видов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акул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Они достигают 18 метров в длину и весят до 20 тонн. Характерная белая пятнистая окраска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китовых акул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делает их легко узнаваемыми. Они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питаются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преимущественно планктоном, отцеживая морскую воду.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C523-75C2-400A-98B9-383DA83CEC5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99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Макет_0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один скругленный угол 35">
            <a:extLst>
              <a:ext uri="{FF2B5EF4-FFF2-40B4-BE49-F238E27FC236}">
                <a16:creationId xmlns:a16="http://schemas.microsoft.com/office/drawing/2014/main" xmlns="" id="{C8381C48-6B58-410C-B2E5-8AF7EB49E7BE}"/>
              </a:ext>
            </a:extLst>
          </p:cNvPr>
          <p:cNvSpPr/>
          <p:nvPr userDrawn="1"/>
        </p:nvSpPr>
        <p:spPr>
          <a:xfrm>
            <a:off x="2073349" y="958480"/>
            <a:ext cx="8048846" cy="4476465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76200">
            <a:solidFill>
              <a:schemeClr val="bg1">
                <a:lumMod val="5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xmlns="" id="{F6CF8346-84F3-41A1-B001-E05E39D795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67640 w 12192000"/>
              <a:gd name="connsiteY0" fmla="*/ 174534 h 6858000"/>
              <a:gd name="connsiteX1" fmla="*/ 167640 w 12192000"/>
              <a:gd name="connsiteY1" fmla="*/ 6683466 h 6858000"/>
              <a:gd name="connsiteX2" fmla="*/ 12024358 w 12192000"/>
              <a:gd name="connsiteY2" fmla="*/ 6683466 h 6858000"/>
              <a:gd name="connsiteX3" fmla="*/ 12024358 w 12192000"/>
              <a:gd name="connsiteY3" fmla="*/ 1745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7640" y="174534"/>
                </a:moveTo>
                <a:lnTo>
                  <a:pt x="167640" y="6683466"/>
                </a:lnTo>
                <a:lnTo>
                  <a:pt x="12024358" y="6683466"/>
                </a:lnTo>
                <a:lnTo>
                  <a:pt x="12024358" y="1745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5A65B3-4BB7-4A89-99D9-56B841967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7697" y="1133475"/>
            <a:ext cx="7676606" cy="2387600"/>
          </a:xfrm>
          <a:prstGeom prst="rect">
            <a:avLst/>
          </a:prstGeom>
        </p:spPr>
        <p:txBody>
          <a:bodyPr anchor="b"/>
          <a:lstStyle>
            <a:lvl1pPr algn="ctr">
              <a:defRPr sz="6600" b="0" i="0" u="none" baseline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fonik.ru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30B8BD5-4E83-47BA-B3E8-0D5EAA01B1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57697" y="3533775"/>
            <a:ext cx="767660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i="1" u="none" baseline="0">
                <a:latin typeface="Book Antiqua" panose="0204060205030503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9B13188F-9E03-4B90-8BB4-191D8CC47719}"/>
              </a:ext>
            </a:extLst>
          </p:cNvPr>
          <p:cNvCxnSpPr>
            <a:cxnSpLocks/>
          </p:cNvCxnSpPr>
          <p:nvPr userDrawn="1"/>
        </p:nvCxnSpPr>
        <p:spPr>
          <a:xfrm>
            <a:off x="2257697" y="3535823"/>
            <a:ext cx="76766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E359523-CDAA-4C5B-9FD0-3D96BE797AC8}"/>
              </a:ext>
            </a:extLst>
          </p:cNvPr>
          <p:cNvSpPr/>
          <p:nvPr userDrawn="1"/>
        </p:nvSpPr>
        <p:spPr>
          <a:xfrm>
            <a:off x="2117511" y="5131947"/>
            <a:ext cx="7966800" cy="272956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1262D584-9E25-4042-AB94-214BDCEDA4FF}"/>
              </a:ext>
            </a:extLst>
          </p:cNvPr>
          <p:cNvSpPr/>
          <p:nvPr userDrawn="1"/>
        </p:nvSpPr>
        <p:spPr>
          <a:xfrm>
            <a:off x="2115050" y="995498"/>
            <a:ext cx="7895642" cy="272956"/>
          </a:xfrm>
          <a:custGeom>
            <a:avLst/>
            <a:gdLst>
              <a:gd name="connsiteX0" fmla="*/ 1566282 w 7864498"/>
              <a:gd name="connsiteY0" fmla="*/ 0 h 275694"/>
              <a:gd name="connsiteX1" fmla="*/ 7413880 w 7864498"/>
              <a:gd name="connsiteY1" fmla="*/ 0 h 275694"/>
              <a:gd name="connsiteX2" fmla="*/ 7829148 w 7864498"/>
              <a:gd name="connsiteY2" fmla="*/ 218525 h 275694"/>
              <a:gd name="connsiteX3" fmla="*/ 7864498 w 7864498"/>
              <a:gd name="connsiteY3" fmla="*/ 272955 h 275694"/>
              <a:gd name="connsiteX4" fmla="*/ 6351908 w 7864498"/>
              <a:gd name="connsiteY4" fmla="*/ 272955 h 275694"/>
              <a:gd name="connsiteX5" fmla="*/ 6351908 w 7864498"/>
              <a:gd name="connsiteY5" fmla="*/ 272956 h 275694"/>
              <a:gd name="connsiteX6" fmla="*/ 2573710 w 7864498"/>
              <a:gd name="connsiteY6" fmla="*/ 272956 h 275694"/>
              <a:gd name="connsiteX7" fmla="*/ 2573710 w 7864498"/>
              <a:gd name="connsiteY7" fmla="*/ 275694 h 275694"/>
              <a:gd name="connsiteX8" fmla="*/ 0 w 7864498"/>
              <a:gd name="connsiteY8" fmla="*/ 275694 h 275694"/>
              <a:gd name="connsiteX9" fmla="*/ 0 w 7864498"/>
              <a:gd name="connsiteY9" fmla="*/ 2738 h 275694"/>
              <a:gd name="connsiteX10" fmla="*/ 461644 w 7864498"/>
              <a:gd name="connsiteY10" fmla="*/ 2738 h 275694"/>
              <a:gd name="connsiteX11" fmla="*/ 504309 w 7864498"/>
              <a:gd name="connsiteY11" fmla="*/ 1 h 275694"/>
              <a:gd name="connsiteX12" fmla="*/ 1566282 w 7864498"/>
              <a:gd name="connsiteY12" fmla="*/ 1 h 27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64498" h="275694">
                <a:moveTo>
                  <a:pt x="1566282" y="0"/>
                </a:moveTo>
                <a:lnTo>
                  <a:pt x="7413880" y="0"/>
                </a:lnTo>
                <a:cubicBezTo>
                  <a:pt x="7576054" y="0"/>
                  <a:pt x="7722873" y="83509"/>
                  <a:pt x="7829148" y="218525"/>
                </a:cubicBezTo>
                <a:lnTo>
                  <a:pt x="7864498" y="272955"/>
                </a:lnTo>
                <a:lnTo>
                  <a:pt x="6351908" y="272955"/>
                </a:lnTo>
                <a:lnTo>
                  <a:pt x="6351908" y="272956"/>
                </a:lnTo>
                <a:lnTo>
                  <a:pt x="2573710" y="272956"/>
                </a:lnTo>
                <a:lnTo>
                  <a:pt x="2573710" y="275694"/>
                </a:lnTo>
                <a:lnTo>
                  <a:pt x="0" y="275694"/>
                </a:lnTo>
                <a:lnTo>
                  <a:pt x="0" y="2738"/>
                </a:lnTo>
                <a:lnTo>
                  <a:pt x="461644" y="2738"/>
                </a:lnTo>
                <a:lnTo>
                  <a:pt x="504309" y="1"/>
                </a:lnTo>
                <a:lnTo>
                  <a:pt x="1566282" y="1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xmlns="" id="{24713BDA-0168-456C-8DCE-23A7B9A21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684" y="81888"/>
            <a:ext cx="624839" cy="44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cap="none" spc="50">
                <a:ln w="0"/>
                <a:solidFill>
                  <a:sysClr val="windowText" lastClr="000000"/>
                </a:solidFill>
                <a:effectLst>
                  <a:glow rad="228600">
                    <a:schemeClr val="tx1">
                      <a:lumMod val="50000"/>
                      <a:lumOff val="50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defRPr>
            </a:lvl1pPr>
          </a:lstStyle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5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10" grpId="0" animBg="1"/>
      <p:bldP spid="10" grpId="1" animBg="1"/>
      <p:bldP spid="2" grpId="0"/>
      <p:bldP spid="2" grpId="1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1" build="p">
        <p:tmplLst>
          <p:tmpl lvl="1">
            <p:tnLst>
              <p:par>
                <p:cTn presetID="13" presetClass="exit" presetSubtype="32" fill="hold" nodeType="withEffect">
                  <p:stCondLst>
                    <p:cond delay="0"/>
                  </p:stCondLst>
                  <p:childTnLst>
                    <p:animEffect transition="out" filter="plus(ou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" grpId="0" animBg="1"/>
      <p:bldP spid="4" grpId="1" animBg="1"/>
      <p:bldP spid="14" grpId="0" animBg="1"/>
      <p:bldP spid="14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840C427-43B0-4361-B418-EC0F19ED15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xmlns="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xmlns="" id="{4E415699-3E2B-4955-AEDA-F5AE8B583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xmlns="" id="{F8552F65-2442-4D7F-8676-9019459667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2367616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96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12B99B6-F197-4A9A-9EBA-4CA1334693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xmlns="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169842CC-5E24-4D21-917A-9B530CF871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1316658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xmlns="" id="{ED104E8E-86E5-4AB0-94CB-0A41132E67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3" y="5679491"/>
            <a:ext cx="5729145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95808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BF853CB-9A3A-48E7-8210-50E1B25B28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xmlns="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xmlns="" id="{FE316087-5D8C-43D5-A74B-3EFF5A415FB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5352981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698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2FDFF4C-0FC6-46B1-9096-3E0D05F05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xmlns="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xmlns="" id="{9C0C6447-6A78-4716-8C44-015AB6A9A2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5729145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95BE6BB9-A286-40E7-BC09-D041B53C94B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4" y="2367616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97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B259AA83-2B88-42D9-B1FD-80E88E5657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xmlns="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xmlns="" id="{8F5044A8-2B0E-41E1-BCC9-29906A9E701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xmlns="" id="{5F5C2E90-1AAF-4762-B6CB-A803D6254E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5679492"/>
            <a:ext cx="5729145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810523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6A49BDC-5BAA-4A76-8A46-C937866830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FF12F504-9955-441E-9BE1-F95ED7D35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xmlns="" id="{7456112A-47F2-474C-93BB-661A5482C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6" name="Текст 16">
            <a:extLst>
              <a:ext uri="{FF2B5EF4-FFF2-40B4-BE49-F238E27FC236}">
                <a16:creationId xmlns:a16="http://schemas.microsoft.com/office/drawing/2014/main" xmlns="" id="{04011941-2380-4C1E-ACF0-DC8367B103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661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C72EB271-7CFB-4003-8010-D506E26D5E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xmlns="" id="{CBA73729-24B1-46DE-9FBE-E5B7681DE8D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8DCB80D3-9302-4FC3-8CEE-9431486DB3E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864C1380-4C07-447E-B3DC-AC6146E3889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11131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671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ADED7DE-9430-414A-85BD-DA5192BBF5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xmlns="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xmlns="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564705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D0D5CF75-F27F-4265-9669-5DB93ED7D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580686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084A4BD-04C5-4596-9071-26CDD73C1B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xmlns="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xmlns="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919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5A65B3-4BB7-4A89-99D9-56B841967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9917964A-3136-4C88-AD04-58972679F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686" y="1316659"/>
            <a:ext cx="11839112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424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1BCFDA3-088D-40A5-B5A4-6D12CA8936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4F540CA6-7A93-491D-9D2A-8DC8B3DF0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163928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8A72FC8-FAC0-4384-9251-93ECB77E3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xmlns="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xmlns="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66AB6339-99A2-4593-8DCD-03FB4F7ADC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4165705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C1D7B40-10D5-4BCC-9461-D282F4D42D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xmlns="" id="{B82C0E56-D74A-47AC-858D-9D40EE8DF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62789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C7FC55C-EFA8-43B4-B529-6FFA21B2BC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xmlns="" id="{C5FF46F4-1DC0-4B29-B542-AAAD689AAD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721952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F210C07-2B56-4BCA-AA18-9202D7FA19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xmlns="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28326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457FF125-90F8-4B22-8E5C-E5B1D0563D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6" y="4659801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75" y="1316658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xmlns="" id="{55E0A213-8260-4749-8EB4-A86D698B6F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16000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1DD8D5F-EF75-4E8D-8B39-681F56F75D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5" name="Объект 3">
            <a:extLst>
              <a:ext uri="{FF2B5EF4-FFF2-40B4-BE49-F238E27FC236}">
                <a16:creationId xmlns:a16="http://schemas.microsoft.com/office/drawing/2014/main" xmlns="" id="{776FA5C4-AFEF-43F7-A720-B65AA9892CE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11131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xmlns="" id="{F8413A43-9830-48B7-9454-6BAA6AAC2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1119" y="4655713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DD006553-9ADA-474F-A201-C0AF80757E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xmlns="" id="{310B3B4D-4C4F-42A2-848A-CCBCDACA06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58697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01D53731-628C-4568-814B-E5C7E1FE81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66" y="4655714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7" y="1316658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4F540CA6-7A93-491D-9D2A-8DC8B3DF0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xmlns="" id="{14C0424D-5147-4D07-BACC-078F3EECA0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72298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84CFF0B-EEF8-4134-AABA-06BF0D82DE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xmlns="" id="{B4156A2D-DB44-4CA4-A670-DD39138FDC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3750221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42F048F1-628A-443C-AC04-42F1326C77C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66" y="2360636"/>
            <a:ext cx="3750220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xmlns="" id="{B82C0E56-D74A-47AC-858D-9D40EE8DF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xmlns="" id="{BF160DAE-3D8C-4AA0-8496-A27B8FEEEB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077295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04191B2-BE1E-4BB1-8AE2-F6743F020D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35C0D32E-87F7-46D1-94A8-566E8F2188F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11103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20DDAF4B-BB30-49FD-A09A-10BBBC799F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1110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xmlns="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xmlns="" id="{DB13013B-A5ED-4A7D-8390-6E6ACA583C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57766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47378F4-7361-4AD4-A6E5-2D1D4B204C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432F524-71F5-4F2C-9A34-FBDF4320F2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60"/>
            <a:ext cx="11839112" cy="5352980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633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9CC23C73-A4B2-48F6-BC13-421664032C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xmlns="" id="{1741CF79-CE33-4093-854F-F059D9CCBC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5575" y="1316658"/>
            <a:ext cx="3750224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xmlns="" id="{3B3E09BA-0F61-4D1D-A5DE-8D154CC01F3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55568" y="2360636"/>
            <a:ext cx="3750224" cy="3285224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xmlns="" id="{E776BE2F-1484-41B0-86F1-D54B64621C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xmlns="" id="{8388B2AF-EBAF-4576-953B-E1AB77C28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719650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DAC09956-EE3E-447D-955F-33A99072DF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xmlns="" id="{1C04CA73-BE9F-49FE-8350-028167144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7804421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xmlns="" id="{480456A3-D569-4C62-A600-E6E01A802E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068242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6D67CD8-1361-4DA5-A174-FBA4C5E2C6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xmlns="" id="{687D38CF-48AA-4E1B-A010-B17C6326B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1376" y="1317612"/>
            <a:ext cx="7804421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xmlns="" id="{D131881A-ABBF-4B35-86FD-A3E6F601C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419052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3B4AC3F-85B9-4DFA-A892-0B8D3EE88B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xmlns="" id="{B156BB6C-45FA-4336-B8D2-A28F488B921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7804421" cy="5352981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xmlns="" id="{480456A3-D569-4C62-A600-E6E01A802E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5091" y="1316658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887824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F2077EA3-F710-41BB-A21D-3C5A1FD36D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1AF14686-07BA-4D3A-957A-D9647B106F6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01376" y="1316658"/>
            <a:ext cx="7804421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xmlns="" id="{D131881A-ABBF-4B35-86FD-A3E6F601C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670969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2A7BDBA-4EAD-4EBF-BA2D-2E6A2FEDF1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xmlns="" id="{0D97880A-5EC2-41D5-96B7-C7E3DC55C65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C7F9F7A5-A703-411E-8244-30AB8C31C4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xmlns="" id="{1C04CA73-BE9F-49FE-8350-0281671445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6686" y="1316659"/>
            <a:ext cx="7804421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456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11E8A3-5C13-4122-8178-ECECCCD62A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xmlns="" id="{687D38CF-48AA-4E1B-A010-B17C6326B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1376" y="1317612"/>
            <a:ext cx="7804421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xmlns="" id="{0D97880A-5EC2-41D5-96B7-C7E3DC55C65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66685" y="3987455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C7F9F7A5-A703-411E-8244-30AB8C31C47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66686" y="13157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21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BDA58AFC-2AC1-4723-BF19-AA1194D89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xmlns="" id="{3E6D4336-3D3E-4A1C-A547-E81D65F5EB3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7026"/>
            <a:ext cx="7804421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107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B935F9B-136E-4164-A7E1-0D608F6222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C004867C-BB85-451F-82A3-29BDA5EC4C3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66685" y="3987455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52143A52-3FF6-4125-9AE3-AAC239FBA94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66686" y="13157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xmlns="" id="{ECFC04E0-983B-4E7B-9C3A-30D00E0069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01376" y="1316658"/>
            <a:ext cx="7804421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129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4819A869-D66E-4185-A8D9-037A9DB31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E3736DF1-9AED-47CF-B77C-A5D3F9F39E7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5FA414C0-278F-4CC2-81D1-03E9B03C547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3" name="Текст 16">
            <a:extLst>
              <a:ext uri="{FF2B5EF4-FFF2-40B4-BE49-F238E27FC236}">
                <a16:creationId xmlns:a16="http://schemas.microsoft.com/office/drawing/2014/main" xmlns="" id="{A8BA4435-8FAC-4C7E-A85D-57B02504A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xmlns="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7671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855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0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37430C5-768D-49B5-9ABD-735675B2FD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E3736DF1-9AED-47CF-B77C-A5D3F9F39E7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5FA414C0-278F-4CC2-81D1-03E9B03C547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3" name="Текст 16">
            <a:extLst>
              <a:ext uri="{FF2B5EF4-FFF2-40B4-BE49-F238E27FC236}">
                <a16:creationId xmlns:a16="http://schemas.microsoft.com/office/drawing/2014/main" xmlns="" id="{A8BA4435-8FAC-4C7E-A85D-57B02504A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xmlns="" id="{EB21029C-D043-41EA-8AC3-3E49433BBC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55580" y="131209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91901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1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5219A09-D779-4129-AB12-9B0C02EBB0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xmlns="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xmlns="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8B0C4EEB-3736-4EBE-8FEA-A3A9D56F53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55580" y="131209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264979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B6021482-9C7D-42ED-BE73-930451C0D3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xmlns="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xmlns="" id="{8B0C4EEB-3736-4EBE-8FEA-A3A9D56F53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55580" y="131209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xmlns="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070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3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9445B233-B0BA-4E3E-901A-0F6946A48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Текст 16">
            <a:extLst>
              <a:ext uri="{FF2B5EF4-FFF2-40B4-BE49-F238E27FC236}">
                <a16:creationId xmlns:a16="http://schemas.microsoft.com/office/drawing/2014/main" xmlns="" id="{6AD37921-0451-48B0-B06B-B22674B042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645" y="1316657"/>
            <a:ext cx="3730708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8" name="Объект 3">
            <a:extLst>
              <a:ext uri="{FF2B5EF4-FFF2-40B4-BE49-F238E27FC236}">
                <a16:creationId xmlns:a16="http://schemas.microsoft.com/office/drawing/2014/main" xmlns="" id="{672236F7-5720-4F11-A576-8723C266EDB3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66685" y="3987455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91B4A34B-F0C6-47BD-B890-4DED5041CB7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66686" y="13157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5F1F784D-F76A-4CBE-A914-23F4A6E7533A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241638" y="3988408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xmlns="" id="{20D80179-D420-451B-AF51-DD7C7AB62E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41639" y="1316659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837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4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76BCD72-C796-4E1B-B2F9-0AF0D532B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xmlns="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xmlns="" id="{DA34351D-9FB7-4ECC-9013-DB8F362BB7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6686" y="1316659"/>
            <a:ext cx="3750219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01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4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99803688-9DA5-4641-B090-3A06169B58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xmlns="" id="{DBF171AB-D6F6-478B-AEBB-E81638E5443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13919" y="39884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xmlns="" id="{614BDDFE-AB95-4A3B-9ABA-7CB557D7BB6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13920" y="1316657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BE55875F-D1E5-4362-B6CE-5E069BB5299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241638" y="3988408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xmlns="" id="{5212E420-0357-4DD1-B159-2F32813ECC1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41639" y="1316659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xmlns="" id="{C004867C-BB85-451F-82A3-29BDA5EC4C35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66685" y="3987455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52143A52-3FF6-4125-9AE3-AAC239FBA94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66686" y="1315706"/>
            <a:ext cx="3764159" cy="2205048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44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5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8543A6A-3012-4F49-9503-8329B09E80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xmlns="" id="{F8347308-3B3C-4A24-BF23-060B09AE4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xmlns="" id="{24D2FBDB-CF3D-408A-9245-3DE78B4CF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71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6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8FE52E36-EAAE-4B5D-8154-15E46173A9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xmlns="" id="{4257BBEE-D0E5-4678-87A1-8357B00D86C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76654" y="1316657"/>
            <a:ext cx="5729145" cy="5352981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1B7DFD72-3637-4EAA-9001-B1A9FF3924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5352981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0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7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04FF81B-D8A9-4535-AF7C-5BF04823FB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xmlns="" id="{2004BA34-204C-46E1-8F44-B077703E7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4" y="1316658"/>
            <a:ext cx="5729145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1" name="Текст 16">
            <a:extLst>
              <a:ext uri="{FF2B5EF4-FFF2-40B4-BE49-F238E27FC236}">
                <a16:creationId xmlns:a16="http://schemas.microsoft.com/office/drawing/2014/main" xmlns="" id="{C6ECB362-A29A-455A-86D3-51B0F2271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1316658"/>
            <a:ext cx="5729145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1A2473EB-BAC6-4FB4-B62A-6EB1E433FE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2367616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xmlns="" id="{D23631EA-EBC3-460B-9CE5-4AFBE16CAC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4" y="2367616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70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8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EE9F44D-F1EE-448C-B0D2-0923F3BFAB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xmlns="" id="{1A2473EB-BAC6-4FB4-B62A-6EB1E433FEC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76654" y="1316658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xmlns="" id="{D23631EA-EBC3-460B-9CE5-4AFBE16CAC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6686" y="1316658"/>
            <a:ext cx="5729145" cy="4302022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xmlns="" id="{2004BA34-204C-46E1-8F44-B077703E71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653" y="5679491"/>
            <a:ext cx="5729145" cy="990147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21" name="Текст 16">
            <a:extLst>
              <a:ext uri="{FF2B5EF4-FFF2-40B4-BE49-F238E27FC236}">
                <a16:creationId xmlns:a16="http://schemas.microsoft.com/office/drawing/2014/main" xmlns="" id="{C6ECB362-A29A-455A-86D3-51B0F2271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5" y="5679492"/>
            <a:ext cx="5729145" cy="9901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57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09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8B87854-F2CA-4F3F-9D28-5A7CD35D8F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33769"/>
            <a:ext cx="11839113" cy="1008546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6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0CE5C7E1-4298-4143-A722-FEE24C707A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76654" y="1316659"/>
            <a:ext cx="5729145" cy="5352979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lvl="0"/>
            <a:r>
              <a:rPr lang="ru-RU" dirty="0">
                <a:latin typeface="Book Antiqua" panose="02040602050305030304" pitchFamily="18" charset="0"/>
              </a:rPr>
              <a:t>Рисунок</a:t>
            </a:r>
            <a:endParaRPr lang="ru-RU" dirty="0"/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xmlns="" id="{13657BFB-F74A-457F-9762-95A1C98240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86" y="1316659"/>
            <a:ext cx="5729145" cy="5352613"/>
          </a:xfrm>
          <a:prstGeom prst="round1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81442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136D3B-1F8B-4746-9F88-D8505FEDB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684" y="81888"/>
            <a:ext cx="624839" cy="44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cap="none" spc="50">
                <a:ln w="0"/>
                <a:solidFill>
                  <a:sysClr val="windowText" lastClr="000000"/>
                </a:solidFill>
                <a:effectLst>
                  <a:glow rad="228600">
                    <a:schemeClr val="tx1">
                      <a:lumMod val="50000"/>
                      <a:lumOff val="50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defRPr>
            </a:lvl1pPr>
          </a:lstStyle>
          <a:p>
            <a:fld id="{7EFD0380-62B5-4A0A-8362-E63D5FBFE3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18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66" r:id="rId3"/>
    <p:sldLayoutId id="2147483726" r:id="rId4"/>
    <p:sldLayoutId id="2147483657" r:id="rId5"/>
    <p:sldLayoutId id="2147483667" r:id="rId6"/>
    <p:sldLayoutId id="2147483660" r:id="rId7"/>
    <p:sldLayoutId id="2147483694" r:id="rId8"/>
    <p:sldLayoutId id="2147483658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56" r:id="rId15"/>
    <p:sldLayoutId id="2147483668" r:id="rId16"/>
    <p:sldLayoutId id="214748366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4" r:id="rId31"/>
    <p:sldLayoutId id="2147483715" r:id="rId32"/>
    <p:sldLayoutId id="2147483716" r:id="rId33"/>
    <p:sldLayoutId id="2147483717" r:id="rId34"/>
    <p:sldLayoutId id="2147483684" r:id="rId35"/>
    <p:sldLayoutId id="2147483713" r:id="rId36"/>
    <p:sldLayoutId id="2147483724" r:id="rId37"/>
    <p:sldLayoutId id="2147483725" r:id="rId38"/>
    <p:sldLayoutId id="2147483653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FA11E-24CD-43FF-B985-0E05FF359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Акулье царство</a:t>
            </a:r>
            <a:br>
              <a:rPr lang="ru-RU" b="1" dirty="0"/>
            </a:br>
            <a:r>
              <a:rPr lang="ru-RU" b="1" dirty="0" smtClean="0"/>
              <a:t>7 класс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CC3B873-6CB3-4174-93B5-66A86DE8A8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Куликова Наталья Викторовна, учитель  биологии высшей квалификационной категории, </a:t>
            </a:r>
          </a:p>
          <a:p>
            <a:r>
              <a:rPr lang="ru-RU" dirty="0" smtClean="0"/>
              <a:t>МБОУ «СОШ №27» г. Набережные Челны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64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C8F6A5-3D2A-4A3E-AA73-A85FFFB6B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50230"/>
            <a:ext cx="11839113" cy="592085"/>
          </a:xfrm>
        </p:spPr>
        <p:txBody>
          <a:bodyPr/>
          <a:lstStyle/>
          <a:p>
            <a:r>
              <a:rPr lang="ru-RU" sz="3600" dirty="0"/>
              <a:t>Где можно любоваться акулами?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9" y="1292336"/>
            <a:ext cx="4730670" cy="25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38" y="1292336"/>
            <a:ext cx="4024953" cy="276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39" y="3682014"/>
            <a:ext cx="4683551" cy="309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37AEFB-8555-4F0E-9CF8-808E3CEE3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50230"/>
            <a:ext cx="11839113" cy="592085"/>
          </a:xfrm>
        </p:spPr>
        <p:txBody>
          <a:bodyPr/>
          <a:lstStyle/>
          <a:p>
            <a:r>
              <a:rPr lang="ru-RU" sz="3600" dirty="0"/>
              <a:t>Самый опасный для обычного человека вид акулы ...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5" y="1385741"/>
            <a:ext cx="3763929" cy="215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4">
            <a:extLst>
              <a:ext uri="{FF2B5EF4-FFF2-40B4-BE49-F238E27FC236}">
                <a16:creationId xmlns:a16="http://schemas.microsoft.com/office/drawing/2014/main" xmlns="" id="{E9725122-A5C3-43EB-9057-3E8049738A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5046" y="3714161"/>
            <a:ext cx="3231726" cy="414779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пилоносая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23" y="1385741"/>
            <a:ext cx="6194883" cy="220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xmlns="" id="{E9725122-A5C3-43EB-9057-3E8049738A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03607" y="3781720"/>
            <a:ext cx="3231726" cy="41477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тигровая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07" y="4466748"/>
            <a:ext cx="3866953" cy="216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4">
            <a:extLst>
              <a:ext uri="{FF2B5EF4-FFF2-40B4-BE49-F238E27FC236}">
                <a16:creationId xmlns:a16="http://schemas.microsoft.com/office/drawing/2014/main" xmlns="" id="{E9725122-A5C3-43EB-9057-3E8049738A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5045" y="3714161"/>
            <a:ext cx="3231726" cy="414779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пилоносая</a:t>
            </a:r>
            <a:endParaRPr lang="ru-RU" dirty="0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xmlns="" id="{E9725122-A5C3-43EB-9057-3E8049738A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0283" y="6218599"/>
            <a:ext cx="3231726" cy="414779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воббегонг</a:t>
            </a:r>
            <a:endParaRPr lang="ru-RU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07" y="4619148"/>
            <a:ext cx="3866953" cy="216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1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9F992F-432F-4DD0-A624-E5F03BBEC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50230"/>
            <a:ext cx="11839113" cy="592085"/>
          </a:xfrm>
        </p:spPr>
        <p:txBody>
          <a:bodyPr/>
          <a:lstStyle/>
          <a:p>
            <a:r>
              <a:rPr lang="ru-RU" sz="3600" dirty="0"/>
              <a:t>Самый известный "</a:t>
            </a:r>
            <a:r>
              <a:rPr lang="ru-RU" sz="3600" dirty="0" err="1"/>
              <a:t>вегитарианец</a:t>
            </a:r>
            <a:r>
              <a:rPr lang="ru-RU" sz="3600" dirty="0"/>
              <a:t>" среди акул ...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9" y="1285139"/>
            <a:ext cx="27146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4550" y="3157979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Морской ангел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6" y="1348803"/>
            <a:ext cx="2433391" cy="162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3526" y="3172962"/>
            <a:ext cx="18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Китовая акула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13" y="1348803"/>
            <a:ext cx="2565367" cy="16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69344" y="3172962"/>
            <a:ext cx="181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Морской черт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72" y="4282765"/>
            <a:ext cx="26860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05371" y="5987740"/>
            <a:ext cx="156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Воббегонг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06" y="4282765"/>
            <a:ext cx="4863159" cy="172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6285" y="6244414"/>
            <a:ext cx="232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тигровая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FB2519-A849-42EE-957C-A39E6E6B1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1632"/>
            <a:ext cx="11839113" cy="1090683"/>
          </a:xfrm>
        </p:spPr>
        <p:txBody>
          <a:bodyPr/>
          <a:lstStyle/>
          <a:p>
            <a:r>
              <a:rPr lang="ru-RU" sz="3600" dirty="0"/>
              <a:t>Какой плавник держит акулу в горизонтальном положении?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36" y="1345576"/>
            <a:ext cx="6811909" cy="510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30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567657-CACE-4FF6-A959-0EB769ACA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50230"/>
            <a:ext cx="11839113" cy="592085"/>
          </a:xfrm>
        </p:spPr>
        <p:txBody>
          <a:bodyPr/>
          <a:lstStyle/>
          <a:p>
            <a:r>
              <a:rPr lang="ru-RU" sz="3600" dirty="0"/>
              <a:t>Сколько жаберных щелей может быть у акулы?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8" y="1544424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61" y="1551542"/>
            <a:ext cx="4141115" cy="213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86" y="3890913"/>
            <a:ext cx="428625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0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F9E45-2D3E-4264-9776-2BF1B028E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50230"/>
            <a:ext cx="11839113" cy="592085"/>
          </a:xfrm>
        </p:spPr>
        <p:txBody>
          <a:bodyPr/>
          <a:lstStyle/>
          <a:p>
            <a:r>
              <a:rPr lang="ru-RU" sz="3600" dirty="0"/>
              <a:t>Где расположены глаза акулы-молота?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46" y="1552966"/>
            <a:ext cx="6226553" cy="466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6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3BEBF2-0B0C-40A0-98EE-2B5E569B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50230"/>
            <a:ext cx="11839113" cy="592085"/>
          </a:xfrm>
        </p:spPr>
        <p:txBody>
          <a:bodyPr/>
          <a:lstStyle/>
          <a:p>
            <a:r>
              <a:rPr lang="ru-RU" sz="3600" dirty="0"/>
              <a:t>Самой быстрой акулой по праву считается ...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C8F49AB-0719-4BF4-A2E0-D55D666D40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Акула-</a:t>
            </a:r>
            <a:r>
              <a:rPr lang="ru-RU" smtClean="0"/>
              <a:t>мако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51E1B7E-A963-40BC-B6B7-A7B7E87771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Акула -</a:t>
            </a:r>
            <a:r>
              <a:rPr lang="ru-RU" dirty="0" err="1" smtClean="0"/>
              <a:t>алигатор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2291190"/>
            <a:ext cx="3749675" cy="133582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38" y="1709209"/>
            <a:ext cx="3749675" cy="2499783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11BA5CEC-3095-42F5-867C-407480CE70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Глубоководная мелкая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786831"/>
            <a:ext cx="3751263" cy="234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9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4F727DA7-D231-4A82-BAB3-7F527C4C5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688" y="1347788"/>
            <a:ext cx="11839575" cy="53213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Среди этих рыб есть один вид, который не относится к акулам. Найди его: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1" y="2283962"/>
            <a:ext cx="3602336" cy="148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5546" y="3940404"/>
            <a:ext cx="2177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Морской ангел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72" y="1996396"/>
            <a:ext cx="25908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2449" y="3940404"/>
            <a:ext cx="168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воббегонг</a:t>
            </a:r>
            <a:endParaRPr lang="ru-RU" dirty="0"/>
          </a:p>
        </p:txBody>
      </p:sp>
      <p:sp>
        <p:nvSpPr>
          <p:cNvPr id="9" name="AutoShape 4" descr="D:\Desktop\webpc-passthru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62" y="1969815"/>
            <a:ext cx="2524757" cy="179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55843" y="4034672"/>
            <a:ext cx="183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косатка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67" y="4535669"/>
            <a:ext cx="3432388" cy="180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59918" y="5627802"/>
            <a:ext cx="174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катран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2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086A14-DB47-4BD1-8534-59626B2D1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-59296"/>
            <a:ext cx="11839113" cy="1201611"/>
          </a:xfrm>
        </p:spPr>
        <p:txBody>
          <a:bodyPr/>
          <a:lstStyle/>
          <a:p>
            <a:r>
              <a:rPr lang="ru-RU" sz="4000" dirty="0"/>
              <a:t>На какой акуле можно заметить "рабочий инструмент"?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1EFC57-35D5-44EC-A778-11B0D369CFD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</a:t>
            </a:r>
            <a:r>
              <a:rPr lang="ru-RU" dirty="0" err="1" smtClean="0"/>
              <a:t>Молотоголовая</a:t>
            </a:r>
            <a:r>
              <a:rPr lang="ru-RU" dirty="0" smtClean="0"/>
              <a:t> акула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02" y="1609528"/>
            <a:ext cx="4857235" cy="36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8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8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B46AA2-38EC-4D5D-AC7C-5CFB58FC3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1632"/>
            <a:ext cx="11839113" cy="1090683"/>
          </a:xfrm>
        </p:spPr>
        <p:txBody>
          <a:bodyPr/>
          <a:lstStyle/>
          <a:p>
            <a:r>
              <a:rPr lang="ru-RU" sz="3600" dirty="0"/>
              <a:t>Как называются родственники акул, обитающие в морях и океанах по всему свету?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BAA5D4-4BE6-4929-B99D-53B788D869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скаты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A653B74-6A70-4D20-8649-B03D14F114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8" y="141682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81" y="3750102"/>
            <a:ext cx="3259415" cy="216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29" y="2650307"/>
            <a:ext cx="5413637" cy="36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8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45A175-10F7-4CAB-AA06-34276110B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383646"/>
            <a:ext cx="11839113" cy="758669"/>
          </a:xfrm>
        </p:spPr>
        <p:txBody>
          <a:bodyPr/>
          <a:lstStyle/>
          <a:p>
            <a:r>
              <a:rPr lang="ru-RU" sz="4800" dirty="0"/>
              <a:t>Любимая глубина большинства акул ...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B7BD03-AFEC-4F64-A8BC-FB828EE4AEC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20 </a:t>
            </a:r>
            <a:r>
              <a:rPr lang="ru-RU" dirty="0"/>
              <a:t>м и больше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F3689D7-143C-4A01-A71B-6138397A58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7975" y="1853986"/>
            <a:ext cx="5729145" cy="390579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AutoShape 2" descr="D:\Desktop\blacktip-reefs-shark-swimming-in-deep-green-water_127090-98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:\Desktop\blacktip-reefs-shark-swimming-in-deep-green-water_127090-98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98482"/>
            <a:ext cx="4927820" cy="31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53" y="3193329"/>
            <a:ext cx="40481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04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8E691D-619F-4A4B-ACC5-958CC91B7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133769"/>
            <a:ext cx="11839113" cy="1008546"/>
          </a:xfrm>
        </p:spPr>
        <p:txBody>
          <a:bodyPr/>
          <a:lstStyle/>
          <a:p>
            <a:r>
              <a:rPr lang="ru-RU" dirty="0"/>
              <a:t>Из чего состоит скелет акул?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7607D4-FC5B-4ABD-B3E6-7FA5A62752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16019" y="3814761"/>
            <a:ext cx="5729145" cy="99014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Из хрящей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6E45892-E1DF-4229-A845-38BD498413D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3" y="2421117"/>
            <a:ext cx="4147794" cy="25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1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098411-C1AF-46A0-BED8-8FB38578A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385185"/>
            <a:ext cx="11839113" cy="757130"/>
          </a:xfrm>
        </p:spPr>
        <p:txBody>
          <a:bodyPr/>
          <a:lstStyle/>
          <a:p>
            <a:r>
              <a:rPr lang="ru-RU" sz="4800" dirty="0"/>
              <a:t>Благодаря чему акулы не тонут?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9" y="1996420"/>
            <a:ext cx="4508279" cy="3376858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8E6CAF4-1110-4B52-83D6-113E563C4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4998" y="1993612"/>
            <a:ext cx="5729145" cy="990146"/>
          </a:xfrm>
        </p:spPr>
        <p:txBody>
          <a:bodyPr/>
          <a:lstStyle/>
          <a:p>
            <a:r>
              <a:rPr lang="ru-RU" dirty="0" smtClean="0"/>
              <a:t>Жир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1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25EBE8-86A7-4C9A-9CB5-ABB482F53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686" y="550230"/>
            <a:ext cx="11839113" cy="592085"/>
          </a:xfrm>
        </p:spPr>
        <p:txBody>
          <a:bodyPr/>
          <a:lstStyle/>
          <a:p>
            <a:r>
              <a:rPr lang="ru-RU" sz="3600" dirty="0"/>
              <a:t>Где расположен рот белой акулы?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02" y="1970202"/>
            <a:ext cx="4457380" cy="335594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CE126DF-B414-449B-BA3E-01AEE5185D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708" y="2862656"/>
            <a:ext cx="5729145" cy="266145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Рот</a:t>
            </a:r>
            <a:r>
              <a:rPr lang="ru-RU" dirty="0"/>
              <a:t> размещен на нижней стороне тела, в обычном состоянии слегка приоткрыт, обнажая несколько рядов острых треугольных зубов на массивных челюстях.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37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437</Words>
  <Application>Microsoft Office PowerPoint</Application>
  <PresentationFormat>Произвольный</PresentationFormat>
  <Paragraphs>80</Paragraphs>
  <Slides>16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Bahnschrift SemiCondensed</vt:lpstr>
      <vt:lpstr>Book Antiqua</vt:lpstr>
      <vt:lpstr>Wingdings</vt:lpstr>
      <vt:lpstr>Times New Roman</vt:lpstr>
      <vt:lpstr>Calibri</vt:lpstr>
      <vt:lpstr>Тема Office</vt:lpstr>
      <vt:lpstr>Акулье царство 7 класс</vt:lpstr>
      <vt:lpstr>Презентация PowerPoint</vt:lpstr>
      <vt:lpstr>На какой акуле можно заметить "рабочий инструмент"?</vt:lpstr>
      <vt:lpstr>Презентация PowerPoint</vt:lpstr>
      <vt:lpstr>Как называются родственники акул, обитающие в морях и океанах по всему свету?</vt:lpstr>
      <vt:lpstr>Любимая глубина большинства акул ...</vt:lpstr>
      <vt:lpstr>Из чего состоит скелет акул?</vt:lpstr>
      <vt:lpstr>Благодаря чему акулы не тонут?</vt:lpstr>
      <vt:lpstr>Где расположен рот белой акулы?</vt:lpstr>
      <vt:lpstr>Где можно любоваться акулами?</vt:lpstr>
      <vt:lpstr>Самый опасный для обычного человека вид акулы ...</vt:lpstr>
      <vt:lpstr>Самый известный "вегитарианец" среди акул ...</vt:lpstr>
      <vt:lpstr>Какой плавник держит акулу в горизонтальном положении?</vt:lpstr>
      <vt:lpstr>Сколько жаберных щелей может быть у акулы?</vt:lpstr>
      <vt:lpstr>Где расположены глаза акулы-молота?</vt:lpstr>
      <vt:lpstr>Самой быстрой акулой по праву считается 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description>fonik.ru</dc:description>
  <cp:lastModifiedBy>admin</cp:lastModifiedBy>
  <cp:revision>14</cp:revision>
  <dcterms:created xsi:type="dcterms:W3CDTF">2020-05-03T07:48:59Z</dcterms:created>
  <dcterms:modified xsi:type="dcterms:W3CDTF">2022-06-16T07:02:17Z</dcterms:modified>
</cp:coreProperties>
</file>