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17"/>
  </p:notesMasterIdLst>
  <p:sldIdLst>
    <p:sldId id="261" r:id="rId2"/>
    <p:sldId id="264" r:id="rId3"/>
    <p:sldId id="269" r:id="rId4"/>
    <p:sldId id="260" r:id="rId5"/>
    <p:sldId id="257" r:id="rId6"/>
    <p:sldId id="267" r:id="rId7"/>
    <p:sldId id="270" r:id="rId8"/>
    <p:sldId id="259" r:id="rId9"/>
    <p:sldId id="268" r:id="rId10"/>
    <p:sldId id="258" r:id="rId11"/>
    <p:sldId id="271" r:id="rId12"/>
    <p:sldId id="272" r:id="rId13"/>
    <p:sldId id="273" r:id="rId14"/>
    <p:sldId id="274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D7CD2-7921-4543-ACEE-33919FAE155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14D95-4D41-45A8-BF7A-B4B2A88698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96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85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7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68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67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90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410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38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5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10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34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90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03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8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70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2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5CA5CA4-DAE5-4946-A5F0-0B4DD6C8E9FC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8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au-ra.ru/netcat_files/2879_173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sz="quarter" idx="13"/>
          </p:nvPr>
        </p:nvSpPr>
        <p:spPr>
          <a:xfrm>
            <a:off x="800100" y="1"/>
            <a:ext cx="10604499" cy="157655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МУНИЦИПАЛЬНОЕ БЮДЖЕТНОЕ ДОШКОЛЬНОЕ ОРАЗОВАТЕЛНОЕ УЧРЕЖДЕНИ ДЕТСКИЙ САД № 33 «Аленький цветочек»</a:t>
            </a:r>
            <a:endParaRPr lang="ru-RU" altLang="ru-RU" sz="111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r">
              <a:buNone/>
            </a:pPr>
            <a:r>
              <a:rPr lang="ru-RU" altLang="ru-RU" sz="7200" dirty="0">
                <a:solidFill>
                  <a:srgbClr val="002060"/>
                </a:solidFill>
                <a:latin typeface="Impact" panose="020B0806030902050204" pitchFamily="34" charset="0"/>
              </a:rPr>
              <a:t>                                      </a:t>
            </a:r>
            <a:endParaRPr lang="ru-RU" altLang="ru-RU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                               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8000" dirty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259" y="1896036"/>
            <a:ext cx="9533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Разработка дополнительной общеобразовательной программы естественнонаучной направленности для детей 6-7 лет «</a:t>
            </a:r>
            <a:r>
              <a:rPr lang="ru-RU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Экспериментикум</a:t>
            </a:r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5244352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Подготовила: Третьякова О.В.</a:t>
            </a:r>
          </a:p>
          <a:p>
            <a:pPr algn="r"/>
            <a:endParaRPr lang="ru-RU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004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318099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55084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9800" y="3781673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32000" y="1052424"/>
          <a:ext cx="8127999" cy="5534323"/>
        </p:xfrm>
        <a:graphic>
          <a:graphicData uri="http://schemas.openxmlformats.org/drawingml/2006/table">
            <a:tbl>
              <a:tblPr/>
              <a:tblGrid>
                <a:gridCol w="59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9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9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4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27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6698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000" dirty="0" err="1">
                          <a:latin typeface="Calibri"/>
                          <a:ea typeface="Calibri"/>
                          <a:cs typeface="Times New Roman"/>
                        </a:rPr>
                        <a:t>п\п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Ф.И. ребенка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Анализировать факты, видеть проблемы и ставить вопросы, выдвигать гипотезы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Наблюдать проводить эксперименты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Работать с источником информации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Способность к обработке полученных данных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Ассоциировать и дифференцировать факты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Интерпретировать данные, делать умозаключения и выводы; формулировать суждения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Классифицировать, давать определения понятиям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Способность к презентации и практическому применению результатов исследования.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Оценивать идеи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Логично и последовательно излагать результаты исследований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Н.г.    /к.г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Н.г      /к.г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Н.г     /к.г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Н.г    /к.г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Н.г      /к.г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Н.г         /к.г.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Н.г      /к.г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Н.г     /к.г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Н.г   /к.г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Н.г /к.г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Высокий 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593" y="741705"/>
            <a:ext cx="11861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Диагностическая таблица по определению уровня развития детей 6-7 лет, дополнительного образования «</a:t>
            </a:r>
            <a:r>
              <a:rPr lang="ru-RU" sz="1400" dirty="0" err="1" smtClean="0"/>
              <a:t>Экспериментикум</a:t>
            </a:r>
            <a:r>
              <a:rPr lang="ru-RU" sz="1400" dirty="0" smtClean="0"/>
              <a:t>»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764587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574" y="465826"/>
            <a:ext cx="5412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ru-RU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Фотоотчёт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реализации программы</a:t>
            </a:r>
            <a:endParaRPr lang="ru-RU" dirty="0"/>
          </a:p>
        </p:txBody>
      </p:sp>
      <p:pic>
        <p:nvPicPr>
          <p:cNvPr id="5" name="Рисунок 4" descr="20200109_151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048" y="1277471"/>
            <a:ext cx="4800600" cy="4128247"/>
          </a:xfrm>
          <a:prstGeom prst="rect">
            <a:avLst/>
          </a:prstGeom>
        </p:spPr>
      </p:pic>
      <p:pic>
        <p:nvPicPr>
          <p:cNvPr id="6" name="Рисунок 5" descr="20191010_152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50372" y="1045509"/>
            <a:ext cx="4713197" cy="47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01110_161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130" y="793376"/>
            <a:ext cx="4957482" cy="4935071"/>
          </a:xfrm>
          <a:prstGeom prst="rect">
            <a:avLst/>
          </a:prstGeom>
        </p:spPr>
      </p:pic>
      <p:pic>
        <p:nvPicPr>
          <p:cNvPr id="6" name="Рисунок 5" descr="20200114_151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1554" y="806824"/>
            <a:ext cx="6145306" cy="49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uickgrid_20201030847427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5636" y="201706"/>
            <a:ext cx="6858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1110_155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306" y="161365"/>
            <a:ext cx="6275294" cy="6252882"/>
          </a:xfrm>
          <a:prstGeom prst="rect">
            <a:avLst/>
          </a:prstGeom>
        </p:spPr>
      </p:pic>
      <p:pic>
        <p:nvPicPr>
          <p:cNvPr id="5" name="Рисунок 4" descr="20200109_151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6259" y="658906"/>
            <a:ext cx="4625789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uickgrid_20191129155142729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2188" y="268941"/>
            <a:ext cx="6858000" cy="63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sz="quarter" idx="13"/>
          </p:nvPr>
        </p:nvSpPr>
        <p:spPr>
          <a:xfrm>
            <a:off x="0" y="2946400"/>
            <a:ext cx="12191999" cy="4051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nau-ra.ru/netcat_files/2884_2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7"/>
          <a:stretch/>
        </p:blipFill>
        <p:spPr bwMode="auto">
          <a:xfrm>
            <a:off x="0" y="10000"/>
            <a:ext cx="12192000" cy="34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9239" y="4571998"/>
            <a:ext cx="858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Кружок образован в 2018г «</a:t>
            </a:r>
            <a:r>
              <a:rPr lang="ru-RU" sz="2800" dirty="0" err="1" smtClean="0"/>
              <a:t>Экспериментикум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74466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135" y="543464"/>
            <a:ext cx="89628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                              Нормативно-правовые документы</a:t>
            </a:r>
            <a:endParaRPr lang="ru-RU" sz="1600" dirty="0" smtClean="0"/>
          </a:p>
          <a:p>
            <a:pPr lvl="0"/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Федеральный </a:t>
            </a:r>
            <a:r>
              <a:rPr lang="ru-RU" sz="1600" dirty="0" smtClean="0"/>
              <a:t>З</a:t>
            </a:r>
            <a:r>
              <a:rPr lang="ru-RU" sz="1600" dirty="0" smtClean="0"/>
              <a:t>акон РФ от 29.12.2012г. № 273 «Об образовании в </a:t>
            </a:r>
            <a:r>
              <a:rPr lang="ru-RU" sz="1600" smtClean="0"/>
              <a:t>Российской Федерации;</a:t>
            </a:r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Приказ </a:t>
            </a:r>
            <a:r>
              <a:rPr lang="ru-RU" sz="1600" dirty="0" smtClean="0"/>
              <a:t>Министерства  образования и науки РФ от 09.11.2018 №196 «Об утверждении Порядка организации и осуществления образовательной деятельности по дополнительным общеобразовательным программам»;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Концепция развития дополнительного образования детей от 4 сентября 2014г. №1726-р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Постановление Правительства РФ «Об утверждении Санитарно- эпидемиологических требований к устройству, содержанию и организации режима работы образовательных организаций дополнительного образования детей. (</a:t>
            </a:r>
            <a:r>
              <a:rPr lang="ru-RU" sz="1600" dirty="0" err="1" smtClean="0"/>
              <a:t>СанПиН</a:t>
            </a:r>
            <a:r>
              <a:rPr lang="ru-RU" sz="1600" dirty="0" smtClean="0"/>
              <a:t> 2.4.4.3172-14).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Распоряжением Правительства Российской Федерации от 29.05. 2015г. № 996 – Р «Об утверждении стратегии развития воспитания в Российской Федерации на период до 2025 года»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Распоряжением Правительства Российской Федерации от 04.09. 2014г. № 1726 – Р «Об утверждении концепции развития дополнительного образования детей»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Стратегии развития воспитания в Российской Федерации на период до 2025 года </a:t>
            </a:r>
          </a:p>
          <a:p>
            <a:r>
              <a:rPr lang="ru-RU" sz="1600" dirty="0" smtClean="0"/>
              <a:t> </a:t>
            </a:r>
          </a:p>
          <a:p>
            <a:endParaRPr lang="ru-RU" sz="1600" dirty="0" smtClean="0"/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sz="quarter" idx="13"/>
          </p:nvPr>
        </p:nvSpPr>
        <p:spPr>
          <a:xfrm>
            <a:off x="558800" y="836614"/>
            <a:ext cx="10579099" cy="505618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0280" y="672353"/>
            <a:ext cx="9831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создание условий для развития познавательной сферы детей через опытно-экспериментальную деятельность.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Образовательные: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dirty="0" smtClean="0"/>
              <a:t>- дать представления о явлениях неживой природы, о значении в жизни человека;</a:t>
            </a:r>
          </a:p>
          <a:p>
            <a:pPr lvl="0"/>
            <a:r>
              <a:rPr lang="ru-RU" dirty="0" smtClean="0"/>
              <a:t>- формировать элементарные представления об основах экологической культуры; первичные ценностные представления о себе, о здоровье и здоровом образе жизни;</a:t>
            </a:r>
          </a:p>
          <a:p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Развивающие: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dirty="0" smtClean="0"/>
              <a:t>-развивать сенсорное восприятие многообразия природного мира;</a:t>
            </a:r>
          </a:p>
          <a:p>
            <a:r>
              <a:rPr lang="ru-RU" dirty="0" smtClean="0"/>
              <a:t> -развивать умение экспериментировать, делать логические выводы из проведённых экспериментов и опытов;</a:t>
            </a:r>
          </a:p>
          <a:p>
            <a:r>
              <a:rPr lang="ru-RU" dirty="0" smtClean="0"/>
              <a:t> </a:t>
            </a:r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Воспитательные: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/>
              <a:t>- воспитывать культуру совместной деятельности, формировать навыки сотрудничества.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818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 descr="http://www.doshkolka.ru/images/catalog/product/resized/naurasha-6_190x190.jpg"/>
          <p:cNvSpPr>
            <a:spLocks noChangeAspect="1" noChangeArrowheads="1"/>
          </p:cNvSpPr>
          <p:nvPr/>
        </p:nvSpPr>
        <p:spPr bwMode="auto">
          <a:xfrm>
            <a:off x="1851024" y="1968502"/>
            <a:ext cx="4727576" cy="461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://www.doshkolka.ru/images/catalog/product/resized/naurasha-6_190x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http://www.doshkolka.ru/images/catalog/product/resized/naurasha-6_190x190.jpg"/>
          <p:cNvSpPr>
            <a:spLocks noChangeAspect="1" noChangeArrowheads="1"/>
          </p:cNvSpPr>
          <p:nvPr/>
        </p:nvSpPr>
        <p:spPr bwMode="auto">
          <a:xfrm>
            <a:off x="4892675" y="600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14400" y="673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+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973683"/>
            <a:ext cx="6283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1434" y="155275"/>
            <a:ext cx="844525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Ожидаемые результаты</a:t>
            </a:r>
          </a:p>
          <a:p>
            <a:pPr algn="just"/>
            <a:r>
              <a:rPr lang="ru-RU" dirty="0" smtClean="0"/>
              <a:t>В ходе освоения программы «</a:t>
            </a:r>
            <a:r>
              <a:rPr lang="ru-RU" dirty="0" err="1" smtClean="0"/>
              <a:t>Экспериментикум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 дошкольники овладеют</a:t>
            </a:r>
          </a:p>
          <a:p>
            <a:pPr algn="just"/>
            <a:r>
              <a:rPr lang="ru-RU" dirty="0" smtClean="0"/>
              <a:t>следующими компетенциями:</a:t>
            </a:r>
          </a:p>
          <a:p>
            <a:pPr algn="just"/>
            <a:r>
              <a:rPr lang="ru-RU" dirty="0" smtClean="0"/>
              <a:t>- у детей будут сформированы представления</a:t>
            </a:r>
          </a:p>
          <a:p>
            <a:pPr algn="just"/>
            <a:r>
              <a:rPr lang="ru-RU" dirty="0" smtClean="0"/>
              <a:t>об окружающем мире и науке, явлениях</a:t>
            </a:r>
          </a:p>
          <a:p>
            <a:pPr algn="just"/>
            <a:r>
              <a:rPr lang="ru-RU" dirty="0" smtClean="0"/>
              <a:t>неживой природы и их значении в жизни</a:t>
            </a:r>
          </a:p>
          <a:p>
            <a:pPr algn="just"/>
            <a:r>
              <a:rPr lang="ru-RU" dirty="0" smtClean="0"/>
              <a:t>человека;</a:t>
            </a:r>
          </a:p>
          <a:p>
            <a:pPr algn="just"/>
            <a:r>
              <a:rPr lang="ru-RU" dirty="0" smtClean="0"/>
              <a:t>- первичные ценностные представления о себе,</a:t>
            </a:r>
          </a:p>
          <a:p>
            <a:pPr algn="just"/>
            <a:r>
              <a:rPr lang="ru-RU" dirty="0" smtClean="0"/>
              <a:t>о здоровье и здоровом образе жизни;</a:t>
            </a:r>
          </a:p>
          <a:p>
            <a:pPr algn="just"/>
            <a:r>
              <a:rPr lang="ru-RU" dirty="0" smtClean="0"/>
              <a:t>- развита познавательно-исследовательская и</a:t>
            </a:r>
          </a:p>
          <a:p>
            <a:pPr algn="just"/>
            <a:r>
              <a:rPr lang="ru-RU" dirty="0" smtClean="0"/>
              <a:t>продуктивная (конструктивная) деятельность;</a:t>
            </a:r>
          </a:p>
          <a:p>
            <a:pPr algn="just"/>
            <a:r>
              <a:rPr lang="ru-RU" dirty="0" smtClean="0"/>
              <a:t>- обогатится уровень сенсорной культуры;</a:t>
            </a:r>
          </a:p>
          <a:p>
            <a:pPr algn="just"/>
            <a:r>
              <a:rPr lang="ru-RU" dirty="0" smtClean="0"/>
              <a:t>- научатся проводить элементарные опыты и</a:t>
            </a:r>
          </a:p>
          <a:p>
            <a:pPr algn="just"/>
            <a:r>
              <a:rPr lang="ru-RU" dirty="0" smtClean="0"/>
              <a:t>эксперименты, делать логические выводы из</a:t>
            </a:r>
          </a:p>
          <a:p>
            <a:pPr algn="just"/>
            <a:r>
              <a:rPr lang="ru-RU" dirty="0" smtClean="0"/>
              <a:t>проведённых экспериментальных</a:t>
            </a:r>
          </a:p>
          <a:p>
            <a:pPr algn="just"/>
            <a:r>
              <a:rPr lang="ru-RU" dirty="0" smtClean="0"/>
              <a:t>исследований;</a:t>
            </a:r>
          </a:p>
          <a:p>
            <a:pPr algn="just"/>
            <a:r>
              <a:rPr lang="ru-RU" dirty="0" smtClean="0"/>
              <a:t>- владеть навыками культуры совместной</a:t>
            </a:r>
          </a:p>
          <a:p>
            <a:pPr algn="just"/>
            <a:r>
              <a:rPr lang="ru-RU" dirty="0" smtClean="0"/>
              <a:t>деятельности, сотрудничества.</a:t>
            </a:r>
          </a:p>
          <a:p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5660" y="1920240"/>
          <a:ext cx="7125419" cy="4937760"/>
        </p:xfrm>
        <a:graphic>
          <a:graphicData uri="http://schemas.openxmlformats.org/drawingml/2006/table">
            <a:tbl>
              <a:tblPr/>
              <a:tblGrid>
                <a:gridCol w="7125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4954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0734" y="270108"/>
            <a:ext cx="84135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содержание программы входит</a:t>
            </a:r>
          </a:p>
          <a:p>
            <a:pPr lvl="0"/>
            <a:endParaRPr lang="ru-RU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ru-RU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 Паспорт программы…………………………………………………………………….3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 Пояснительная записка………………………………………………………………5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  Ожидаемые результаты……………………………………………………………….7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   Материально- техническая база  для реализации программы…7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   </a:t>
            </a:r>
            <a:r>
              <a:rPr lang="ru-RU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Учебно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тематический план………………………………………………………..8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   Календарно- тематическое планирование………………………………10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   Методическое обеспечение программы……………………………………12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   Оценочные материалы……………………………………………………………….13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  Литература…………………………………………………………………………………..15</a:t>
            </a:r>
          </a:p>
          <a:p>
            <a:pPr lvl="0">
              <a:buFont typeface="Arial" pitchFamily="34" charset="0"/>
              <a:buChar char="•"/>
            </a:pPr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5929" y="4101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-340383"/>
            <a:ext cx="1413468" cy="113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266616" rIns="485622" bIns="2507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43753"/>
            <a:ext cx="431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             </a:t>
            </a:r>
            <a:r>
              <a:rPr lang="ru-RU" b="1" dirty="0" err="1" smtClean="0"/>
              <a:t>Учебно</a:t>
            </a:r>
            <a:r>
              <a:rPr lang="ru-RU" b="1" dirty="0" smtClean="0"/>
              <a:t>- тематический план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77374" y="1664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2616200" y="961135"/>
          <a:ext cx="6959600" cy="4935728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514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381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от 6 до 7 лет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1054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Раздел, тема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Теоретическая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Практическая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07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часть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часть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часов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(Мин.)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(Мин.)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1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/мин.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Знакомство с программой, оборудованием,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главным героем – мальчиком Наурашей.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Что такое температура?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Измерение температуры человека, комнаты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Замерзание воды. Что такое лед?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Измерение температуры воды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Что такое ноль градусов?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Эксперименты со льдом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Что такое трение?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Эксперименты с водой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0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Игровые измерения с водой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Что такое свет?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Измерение силы света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Итоговое мероприятие «Создать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комфортную температуру»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Влияние света на жизнь растений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2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Эксперименты со светом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2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Проведение опытов с отражателями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30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Что такое освещенность?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398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2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sz="quarter" idx="13"/>
          </p:nvPr>
        </p:nvSpPr>
        <p:spPr>
          <a:xfrm>
            <a:off x="4495800" y="1701800"/>
            <a:ext cx="7366000" cy="3619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</a:t>
            </a:r>
            <a:endParaRPr lang="ru-RU" alt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0830" y="131251"/>
          <a:ext cx="9195759" cy="7493826"/>
        </p:xfrm>
        <a:graphic>
          <a:graphicData uri="http://schemas.openxmlformats.org/drawingml/2006/table">
            <a:tbl>
              <a:tblPr/>
              <a:tblGrid>
                <a:gridCol w="548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8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741">
                <a:tc>
                  <a:txBody>
                    <a:bodyPr/>
                    <a:lstStyle/>
                    <a:p>
                      <a:pPr marR="95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Игровое мероприятие «Мы видим благодаря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свету»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Что такое электричество?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Электрояблоко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Картошка под напряжением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Почему горит лампочка?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Электролимон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Батарейки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Что такое кислотность?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Органы чувств человека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Эксперименты с содой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Какой бывает вкус у воды?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Как получить газировку?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Эксперименты с разбавлением воды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Кислый- не кислый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ru-RU" sz="600" dirty="0" smtClean="0">
                          <a:latin typeface="Times New Roman"/>
                          <a:ea typeface="Times New Roman"/>
                        </a:rPr>
                        <a:t>                       </a:t>
                      </a: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             </a:t>
                      </a:r>
                      <a:r>
                        <a:rPr lang="ru-RU" sz="600" dirty="0" smtClean="0">
                          <a:latin typeface="Times New Roman"/>
                          <a:ea typeface="Times New Roman"/>
                        </a:rPr>
                        <a:t>                        </a:t>
                      </a: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600" dirty="0" smtClean="0">
                          <a:latin typeface="Times New Roman"/>
                          <a:ea typeface="Times New Roman"/>
                        </a:rPr>
                        <a:t>                                                                                                                                    </a:t>
                      </a: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Что такое магнитное поле?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Исследование магнита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Земля- это магнит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Исследование не магнитных предметов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Остаточный магнетизм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Сравнение двух магнитов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Опыт «Магнитная левитация»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Что такое пульс?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Измерение пульса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Пульс и упражнения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Создание пульса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Когда сердце бьется чаще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Что такое сила?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Итоговое игровое мероприятие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Веселые пузыри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8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Экспериментируем с раствором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0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С помощью чего пускать пузыри?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2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Мыльные замки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4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Свет и тень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6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Тайны живой природы (мир растений)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8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История воды и воздуха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0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Предметы с секретом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1"/>
                  </a:ext>
                </a:extLst>
              </a:tr>
              <a:tr h="98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(свойства веществ и материалов)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3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Что мы знаем о себе?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4"/>
                  </a:ext>
                </a:extLst>
              </a:tr>
              <a:tr h="98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(Организм человека)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Что мы знаем о себе?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7"/>
                  </a:ext>
                </a:extLst>
              </a:tr>
              <a:tr h="98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(Организм человека)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9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Предметы с секретом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0"/>
                  </a:ext>
                </a:extLst>
              </a:tr>
              <a:tr h="98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(свойства веществ и материалов)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2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История воды и воздуха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4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6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Знакомство с лабораторией звук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8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R="95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Исследуем звуки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0"/>
                  </a:ext>
                </a:extLst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624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97" y="582519"/>
            <a:ext cx="8604037" cy="1923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2788728" y="543456"/>
          <a:ext cx="6045200" cy="5634463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738">
                <a:tc>
                  <a:txBody>
                    <a:bodyPr/>
                    <a:lstStyle/>
                    <a:p>
                      <a:pPr marR="95250"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Есть ли в космосе звуки?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Такие разные голоса?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Эффект радуги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Как образуется тень?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Воздух- невидимка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Воздух есть внутри пустых предметов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Воздух внутри нас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Пар- это тоже вода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Как работает термометр?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2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Свойства воды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5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Водоплавающее яйцо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5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Нужна ли растениям соль?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55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7848">
                <a:tc>
                  <a:txBody>
                    <a:bodyPr/>
                    <a:lstStyle/>
                    <a:p>
                      <a:pPr marR="95250" algn="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</a:rPr>
                        <a:t>Цветы лотоса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59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Танцующая фольга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55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Подводная лодка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56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93398">
                <a:tc>
                  <a:txBody>
                    <a:bodyPr/>
                    <a:lstStyle/>
                    <a:p>
                      <a:pPr marR="95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Волшебники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519</TotalTime>
  <Words>1120</Words>
  <Application>Microsoft Office PowerPoint</Application>
  <PresentationFormat>Широкоэкранный</PresentationFormat>
  <Paragraphs>516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Impact</vt:lpstr>
      <vt:lpstr>Monotype Corsiva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Зеткина</dc:creator>
  <cp:lastModifiedBy>Fast-company</cp:lastModifiedBy>
  <cp:revision>58</cp:revision>
  <dcterms:created xsi:type="dcterms:W3CDTF">2016-08-17T15:49:35Z</dcterms:created>
  <dcterms:modified xsi:type="dcterms:W3CDTF">2021-04-07T18:20:43Z</dcterms:modified>
</cp:coreProperties>
</file>