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9" r:id="rId2"/>
    <p:sldId id="257" r:id="rId3"/>
    <p:sldId id="324" r:id="rId4"/>
    <p:sldId id="332" r:id="rId5"/>
    <p:sldId id="331" r:id="rId6"/>
    <p:sldId id="330" r:id="rId7"/>
    <p:sldId id="329" r:id="rId8"/>
    <p:sldId id="290" r:id="rId9"/>
    <p:sldId id="336" r:id="rId10"/>
    <p:sldId id="335" r:id="rId11"/>
    <p:sldId id="334" r:id="rId12"/>
    <p:sldId id="333" r:id="rId13"/>
    <p:sldId id="296" r:id="rId14"/>
    <p:sldId id="341" r:id="rId15"/>
    <p:sldId id="344" r:id="rId16"/>
    <p:sldId id="343" r:id="rId17"/>
    <p:sldId id="342" r:id="rId18"/>
    <p:sldId id="295" r:id="rId19"/>
    <p:sldId id="340" r:id="rId20"/>
    <p:sldId id="339" r:id="rId21"/>
    <p:sldId id="338" r:id="rId22"/>
    <p:sldId id="337" r:id="rId23"/>
    <p:sldId id="297" r:id="rId24"/>
    <p:sldId id="348" r:id="rId25"/>
    <p:sldId id="347" r:id="rId26"/>
    <p:sldId id="346" r:id="rId27"/>
    <p:sldId id="345" r:id="rId28"/>
    <p:sldId id="35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100"/>
    <a:srgbClr val="BEAA12"/>
    <a:srgbClr val="007635"/>
    <a:srgbClr val="264B96"/>
    <a:srgbClr val="70578F"/>
    <a:srgbClr val="FFA3A3"/>
    <a:srgbClr val="1E3C78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4.jpeg"/><Relationship Id="rId5" Type="http://schemas.openxmlformats.org/officeDocument/2006/relationships/image" Target="../media/image12.png"/><Relationship Id="rId10" Type="http://schemas.openxmlformats.org/officeDocument/2006/relationships/image" Target="../media/image23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25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0.jpeg"/><Relationship Id="rId5" Type="http://schemas.openxmlformats.org/officeDocument/2006/relationships/image" Target="../media/image12.png"/><Relationship Id="rId10" Type="http://schemas.openxmlformats.org/officeDocument/2006/relationships/image" Target="../media/image29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31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3.jpeg"/><Relationship Id="rId5" Type="http://schemas.openxmlformats.org/officeDocument/2006/relationships/image" Target="../media/image12.png"/><Relationship Id="rId10" Type="http://schemas.openxmlformats.org/officeDocument/2006/relationships/image" Target="../media/image32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5.jpeg"/><Relationship Id="rId5" Type="http://schemas.openxmlformats.org/officeDocument/2006/relationships/image" Target="../media/image12.png"/><Relationship Id="rId10" Type="http://schemas.openxmlformats.org/officeDocument/2006/relationships/image" Target="../media/image34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jpe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jpe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slide" Target="slide24.xml"/><Relationship Id="rId3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14.xml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9.png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31" Type="http://schemas.openxmlformats.org/officeDocument/2006/relationships/image" Target="../media/image2.gif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16.xml"/><Relationship Id="rId27" Type="http://schemas.openxmlformats.org/officeDocument/2006/relationships/slide" Target="slide26.xml"/><Relationship Id="rId30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jpe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jpe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jpe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39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40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41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42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9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21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22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534642"/>
            <a:ext cx="4896544" cy="30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669" y="124857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85513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96" y="1000107"/>
            <a:ext cx="7501018" cy="1764905"/>
          </a:xfrm>
          <a:prstGeom prst="rect">
            <a:avLst/>
          </a:prstGeom>
        </p:spPr>
      </p:pic>
      <p:pic>
        <p:nvPicPr>
          <p:cNvPr id="55" name="Рисунок 54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2330" y="4798431"/>
            <a:ext cx="2405814" cy="320775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413" y="5933513"/>
            <a:ext cx="1080120" cy="242096"/>
          </a:xfrm>
          <a:prstGeom prst="rect">
            <a:avLst/>
          </a:prstGeom>
        </p:spPr>
      </p:pic>
      <p:pic>
        <p:nvPicPr>
          <p:cNvPr id="205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4790" y="2043872"/>
            <a:ext cx="2219338" cy="28252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Интересные памятники Великого Новгорода</a:t>
            </a:r>
            <a:endParaRPr lang="ru-RU" sz="24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14414" y="1428736"/>
            <a:ext cx="7143799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Памятник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изобретателю паровой машины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И.И. Ползунову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ru-RU" sz="2800" i="1" dirty="0"/>
          </a:p>
        </p:txBody>
      </p:sp>
      <p:pic>
        <p:nvPicPr>
          <p:cNvPr id="13" name="Рисунок 12" descr="http://visitnovgorod.ru/library/images/dostoprim/DSCN71711(200x250)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1285860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00298" y="5286389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Кому посвящён </a:t>
            </a:r>
          </a:p>
          <a:p>
            <a:r>
              <a:rPr lang="ru-RU" sz="2800" dirty="0" smtClean="0"/>
              <a:t>	этот памятник?</a:t>
            </a:r>
          </a:p>
        </p:txBody>
      </p:sp>
      <p:pic>
        <p:nvPicPr>
          <p:cNvPr id="15" name="Рисунок 14" descr="Ivan Polzunov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14612" y="2786058"/>
            <a:ext cx="479741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3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28661" y="1511627"/>
            <a:ext cx="747080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Скульптура напоминает нам о том,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что ко всему нужно относиться с юмором. Если в Вашем бизнесе трудные времена,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не справляетесь с конкурентами,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то придя к скульптуре,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подумайте о хорошем, и у Вас тут же найдется решение проблемы.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Интересные памятники Великого Новгорода</a:t>
            </a:r>
            <a:endParaRPr lang="ru-RU" sz="24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6000" y="114298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Скульптурная композиция </a:t>
            </a:r>
            <a:r>
              <a:rPr lang="ru-RU" sz="2400" b="1" dirty="0" smtClean="0">
                <a:solidFill>
                  <a:srgbClr val="FF0000"/>
                </a:solidFill>
              </a:rPr>
              <a:t>"Испуганный рыбак"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http://visitnovgorod.ru/library/images/dostoprim/DSC-1049(200x150)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000240"/>
            <a:ext cx="39290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451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00034" y="1511627"/>
            <a:ext cx="807249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dirty="0" smtClean="0"/>
              <a:t>Кому установлен памятник</a:t>
            </a:r>
          </a:p>
          <a:p>
            <a:pPr algn="ctr"/>
            <a:r>
              <a:rPr lang="ru-RU" sz="2800" dirty="0" smtClean="0"/>
              <a:t> в северо-западной части</a:t>
            </a:r>
          </a:p>
          <a:p>
            <a:pPr algn="ctr"/>
            <a:r>
              <a:rPr lang="ru-RU" sz="2800" dirty="0" smtClean="0"/>
              <a:t> Кремлёвского парка Великого Новгорода, рядом с улицей Газон.  </a:t>
            </a:r>
          </a:p>
          <a:p>
            <a:pPr algn="ctr"/>
            <a:r>
              <a:rPr lang="ru-RU" sz="2800" dirty="0" smtClean="0"/>
              <a:t>В чём уникальность этого памятника?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Интересные памятники Великого Новгорода</a:t>
            </a:r>
            <a:endParaRPr lang="ru-RU" sz="24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1500174"/>
            <a:ext cx="630520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b="1" dirty="0" smtClean="0"/>
              <a:t>Памятник</a:t>
            </a:r>
          </a:p>
          <a:p>
            <a:pPr algn="ctr"/>
            <a:r>
              <a:rPr lang="ru-RU" sz="2800" b="1" dirty="0" smtClean="0"/>
              <a:t> Сергею Рахманинову</a:t>
            </a:r>
            <a:endParaRPr lang="ru-RU" sz="2800" dirty="0" smtClean="0"/>
          </a:p>
          <a:p>
            <a:r>
              <a:rPr lang="ru-RU" sz="2800" dirty="0" smtClean="0"/>
              <a:t>У памятника звучит  музыка </a:t>
            </a:r>
          </a:p>
          <a:p>
            <a:r>
              <a:rPr lang="ru-RU" sz="2800" dirty="0" smtClean="0"/>
              <a:t>Сергея Рахманинова. На диске пятичасового звучания представлены все четыре его концерта, вариации на темы Паганини, симфонии, соната для фортепиано номер два и другие произведения.</a:t>
            </a:r>
            <a:endParaRPr lang="ru-RU" sz="2800" dirty="0"/>
          </a:p>
        </p:txBody>
      </p:sp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3786190"/>
            <a:ext cx="369409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1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4514" grpId="0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dirty="0" smtClean="0"/>
              <a:t>Назовите имя изображённого царя.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dirty="0" smtClean="0"/>
              <a:t>Почему его фигуры нет на памятнике? 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71538" y="406405"/>
            <a:ext cx="62397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/>
              <a:t>ПАМЯТНИК </a:t>
            </a:r>
          </a:p>
          <a:p>
            <a:pPr algn="ctr"/>
            <a:r>
              <a:rPr lang="ru-RU" sz="2800" b="1" cap="all" dirty="0" smtClean="0"/>
              <a:t>«</a:t>
            </a:r>
            <a:r>
              <a:rPr lang="ru-RU" sz="2800" b="1" cap="all" dirty="0" err="1" smtClean="0"/>
              <a:t>ТЫСЯЧЕЛЕТИе</a:t>
            </a:r>
            <a:r>
              <a:rPr lang="ru-RU" sz="2800" b="1" cap="all" dirty="0" smtClean="0"/>
              <a:t> РОССИИ»</a:t>
            </a:r>
            <a:endParaRPr lang="ru-RU" sz="2800" b="1" cap="all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28860" y="1428736"/>
            <a:ext cx="631960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200" b="1" dirty="0" smtClean="0"/>
              <a:t>Иван IV Васильевич, прозванный Грозным</a:t>
            </a:r>
          </a:p>
          <a:p>
            <a:r>
              <a:rPr lang="ru-RU" sz="2200" dirty="0" smtClean="0"/>
              <a:t>На монументе не существует фигуры Ивана IV Грозного, пожалуй, самого известного представителя династии Рюриковичей. Решили, что неэтично изображать его в Великом Новгороде, т. к. царь «отличился» в жестоком погроме этого города. </a:t>
            </a:r>
          </a:p>
          <a:p>
            <a:r>
              <a:rPr lang="ru-RU" sz="2200" dirty="0" smtClean="0"/>
              <a:t>Зимой 1569—1570 — войско опричников, возглавлявшееся Иваном Грозным, выступило в поход на Новгород, поводом к которому послужил донос и подозрения в измене. В Новгороде разгром длился 6 недель, людей тысячами пытали и топили в Волхове. Город был разграблен. </a:t>
            </a:r>
            <a:endParaRPr lang="ru-RU" sz="2200" dirty="0"/>
          </a:p>
        </p:txBody>
      </p:sp>
      <p:pic>
        <p:nvPicPr>
          <p:cNvPr id="13" name="Рисунок 12" descr="https://www.metod-kopilka.ru/images/doc/49/43700/img7.jpg"/>
          <p:cNvPicPr/>
          <p:nvPr/>
        </p:nvPicPr>
        <p:blipFill>
          <a:blip r:embed="rId10"/>
          <a:srcRect l="40283" t="14192" r="7148" b="7561"/>
          <a:stretch>
            <a:fillRect/>
          </a:stretch>
        </p:blipFill>
        <p:spPr bwMode="auto">
          <a:xfrm>
            <a:off x="3071802" y="2643182"/>
            <a:ext cx="376592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3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71472" y="1511627"/>
            <a:ext cx="81439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На картине какого художника изображено открытие памятника «Тысячелетие России»?</a:t>
            </a:r>
            <a:endParaRPr lang="ru-RU" sz="2800" b="1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00166" y="406405"/>
            <a:ext cx="58110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/>
              <a:t>ПАМЯТНИК </a:t>
            </a:r>
          </a:p>
          <a:p>
            <a:pPr algn="ctr"/>
            <a:r>
              <a:rPr lang="ru-RU" sz="2800" b="1" cap="all" dirty="0" smtClean="0"/>
              <a:t>«</a:t>
            </a:r>
            <a:r>
              <a:rPr lang="ru-RU" sz="2800" b="1" cap="all" dirty="0" err="1" smtClean="0"/>
              <a:t>ТЫСЯЧЕЛЕТИе</a:t>
            </a:r>
            <a:r>
              <a:rPr lang="ru-RU" sz="2800" b="1" cap="all" dirty="0" smtClean="0"/>
              <a:t> РОССИИ»</a:t>
            </a:r>
            <a:endParaRPr lang="ru-RU" sz="2800" b="1" cap="all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5984" y="1857364"/>
            <a:ext cx="646247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 Готфрид (Богдан)  </a:t>
            </a:r>
            <a:r>
              <a:rPr lang="ru-RU" sz="2800" dirty="0" err="1" smtClean="0"/>
              <a:t>Виллевальде</a:t>
            </a:r>
            <a:endParaRPr lang="ru-RU" sz="2800" dirty="0" smtClean="0"/>
          </a:p>
          <a:p>
            <a:r>
              <a:rPr lang="ru-RU" sz="2800" dirty="0" smtClean="0"/>
              <a:t>«Открытие памятника «Тысячелетие России в Новгороде в 1862 г.»</a:t>
            </a:r>
          </a:p>
          <a:p>
            <a:r>
              <a:rPr lang="ru-RU" sz="2800" dirty="0" smtClean="0"/>
              <a:t>Картина находится в Музее изобразительных искусств в Великом Новгороде.</a:t>
            </a:r>
          </a:p>
          <a:p>
            <a:pPr eaLnBrk="1" hangingPunct="1">
              <a:spcBef>
                <a:spcPct val="20000"/>
              </a:spcBef>
            </a:pPr>
            <a:endParaRPr lang="ru-RU" sz="2800" i="1" dirty="0"/>
          </a:p>
        </p:txBody>
      </p:sp>
      <p:pic>
        <p:nvPicPr>
          <p:cNvPr id="13" name="Рисунок 12" descr="Памятник &quot;Тысячелетие России&quot;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9227" y="2857496"/>
            <a:ext cx="5583235" cy="33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форт работы Я. Андреева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1643050"/>
            <a:ext cx="1622192" cy="2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4514" grpId="0"/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428860" y="1511626"/>
            <a:ext cx="635798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Он княжил  в Новгороде с 9 лет.  </a:t>
            </a:r>
          </a:p>
          <a:p>
            <a:r>
              <a:rPr lang="ru-RU" sz="2800" dirty="0" smtClean="0"/>
              <a:t>В июле 1240 года разведчики донесли ему, что враг разбил лагерь у впадения реки Ижоры в Неву. 15.07.1240 г. новгородская дружина внезапно напала на врага. Сеча длилась весь день, а ночью шведы  бежали. С тех пор князь  получил прозвище. </a:t>
            </a:r>
          </a:p>
          <a:p>
            <a:pPr algn="ctr"/>
            <a:r>
              <a:rPr lang="ru-RU" sz="2800" b="1" dirty="0" smtClean="0"/>
              <a:t>Назовите имя  и прозвище этого князя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42976" y="406405"/>
            <a:ext cx="616828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/>
              <a:t>ПАМЯТНИК </a:t>
            </a:r>
          </a:p>
          <a:p>
            <a:pPr algn="ctr"/>
            <a:r>
              <a:rPr lang="ru-RU" sz="2800" b="1" cap="all" dirty="0" smtClean="0"/>
              <a:t>«</a:t>
            </a:r>
            <a:r>
              <a:rPr lang="ru-RU" sz="2800" b="1" cap="all" dirty="0" err="1" smtClean="0"/>
              <a:t>ТЫСЯЧЕЛЕТИе</a:t>
            </a:r>
            <a:r>
              <a:rPr lang="ru-RU" sz="2800" b="1" cap="all" dirty="0" smtClean="0"/>
              <a:t> РОССИИ»</a:t>
            </a:r>
            <a:endParaRPr lang="ru-RU" sz="2800" b="1" cap="all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2976" y="1357298"/>
            <a:ext cx="760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dirty="0" smtClean="0"/>
              <a:t>Александр Ярославич Невский</a:t>
            </a:r>
            <a:endParaRPr lang="ru-RU" sz="2800" dirty="0"/>
          </a:p>
        </p:txBody>
      </p:sp>
      <p:pic>
        <p:nvPicPr>
          <p:cNvPr id="13" name="Рисунок 12" descr="https://upload.wikimedia.org/wikipedia/commons/8/8d/1000_Aldr_Nevsky.jpg"/>
          <p:cNvPicPr/>
          <p:nvPr/>
        </p:nvPicPr>
        <p:blipFill>
          <a:blip r:embed="rId10"/>
          <a:srcRect l="32027" t="6344" r="32297" b="71420"/>
          <a:stretch>
            <a:fillRect/>
          </a:stretch>
        </p:blipFill>
        <p:spPr bwMode="auto">
          <a:xfrm>
            <a:off x="3000364" y="1928802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4514" grpId="0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786050" y="1511627"/>
            <a:ext cx="59293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/>
            <a:r>
              <a:rPr lang="ru-RU" sz="2800" dirty="0" smtClean="0"/>
              <a:t>Этот великий русский поэт несколько раз бывал в древнем городе на берегу Волхова, посвятил ему ряд проникновенных стихов: «Новгород», «Приветствую тебя, воинственных славян святая колыбель», поэму «Последний сын вольности». </a:t>
            </a:r>
          </a:p>
          <a:p>
            <a:pPr fontAlgn="base"/>
            <a:r>
              <a:rPr lang="ru-RU" sz="2800" b="1" dirty="0" smtClean="0"/>
              <a:t>Назовите  его имя.</a:t>
            </a:r>
            <a:endParaRPr lang="ru-RU" sz="2800" b="1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85852" y="406405"/>
            <a:ext cx="60254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/>
              <a:t>ПАМЯТНИК </a:t>
            </a:r>
          </a:p>
          <a:p>
            <a:pPr algn="ctr"/>
            <a:r>
              <a:rPr lang="ru-RU" sz="2800" b="1" cap="all" dirty="0" smtClean="0"/>
              <a:t>«</a:t>
            </a:r>
            <a:r>
              <a:rPr lang="ru-RU" sz="2800" b="1" cap="all" dirty="0" err="1" smtClean="0"/>
              <a:t>ТЫСЯЧЕЛЕТИе</a:t>
            </a:r>
            <a:r>
              <a:rPr lang="ru-RU" sz="2800" b="1" cap="all" dirty="0" smtClean="0"/>
              <a:t>  РОССИИ»</a:t>
            </a:r>
            <a:endParaRPr lang="ru-RU" sz="2800" b="1" cap="all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1386324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/>
              <a:t>Михаил Юрьевич Лермонтов</a:t>
            </a:r>
          </a:p>
        </p:txBody>
      </p:sp>
      <p:pic>
        <p:nvPicPr>
          <p:cNvPr id="13" name="Рисунок 12" descr="Mikhail lermontov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00034" y="1428736"/>
            <a:ext cx="17730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428860" y="2071678"/>
            <a:ext cx="5214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Сыны снегов, сыны славян,</a:t>
            </a:r>
            <a:br>
              <a:rPr lang="ru-RU" sz="2400" dirty="0" smtClean="0"/>
            </a:br>
            <a:r>
              <a:rPr lang="ru-RU" sz="2400" dirty="0" smtClean="0"/>
              <a:t>Зачем вы мужеством упали?</a:t>
            </a:r>
            <a:br>
              <a:rPr lang="ru-RU" sz="2400" dirty="0" smtClean="0"/>
            </a:br>
            <a:r>
              <a:rPr lang="ru-RU" sz="2400" dirty="0" smtClean="0"/>
              <a:t>Зачем?.. Погибнет ваш тиран,</a:t>
            </a:r>
            <a:br>
              <a:rPr lang="ru-RU" sz="2400" dirty="0" smtClean="0"/>
            </a:br>
            <a:r>
              <a:rPr lang="ru-RU" sz="2400" dirty="0" smtClean="0"/>
              <a:t>Как все тираны погибали!..</a:t>
            </a:r>
            <a:br>
              <a:rPr lang="ru-RU" sz="2400" dirty="0" smtClean="0"/>
            </a:br>
            <a:r>
              <a:rPr lang="ru-RU" sz="2400" dirty="0" smtClean="0"/>
              <a:t>До наших дней при имени свободы.</a:t>
            </a:r>
            <a:br>
              <a:rPr lang="ru-RU" sz="2400" dirty="0" smtClean="0"/>
            </a:br>
            <a:r>
              <a:rPr lang="ru-RU" sz="2400" dirty="0" smtClean="0"/>
              <a:t>Трепещет ваше сердце и кипит!..</a:t>
            </a:r>
            <a:br>
              <a:rPr lang="ru-RU" sz="2400" dirty="0" smtClean="0"/>
            </a:br>
            <a:r>
              <a:rPr lang="ru-RU" sz="2400" dirty="0" smtClean="0"/>
              <a:t>Есть бедный град, там видели народы</a:t>
            </a:r>
            <a:br>
              <a:rPr lang="ru-RU" sz="2400" dirty="0" smtClean="0"/>
            </a:br>
            <a:r>
              <a:rPr lang="ru-RU" sz="2400" dirty="0" smtClean="0"/>
              <a:t>Всё то, к чему теперь ваш дух летит.</a:t>
            </a:r>
            <a:endParaRPr lang="ru-RU" sz="2400" dirty="0"/>
          </a:p>
        </p:txBody>
      </p:sp>
      <p:pic>
        <p:nvPicPr>
          <p:cNvPr id="15" name="Рисунок 14" descr="https://fs00.infourok.ru/images/doc/152/175709/img20.jpg"/>
          <p:cNvPicPr/>
          <p:nvPr/>
        </p:nvPicPr>
        <p:blipFill>
          <a:blip r:embed="rId11"/>
          <a:srcRect l="46514" t="50655" r="46232" b="27894"/>
          <a:stretch>
            <a:fillRect/>
          </a:stretch>
        </p:blipFill>
        <p:spPr bwMode="auto">
          <a:xfrm flipH="1">
            <a:off x="7215206" y="2357430"/>
            <a:ext cx="1525743" cy="336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0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4514" grpId="0"/>
      <p:bldP spid="12" grpId="0" uiExpand="1" build="allAtOnce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Что объединяет эти 2 памятника?</a:t>
            </a:r>
            <a:endParaRPr lang="ru-RU" sz="2800" b="1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14414" y="406405"/>
            <a:ext cx="60968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/>
              <a:t>ПАМЯТНИК </a:t>
            </a:r>
          </a:p>
          <a:p>
            <a:pPr algn="ctr"/>
            <a:r>
              <a:rPr lang="ru-RU" sz="2800" b="1" cap="all" dirty="0" smtClean="0"/>
              <a:t>«</a:t>
            </a:r>
            <a:r>
              <a:rPr lang="ru-RU" sz="2800" b="1" cap="all" dirty="0" err="1" smtClean="0"/>
              <a:t>ТЫСЯЧЕЛЕТИе</a:t>
            </a:r>
            <a:r>
              <a:rPr lang="ru-RU" sz="2800" b="1" cap="all" dirty="0" smtClean="0"/>
              <a:t> РОССИИ»</a:t>
            </a:r>
            <a:endParaRPr lang="ru-RU" sz="2800" b="1" cap="all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85918" y="1285860"/>
            <a:ext cx="6962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b="1" dirty="0" smtClean="0"/>
              <a:t>Микешин Михаил Осипович</a:t>
            </a:r>
            <a:endParaRPr lang="ru-RU" sz="2800" b="1" dirty="0"/>
          </a:p>
        </p:txBody>
      </p:sp>
      <p:pic>
        <p:nvPicPr>
          <p:cNvPr id="13" name="Рисунок 12" descr="https://upload.wikimedia.org/wikipedia/commons/thumb/5/54/SPB_Monument_of_Catherine_II_1890-1900.jpg/800px-SPB_Monument_of_Catherine_II_1890-1900.jpg"/>
          <p:cNvPicPr/>
          <p:nvPr/>
        </p:nvPicPr>
        <p:blipFill>
          <a:blip r:embed="rId10"/>
          <a:srcRect b="13880"/>
          <a:stretch>
            <a:fillRect/>
          </a:stretch>
        </p:blipFill>
        <p:spPr bwMode="auto">
          <a:xfrm>
            <a:off x="2714612" y="2214554"/>
            <a:ext cx="2668823" cy="336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upload.wikimedia.org/wikipedia/commons/thumb/4/42/Millennium_of_Russia_Monument_in_Nowgorod%2C_2005.jpg/800px-Millennium_of_Russia_Monument_in_Nowgorod%2C_200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2214554"/>
            <a:ext cx="25407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488" y="5643579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Памятник Екатерине II в Санкт-Петербурге</a:t>
            </a:r>
            <a:endParaRPr lang="ru-RU" sz="1600" dirty="0"/>
          </a:p>
        </p:txBody>
      </p:sp>
      <p:pic>
        <p:nvPicPr>
          <p:cNvPr id="17" name="Рисунок 16" descr="Портрет (автор Илья Репин, 1888)"/>
          <p:cNvPicPr/>
          <p:nvPr/>
        </p:nvPicPr>
        <p:blipFill>
          <a:blip r:embed="rId12"/>
          <a:srcRect b="3320"/>
          <a:stretch>
            <a:fillRect/>
          </a:stretch>
        </p:blipFill>
        <p:spPr bwMode="auto">
          <a:xfrm>
            <a:off x="3000364" y="2143116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7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4514" grpId="0"/>
      <p:bldP spid="1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857357" y="1857363"/>
            <a:ext cx="6542106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Эта река вытекает из озера Ильмень, а впадает в Ладожское озеро.               В древних летописях река называлась мутной. Иногда эта река меняет направление своего течения.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Как называется эта река?</a:t>
            </a:r>
            <a:endParaRPr lang="ru-RU" sz="2800" b="1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8596" y="406405"/>
            <a:ext cx="7500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РЕКИ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 НОВГОРОДСКОЙ ОБЛАСТИ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0193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6000" b="1" i="1" dirty="0" smtClean="0"/>
              <a:t>Волхов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643049"/>
            <a:ext cx="7649004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Эта река берёт своё начало в озере </a:t>
            </a:r>
            <a:r>
              <a:rPr lang="ru-RU" sz="2800" dirty="0" err="1" smtClean="0"/>
              <a:t>Ловатец</a:t>
            </a:r>
            <a:r>
              <a:rPr lang="ru-RU" sz="2800" dirty="0" smtClean="0"/>
              <a:t> в Белоруссии и впадает в озеро Ильмень.        В Древней Руси по этой реке проходил торговый путь «из варяг в греки».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Как называется эта река?</a:t>
            </a:r>
            <a:endParaRPr lang="ru-RU" sz="2800" b="1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0034" y="406405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РЕКИ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 НОВГОРОДСКОЙ ОБЛАСТИ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14677" y="4152900"/>
            <a:ext cx="55337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6600" b="1" i="1" dirty="0" err="1" smtClean="0"/>
              <a:t>Ловать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19866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469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41320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7794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69657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469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41320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7794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12982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69977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0501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41640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7826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13302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61719" y="35730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005015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41640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9497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8133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0696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004695" y="530120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0127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9493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8129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611560" y="1844253"/>
            <a:ext cx="2880320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000" b="1" cap="all" dirty="0" smtClean="0"/>
              <a:t>ЛЕГЕНДЫ СОФИИ</a:t>
            </a:r>
            <a:endParaRPr lang="ru-RU" sz="2000" b="1" cap="all" dirty="0"/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611560" y="5301208"/>
            <a:ext cx="288000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400" b="1" cap="all" dirty="0" smtClean="0"/>
              <a:t>Растения </a:t>
            </a:r>
          </a:p>
          <a:p>
            <a:pPr algn="ctr"/>
            <a:r>
              <a:rPr lang="ru-RU" sz="1400" b="1" cap="all" dirty="0" smtClean="0"/>
              <a:t>новгородской области</a:t>
            </a:r>
            <a:endParaRPr lang="ru-RU" sz="1400" b="1" cap="all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611880" y="3577164"/>
            <a:ext cx="28800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400" b="1" cap="all" dirty="0" smtClean="0"/>
              <a:t>ПАМЯТНИК </a:t>
            </a:r>
          </a:p>
          <a:p>
            <a:pPr algn="ctr"/>
            <a:r>
              <a:rPr lang="ru-RU" sz="1400" b="1" cap="all" dirty="0" smtClean="0"/>
              <a:t>«</a:t>
            </a:r>
            <a:r>
              <a:rPr lang="ru-RU" sz="1400" b="1" cap="all" dirty="0" err="1" smtClean="0"/>
              <a:t>ТЫСЯЧЕЛЕТИе</a:t>
            </a:r>
            <a:r>
              <a:rPr lang="ru-RU" sz="1400" b="1" cap="all" dirty="0" smtClean="0"/>
              <a:t> РОССИИ»</a:t>
            </a:r>
            <a:endParaRPr lang="ru-RU" sz="1400" b="1" cap="all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11560" y="2708920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200" b="1" cap="all" dirty="0" smtClean="0"/>
              <a:t>интересные памятники</a:t>
            </a:r>
          </a:p>
          <a:p>
            <a:pPr algn="ctr"/>
            <a:r>
              <a:rPr lang="ru-RU" sz="1200" b="1" cap="all" dirty="0" smtClean="0"/>
              <a:t> Великого  </a:t>
            </a:r>
            <a:r>
              <a:rPr lang="ru-RU" sz="1200" b="1" cap="all" dirty="0" err="1" smtClean="0"/>
              <a:t>новгорода</a:t>
            </a:r>
            <a:endParaRPr lang="ru-RU" sz="1200" b="1" cap="all" dirty="0"/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611880" y="4438699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400" b="1" cap="all" dirty="0" smtClean="0"/>
              <a:t>Реки </a:t>
            </a:r>
          </a:p>
          <a:p>
            <a:pPr algn="ctr"/>
            <a:r>
              <a:rPr lang="ru-RU" sz="1400" b="1" cap="all" dirty="0" smtClean="0"/>
              <a:t>новгородской области</a:t>
            </a:r>
            <a:endParaRPr lang="ru-RU" sz="1400" b="1" cap="all" dirty="0"/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561778"/>
            <a:ext cx="1064430" cy="13550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083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19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699" y="526721"/>
            <a:ext cx="5617440" cy="716484"/>
          </a:xfrm>
          <a:prstGeom prst="rect">
            <a:avLst/>
          </a:prstGeom>
        </p:spPr>
      </p:pic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3" cstate="screen"/>
          <a:srcRect/>
          <a:stretch>
            <a:fillRect/>
          </a:stretch>
        </p:blipFill>
        <p:spPr>
          <a:xfrm>
            <a:off x="7380312" y="6245055"/>
            <a:ext cx="1152128" cy="3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285853" y="1643049"/>
            <a:ext cx="711361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Эта река протекает в Новгородской и Тверской областях. Её название переводится как   «чёрная»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musta</a:t>
            </a:r>
            <a:r>
              <a:rPr lang="ru-RU" sz="2800" dirty="0" smtClean="0"/>
              <a:t> . Сиверсов канал  соединяет нижнее течение этой  реки  с рекой Волхов, сокращая путь и обходя озеро Ильмень.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Как называется эта река?</a:t>
            </a:r>
          </a:p>
          <a:p>
            <a:pPr eaLnBrk="1" hangingPunct="1">
              <a:spcBef>
                <a:spcPct val="20000"/>
              </a:spcBef>
            </a:pPr>
            <a:endParaRPr lang="ru-RU" sz="2800" dirty="0" smtClean="0"/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8596" y="406405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РЕКИ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 НОВГОРОДСКОЙ ОБЛАСТИ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1867" y="4857760"/>
            <a:ext cx="464347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6600" b="1" i="1" dirty="0" smtClean="0"/>
              <a:t>Мста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4081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428859" y="1571612"/>
            <a:ext cx="628654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200" dirty="0" smtClean="0"/>
              <a:t>В январе 1780 года в Новгороде открылась Адмиралтейская парусная фабрика, переведенная из Москвы.  Фабричные механизмы приводились в действие от водяных мельниц, стоявших на реке </a:t>
            </a:r>
            <a:r>
              <a:rPr lang="ru-RU" sz="2200" dirty="0" err="1" smtClean="0"/>
              <a:t>Гзень</a:t>
            </a:r>
            <a:r>
              <a:rPr lang="ru-RU" sz="2200" dirty="0" smtClean="0"/>
              <a:t>.   На фабрике было занято более 200 рабочих. Паруса поставлялись на Балтийский флот России.</a:t>
            </a:r>
          </a:p>
          <a:p>
            <a:r>
              <a:rPr lang="ru-RU" sz="2200" dirty="0" smtClean="0"/>
              <a:t>В современном Новгороде, кроме участка суши, </a:t>
            </a:r>
            <a:r>
              <a:rPr lang="ru-RU" sz="2200" dirty="0" err="1" smtClean="0"/>
              <a:t>назвающегося</a:t>
            </a:r>
            <a:r>
              <a:rPr lang="ru-RU" sz="2200" dirty="0" smtClean="0"/>
              <a:t> «Набережная реки </a:t>
            </a:r>
            <a:r>
              <a:rPr lang="ru-RU" sz="2200" dirty="0" err="1" smtClean="0"/>
              <a:t>Гзень</a:t>
            </a:r>
            <a:r>
              <a:rPr lang="ru-RU" sz="2200" dirty="0" smtClean="0"/>
              <a:t>», ничего не напоминает о существовании на этом месте реки. </a:t>
            </a:r>
          </a:p>
          <a:p>
            <a:pPr algn="ctr"/>
            <a:r>
              <a:rPr lang="ru-RU" sz="2400" b="1" dirty="0" smtClean="0"/>
              <a:t>Что случилось с рекой?</a:t>
            </a:r>
            <a:endParaRPr lang="ru-RU" sz="2400" b="1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0034" y="406405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РЕКИ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 НОВГОРОДСКОЙ ОБЛАСТИ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43042" y="2143116"/>
            <a:ext cx="710542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В 1960-х годах было засыпано верховье </a:t>
            </a:r>
            <a:r>
              <a:rPr lang="ru-RU" sz="2800" dirty="0" err="1" smtClean="0"/>
              <a:t>Гзени</a:t>
            </a:r>
            <a:r>
              <a:rPr lang="ru-RU" sz="2800" dirty="0" smtClean="0"/>
              <a:t>, и далее, с 1972 года  началась планомерная «упаковка» оставшейся реки в подземную трубу.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34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142975" y="1785925"/>
            <a:ext cx="7256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   Предполагается, что название этой         подземной реки произошло от слова «</a:t>
            </a:r>
            <a:r>
              <a:rPr lang="ru-RU" sz="2800" b="1" dirty="0" err="1" smtClean="0"/>
              <a:t>поноры</a:t>
            </a:r>
            <a:r>
              <a:rPr lang="ru-RU" sz="2800" dirty="0" smtClean="0"/>
              <a:t>» — отверстия в земле,  в которые река скрывается за несколько километров до впадения во Мсту. </a:t>
            </a:r>
          </a:p>
          <a:p>
            <a:pPr algn="ctr"/>
            <a:r>
              <a:rPr lang="ru-RU" sz="2800" b="1" dirty="0" smtClean="0"/>
              <a:t>Как называется эта река?</a:t>
            </a:r>
            <a:endParaRPr lang="ru-RU" sz="2800" b="1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7158" y="406405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РЕКИ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 НОВГОРОДСКОЙ ОБЛАСТИ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429132"/>
            <a:ext cx="63052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5400" b="1" i="1" dirty="0" err="1" smtClean="0"/>
              <a:t>Понеретка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28202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214810" y="1643049"/>
            <a:ext cx="3714776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b="1" dirty="0" smtClean="0"/>
              <a:t> Угадай растение:      </a:t>
            </a:r>
          </a:p>
          <a:p>
            <a:endParaRPr lang="ru-RU" sz="2800" b="1" dirty="0" smtClean="0"/>
          </a:p>
          <a:p>
            <a:r>
              <a:rPr lang="ru-RU" sz="2800" dirty="0" smtClean="0"/>
              <a:t>Сучки рогатые,</a:t>
            </a:r>
          </a:p>
          <a:p>
            <a:r>
              <a:rPr lang="ru-RU" sz="2800" dirty="0" smtClean="0"/>
              <a:t>Плоды крылатые,</a:t>
            </a:r>
          </a:p>
          <a:p>
            <a:r>
              <a:rPr lang="ru-RU" sz="2800" dirty="0" smtClean="0"/>
              <a:t>А лист – ладошкой,</a:t>
            </a:r>
          </a:p>
          <a:p>
            <a:r>
              <a:rPr lang="ru-RU" sz="2800" dirty="0" smtClean="0"/>
              <a:t> С длинной ножкой.</a:t>
            </a:r>
          </a:p>
          <a:p>
            <a:pPr eaLnBrk="1" hangingPunct="1">
              <a:spcBef>
                <a:spcPct val="20000"/>
              </a:spcBef>
            </a:pPr>
            <a:endParaRPr lang="ru-RU" sz="2800" dirty="0" smtClean="0"/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1472" y="406405"/>
            <a:ext cx="72866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Растения </a:t>
            </a:r>
          </a:p>
          <a:p>
            <a:pPr algn="ctr"/>
            <a:r>
              <a:rPr lang="ru-RU" sz="3600" b="1" cap="all" dirty="0" smtClean="0"/>
              <a:t>новгородской области</a:t>
            </a:r>
            <a:endParaRPr lang="ru-RU" sz="3600" b="1" cap="all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14809" y="4929198"/>
            <a:ext cx="4533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800" b="1" i="1" dirty="0" smtClean="0"/>
              <a:t>Клён</a:t>
            </a:r>
            <a:endParaRPr lang="ru-RU" sz="4800" b="1" i="1" dirty="0"/>
          </a:p>
        </p:txBody>
      </p:sp>
      <p:pic>
        <p:nvPicPr>
          <p:cNvPr id="14" name="Рисунок 13" descr="http://elitefon.ru/download.php?file=201211/1680x1050/elitefon.ru-2177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1857364"/>
            <a:ext cx="61436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45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428860" y="1511627"/>
            <a:ext cx="635798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	В старинной легенде </a:t>
            </a:r>
          </a:p>
          <a:p>
            <a:r>
              <a:rPr lang="ru-RU" sz="2800" dirty="0" smtClean="0"/>
              <a:t>говорится о том, что однажды богиня красоты Венера, убегая от преследователя, скрывалась в северных лесах среди топких болот и темных высоких  деревьев. Внезапно красавица оступилась, и золотой башмачок с красными атласными лентами слетел с ее ноги. </a:t>
            </a:r>
          </a:p>
          <a:p>
            <a:pPr algn="ctr"/>
            <a:r>
              <a:rPr lang="ru-RU" sz="2800" b="1" dirty="0" smtClean="0"/>
              <a:t>Во что превратился башмачок?</a:t>
            </a:r>
            <a:endParaRPr lang="ru-RU" sz="2800" b="1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5720" y="406405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Растения </a:t>
            </a:r>
          </a:p>
          <a:p>
            <a:pPr algn="ctr"/>
            <a:r>
              <a:rPr lang="ru-RU" sz="3600" b="1" cap="all" dirty="0" smtClean="0"/>
              <a:t>новгородской области</a:t>
            </a:r>
            <a:endParaRPr lang="ru-RU" sz="3600" b="1" cap="all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473" y="1714488"/>
            <a:ext cx="50720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Золотой башмачок с красными атласными лентами слетел с ее ноги и превратился в прекрасный цветок. Венерин башмачок. </a:t>
            </a:r>
          </a:p>
          <a:p>
            <a:endParaRPr lang="ru-RU" sz="2800" dirty="0"/>
          </a:p>
        </p:txBody>
      </p:sp>
      <p:pic>
        <p:nvPicPr>
          <p:cNvPr id="14" name="Рисунок 13" descr="венерин башмачок настоящий - растение семейства орхидей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1714488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3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4514" grpId="0"/>
      <p:bldP spid="1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428859" y="1511627"/>
            <a:ext cx="597060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000" dirty="0" smtClean="0"/>
              <a:t>Царевна Волхова  полюбила прекрасного юношу – гусляра Садко. Когда она узнала о его пылкой любви к земной красавице </a:t>
            </a:r>
            <a:r>
              <a:rPr lang="ru-RU" sz="2000" dirty="0" err="1" smtClean="0"/>
              <a:t>Любаве</a:t>
            </a:r>
            <a:r>
              <a:rPr lang="ru-RU" sz="2000" dirty="0" smtClean="0"/>
              <a:t>, то в глубоком отчаянии вышла на берег, чтобы услышать в последний раз песни любимого. Но Садко на берегу не было. Она долго бродила по лесам, лугам и опушкам, внимательно прислушиваясь. И вдруг заметила два силуэта. Это был он, а рядом </a:t>
            </a:r>
            <a:r>
              <a:rPr lang="ru-RU" sz="2000" dirty="0" err="1" smtClean="0"/>
              <a:t>Любава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Обессиленная горем, ушла Волхова, чтобы навсегда погрузиться в водное холодное царство и спрятать от всех нестерпимую тоску. Слёзы, катившиеся градом из синих глаз,  будто жемчуг падали на шелковые травы.  </a:t>
            </a:r>
          </a:p>
          <a:p>
            <a:pPr algn="ctr"/>
            <a:r>
              <a:rPr lang="ru-RU" sz="2000" b="1" dirty="0" smtClean="0"/>
              <a:t>Во что превратились слёзы?</a:t>
            </a:r>
            <a:endParaRPr lang="ru-RU" sz="20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5720" y="406405"/>
            <a:ext cx="7500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Растения </a:t>
            </a:r>
          </a:p>
          <a:p>
            <a:pPr algn="ctr"/>
            <a:r>
              <a:rPr lang="ru-RU" sz="3600" b="1" cap="all" dirty="0" smtClean="0"/>
              <a:t>новгородской области</a:t>
            </a:r>
            <a:endParaRPr lang="ru-RU" sz="3600" b="1" cap="all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57224" y="1643050"/>
            <a:ext cx="789123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Они начали превращаться в нежные ландыши, ставшие символом любви, чистоты и грусти девичьего сердца.</a:t>
            </a:r>
            <a:endParaRPr lang="ru-RU" sz="2800" dirty="0"/>
          </a:p>
        </p:txBody>
      </p:sp>
      <p:pic>
        <p:nvPicPr>
          <p:cNvPr id="14" name="Рисунок 13" descr="http://www.1000listnik.ru/wp-content/uploads/2016/03/landysh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3500438"/>
            <a:ext cx="414340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4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45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928926" y="1511627"/>
            <a:ext cx="578647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 smtClean="0"/>
              <a:t>Из всех лесных пород </a:t>
            </a:r>
            <a:r>
              <a:rPr lang="ru-RU" sz="2400" b="1" dirty="0" smtClean="0"/>
              <a:t>он</a:t>
            </a:r>
            <a:r>
              <a:rPr lang="ru-RU" sz="2400" dirty="0" smtClean="0"/>
              <a:t>– самая «домашняя» порода. Человек ей отдал особое предпочтение, когда в старину «приручал» деревья к городу.</a:t>
            </a:r>
            <a:br>
              <a:rPr lang="ru-RU" sz="2400" dirty="0" smtClean="0"/>
            </a:br>
            <a:r>
              <a:rPr lang="ru-RU" sz="2400" dirty="0" smtClean="0"/>
              <a:t>В атмосфере много вредных газов и пыли. Учёные провели эксперимент, кто лучше всех из наших зелёных друзей справится с вредным для человека и животных веществом, как двуокись серы. Наблюдали берёзу, ясень, клён, липу и тополь. Выяснилось, что лучше всех отбил «газовую атаку» </a:t>
            </a:r>
            <a:r>
              <a:rPr lang="ru-RU" sz="2400" b="1" dirty="0" smtClean="0"/>
              <a:t>он.</a:t>
            </a:r>
            <a:r>
              <a:rPr lang="ru-RU" sz="2400" dirty="0" smtClean="0"/>
              <a:t> </a:t>
            </a:r>
            <a:r>
              <a:rPr lang="ru-RU" sz="2400" b="1" dirty="0" smtClean="0"/>
              <a:t>Назовите его.</a:t>
            </a: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7158" y="406405"/>
            <a:ext cx="764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Растения </a:t>
            </a:r>
          </a:p>
          <a:p>
            <a:pPr algn="ctr"/>
            <a:r>
              <a:rPr lang="ru-RU" sz="3600" b="1" cap="all" dirty="0" smtClean="0"/>
              <a:t>новгородской области</a:t>
            </a:r>
            <a:endParaRPr lang="ru-RU" sz="3600" b="1" cap="all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158" y="2285992"/>
            <a:ext cx="24288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4400" b="1" dirty="0" smtClean="0"/>
              <a:t>Тополь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643050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dirty="0" smtClean="0"/>
              <a:t>О каком дереве А. С. Пушкин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dirty="0" smtClean="0"/>
              <a:t>упоминает в поэме «Руслан и Людмила? </a:t>
            </a: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8596" y="406405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Растения </a:t>
            </a:r>
          </a:p>
          <a:p>
            <a:pPr algn="ctr"/>
            <a:r>
              <a:rPr lang="ru-RU" sz="3600" b="1" cap="all" dirty="0" smtClean="0"/>
              <a:t>новгородской области</a:t>
            </a:r>
            <a:endParaRPr lang="ru-RU" sz="3600" b="1" cap="all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Quercus robur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2928934"/>
            <a:ext cx="2519680" cy="341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3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7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dirty="0" smtClean="0"/>
              <a:t>Легенда о голубе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ЛЕГЕНДЫ СОФИИ</a:t>
            </a:r>
            <a:endParaRPr lang="ru-RU" sz="3600" b="1" cap="all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1142984"/>
            <a:ext cx="6305206" cy="53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По легенде,   когда в 1570 году  Иван Грозный  жестоко расправился с жителями Новгорода, на крест Софии присел отдохнуть голубь. Увидав оттуда страшное побоище, голубь окаменел от ужаса. После Богородица открыла одному из монахов, что этот голубь послан в утешение городу — и пока он не слетит с креста, город  будет  им  храним. </a:t>
            </a:r>
          </a:p>
          <a:p>
            <a:pPr eaLnBrk="1" hangingPunct="1">
              <a:spcBef>
                <a:spcPct val="20000"/>
              </a:spcBef>
            </a:pP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s14.stc.all.kpcdn.net/share/i/4/708073/wx1080.jpg"/>
          <p:cNvPicPr/>
          <p:nvPr/>
        </p:nvPicPr>
        <p:blipFill>
          <a:blip r:embed="rId10"/>
          <a:srcRect l="20234" r="15384"/>
          <a:stretch>
            <a:fillRect/>
          </a:stretch>
        </p:blipFill>
        <p:spPr bwMode="auto">
          <a:xfrm>
            <a:off x="2928926" y="2214554"/>
            <a:ext cx="3214710" cy="387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0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dirty="0" smtClean="0"/>
              <a:t> Правая рука Иисуса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ЛЕГЕНДЫ СОФИИ</a:t>
            </a:r>
            <a:endParaRPr lang="ru-RU" sz="3600" b="1" cap="all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www.orthphoto.net/photo/201505/9053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2143116"/>
            <a:ext cx="31175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00314" y="1714489"/>
            <a:ext cx="52149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Существует легенда  о том, как во время росписи купола, на котором должен был быть изображен Спаситель с простертой десницей, рука Иисуса Христа оказалась сжатой в кулак. Фреску переписывали несколько раз, пока художнику не приснился сон, в котором Христос говорил, что он специально сжал ладонь, чтобы держать там Новгород.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45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ЛЕГЕНДЫ СОФИИ</a:t>
            </a:r>
            <a:endParaRPr lang="ru-RU" sz="3600" b="1" cap="all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moiarussia.ru/wp-content/uploads/2017/08/Ikona-Znamenie-Presvyatoj-Bogoroditsy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2571744"/>
            <a:ext cx="323805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28860" y="1285860"/>
            <a:ext cx="62865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 время столкновения 1169 года </a:t>
            </a:r>
            <a:r>
              <a:rPr lang="ru-RU" sz="2000" dirty="0" err="1" smtClean="0"/>
              <a:t>новогородцев</a:t>
            </a:r>
            <a:r>
              <a:rPr lang="ru-RU" sz="2000" dirty="0" smtClean="0"/>
              <a:t> с </a:t>
            </a:r>
            <a:r>
              <a:rPr lang="ru-RU" sz="2000" dirty="0" err="1" smtClean="0"/>
              <a:t>суздальцами</a:t>
            </a:r>
            <a:r>
              <a:rPr lang="ru-RU" sz="2000" dirty="0" smtClean="0"/>
              <a:t>, преимущество было на стороне последних. Горожане могли лишь уповать на чудо. И оно произошло! Настоятель Софийского собора Иоанн несколько дней молился, взывая к Господу о помощи. Наконец настоятель услышал голос, который повелел ему перенести икону Богородицы из храма на крепостную стену Новгорода. Иоанн немедленно пошел за ней и тут, управляемые невидимой рукою, зазвонили соборные колокола. Икона была установлена на стену, и сразу стрелы противника воткнулись в изображение Девы Марии. После чего икона сама обратилась лицевой стороной к Новгороду и с нее потекли слезы… Одновременно, на </a:t>
            </a:r>
            <a:r>
              <a:rPr lang="ru-RU" sz="2000" dirty="0" err="1" smtClean="0"/>
              <a:t>суздальцев</a:t>
            </a:r>
            <a:r>
              <a:rPr lang="ru-RU" sz="2000" dirty="0" smtClean="0"/>
              <a:t> нашел морок, они стали избивать своих же товарищей. В ужасе и смятении враг бежал.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1142984"/>
            <a:ext cx="628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Чудеса иконы 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dirty="0" smtClean="0"/>
              <a:t>Знамение Пресвятой Богородицы</a:t>
            </a:r>
            <a:r>
              <a:rPr lang="ru-RU" sz="2800" b="1" dirty="0" smtClean="0"/>
              <a:t>»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85786" y="1214422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dirty="0" smtClean="0"/>
              <a:t>Чудо в день освящения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ЛЕГЕНДЫ СОФИИ</a:t>
            </a:r>
            <a:endParaRPr lang="ru-RU" sz="3600" b="1" cap="all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00299" y="1071546"/>
            <a:ext cx="6248164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500" dirty="0" smtClean="0"/>
              <a:t>В 1991 году совет области утвердил решение о передаче храма Новгородской епархии РПЦ в постоянное пользование. Это произошло 14 августа. Через день прошло торжественное освящение Софии Новгородской, совершенное Патриархом Алексием II. Во время церемонии было ясно и безоблачно. Вдруг в небе прямо над центральным куполом собора вспыхнула радуга. А в самой Святой Софии свершилось очередное чудо – </a:t>
            </a:r>
            <a:r>
              <a:rPr lang="ru-RU" sz="2500" dirty="0" err="1" smtClean="0"/>
              <a:t>замироточили</a:t>
            </a:r>
            <a:r>
              <a:rPr lang="ru-RU" sz="2500" dirty="0" smtClean="0"/>
              <a:t> иконы…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Олег\Desktop\1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000240"/>
            <a:ext cx="4365285" cy="4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214423"/>
            <a:ext cx="7649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200" dirty="0" smtClean="0"/>
              <a:t>Легенда о «безухом» колоколе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/>
              <a:t>ЛЕГЕНДЫ СОФИИ</a:t>
            </a:r>
            <a:endParaRPr lang="ru-RU" sz="3600" b="1" cap="all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1285860"/>
            <a:ext cx="630520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600" dirty="0" smtClean="0"/>
              <a:t>Когда Иван Грозный, будучи в Новгороде, переправлялся по Великому мосту через Волхов сидя на коне, звонарь Софийской звонницы завидев царя, так сильно забил в самый большой колокол (не сохранившийся), что испугал царского коня, который встал на дыбы и сбросил царя. За сей проступок царь велел отрубить колоколу все уши, </a:t>
            </a:r>
            <a:r>
              <a:rPr lang="ru-RU" sz="2600" dirty="0" err="1" smtClean="0"/>
              <a:t>окромя</a:t>
            </a:r>
            <a:r>
              <a:rPr lang="ru-RU" sz="2600" dirty="0" smtClean="0"/>
              <a:t> среднего, а колокол ещё долго продолжал висеть на звоннице, но прозвище его стало «безухий».</a:t>
            </a:r>
            <a:endParaRPr lang="ru-RU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TSarevich-Ivan-na-progulke-s-oprichnikami.-Hud.-M.-Avilov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2071678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9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Они оба находятся на столбе. Легенда гласит:</a:t>
            </a:r>
            <a:r>
              <a:rPr lang="ru-RU" sz="2800" dirty="0" smtClean="0">
                <a:latin typeface="Cambria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2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если сфотографироваться, обняв деревянный столб, </a:t>
            </a:r>
            <a:r>
              <a:rPr lang="ru-RU" sz="2800" dirty="0" smtClean="0">
                <a:latin typeface="Cambria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2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то Вы обязательно достигнете желаемого. Кто находится на столбе и кому посвящён памятник?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Интересные памятники Великого Новгорода</a:t>
            </a:r>
            <a:endParaRPr lang="ru-RU" sz="24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85907" y="1428736"/>
            <a:ext cx="377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Скульптура </a:t>
            </a:r>
            <a:r>
              <a:rPr lang="ru-RU" b="1" dirty="0" smtClean="0">
                <a:solidFill>
                  <a:srgbClr val="FF0000"/>
                </a:solidFill>
              </a:rPr>
              <a:t>"Монтер и кошка"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Содержимое 3" descr="http://visitnovgorod.ru/library/images/dostoprim/pamyatnik-monteru(200x270)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2000240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45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Интересные памятники Великого Новгорода</a:t>
            </a:r>
            <a:endParaRPr lang="ru-RU" sz="24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Введите ответ.</a:t>
            </a:r>
            <a:endParaRPr lang="ru-RU" sz="28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1142984"/>
            <a:ext cx="67151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Легенда гласит: при покупке нового автомобиля нужно подъехать к этому памятнику и сфотографироваться на память. После этого машина будет долго на ходу и не сломается. Представителю какой профессии посвящено это сооружение?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07121" y="1214422"/>
            <a:ext cx="3329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</a:t>
            </a:r>
            <a:r>
              <a:rPr lang="ru-RU" b="1" dirty="0" smtClean="0"/>
              <a:t>Памятник </a:t>
            </a:r>
            <a:r>
              <a:rPr lang="ru-RU" b="1" dirty="0" err="1" smtClean="0">
                <a:solidFill>
                  <a:srgbClr val="FF0000"/>
                </a:solidFill>
              </a:rPr>
              <a:t>автослесарю</a:t>
            </a:r>
            <a:r>
              <a:rPr lang="ru-RU" b="1" dirty="0" smtClean="0"/>
              <a:t>"</a:t>
            </a:r>
            <a:endParaRPr lang="ru-RU" dirty="0"/>
          </a:p>
        </p:txBody>
      </p:sp>
      <p:pic>
        <p:nvPicPr>
          <p:cNvPr id="18" name="Содержимое 4" descr="http://visitnovgorod.ru/library/images/dostoprim/avtoslesar(200x150)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1857364"/>
            <a:ext cx="40005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982</Words>
  <Application>Microsoft Office PowerPoint</Application>
  <PresentationFormat>Экран (4:3)</PresentationFormat>
  <Paragraphs>217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Georgia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Пользователь</cp:lastModifiedBy>
  <cp:revision>142</cp:revision>
  <dcterms:created xsi:type="dcterms:W3CDTF">2015-05-04T12:07:23Z</dcterms:created>
  <dcterms:modified xsi:type="dcterms:W3CDTF">2023-01-29T15:23:10Z</dcterms:modified>
</cp:coreProperties>
</file>