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72" r:id="rId2"/>
    <p:sldId id="273" r:id="rId3"/>
    <p:sldId id="279" r:id="rId4"/>
    <p:sldId id="257" r:id="rId5"/>
    <p:sldId id="275" r:id="rId6"/>
    <p:sldId id="258" r:id="rId7"/>
    <p:sldId id="276" r:id="rId8"/>
    <p:sldId id="277" r:id="rId9"/>
    <p:sldId id="280" r:id="rId10"/>
    <p:sldId id="264" r:id="rId11"/>
    <p:sldId id="265" r:id="rId12"/>
    <p:sldId id="266" r:id="rId13"/>
    <p:sldId id="262" r:id="rId14"/>
    <p:sldId id="263" r:id="rId15"/>
    <p:sldId id="271" r:id="rId16"/>
    <p:sldId id="267" r:id="rId17"/>
    <p:sldId id="269" r:id="rId18"/>
    <p:sldId id="286" r:id="rId19"/>
    <p:sldId id="285" r:id="rId20"/>
    <p:sldId id="284" r:id="rId21"/>
    <p:sldId id="283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7.6709650424131831E-2"/>
          <c:y val="4.4436446904377515E-2"/>
          <c:w val="0.78265870309583463"/>
          <c:h val="0.436864959344457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2.4</c:v>
                </c:pt>
                <c:pt idx="1">
                  <c:v>2.5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4.3</c:v>
                </c:pt>
                <c:pt idx="1">
                  <c:v>4.4000000000000004</c:v>
                </c:pt>
                <c:pt idx="2">
                  <c:v>4</c:v>
                </c:pt>
                <c:pt idx="3">
                  <c:v>4.5</c:v>
                </c:pt>
                <c:pt idx="4">
                  <c:v>4.0999999999999996</c:v>
                </c:pt>
              </c:numCache>
            </c:numRef>
          </c:val>
        </c:ser>
        <c:axId val="106010880"/>
        <c:axId val="98713600"/>
      </c:barChart>
      <c:catAx>
        <c:axId val="106010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13600"/>
        <c:crosses val="autoZero"/>
        <c:auto val="1"/>
        <c:lblAlgn val="ctr"/>
        <c:lblOffset val="100"/>
      </c:catAx>
      <c:valAx>
        <c:axId val="98713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010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0.01374</cdr:x>
      <cdr:y>0.59459</cdr:y>
    </cdr:from>
    <cdr:to>
      <cdr:x>0.98107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464" y="3168352"/>
          <a:ext cx="7002502" cy="216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Дети познакомлены в соответствующей их возрасту форме с социально-правовыми нормами и правилами поведения;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У детей сформированы элементы социальной ответственности, способности понимать и оценивать свои поступки и поступки окружающих людей;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 Созданы условия для формирования у детей правовой компетентности, дополнена РППС групп;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 Повышен уровень правовой культуры педагогов ДОО;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5. Созданы условия для организации взаимодействия семьи и ДОО по вопросам правового воспитания и вовлечения родителей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правовоспитательный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процесс.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6720-70B8-4FA3-93FD-12FB1FAF962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AF70-2F7F-493C-BC56-CCADF6051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68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51888D-FCE6-436A-A27C-78DAD15631AB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B6FC01-CB4D-42AE-88C4-88BC9A0C0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188640"/>
            <a:ext cx="7848873" cy="755911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детский сад № 4 «Пингвин»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2432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524" y="1556792"/>
            <a:ext cx="73688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Ф.И.О.: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Тювакова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Елена Васильевна</a:t>
            </a:r>
          </a:p>
          <a:p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Место работы: МБДОУ д/с № 4 «Пингвин»</a:t>
            </a:r>
          </a:p>
          <a:p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Должность: социальный педагог</a:t>
            </a:r>
          </a:p>
          <a:p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Квалификационная категория: не имею</a:t>
            </a:r>
          </a:p>
          <a:p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Стаж работы:  45 лет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4672478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Педагогическое кредо: 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я несу с собой: добро иль вред?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Лишь знают небеса, не мне судить.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только хочется оставить в жизни след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не дай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Бог,хоть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как-то наследить.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79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79712" y="2564904"/>
            <a:ext cx="36004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Ведущие виды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еятельности для организации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равового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24490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Поисково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экспериментальная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524490"/>
            <a:ext cx="26425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Ролевые,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театрализованные,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идактические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73016"/>
            <a:ext cx="1490464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356992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пражнения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 развитие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моциональной сферы, </a:t>
            </a:r>
            <a:r>
              <a:rPr lang="ru-RU" dirty="0" err="1" smtClean="0">
                <a:solidFill>
                  <a:schemeClr val="tx1"/>
                </a:solidFill>
              </a:rPr>
              <a:t>коммуникативности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797152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Продуктивная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292080" y="2024844"/>
            <a:ext cx="108012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771800" y="184482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3"/>
          </p:cNvCxnSpPr>
          <p:nvPr/>
        </p:nvCxnSpPr>
        <p:spPr>
          <a:xfrm flipH="1">
            <a:off x="1741984" y="3933056"/>
            <a:ext cx="453752" cy="241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>
            <a:off x="5364088" y="393305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4"/>
            <a:endCxn id="7" idx="0"/>
          </p:cNvCxnSpPr>
          <p:nvPr/>
        </p:nvCxnSpPr>
        <p:spPr>
          <a:xfrm>
            <a:off x="3779912" y="4293096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188640"/>
            <a:ext cx="7239000" cy="8640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Деятельностный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аспект личного вклада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151216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Особенности правового воспитания с учётом возраста детей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653136"/>
            <a:ext cx="3520440" cy="17434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ознакомления детей младшего возраста с основами правового сознания: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– человек», «Моё имя», «Я и моя семья», Я и мои игрушки», «Я и люди на Земле», «Я и мои права»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3284984"/>
            <a:ext cx="3520440" cy="3312368"/>
          </a:xfrm>
        </p:spPr>
        <p:txBody>
          <a:bodyPr>
            <a:normAutofit fontScale="850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для ознакомления детей старшего возраста с основами правового сознания: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«Знакомство с декларацией прав человека»,: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имя, на жизнь, свободу, семью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жильё, пищу, личное имущество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защиту, любовь, внимание, заботу, помощь.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медицинскую помощь и охрану здоровья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образование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и общество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711840"/>
            <a:ext cx="3654112" cy="2725272"/>
          </a:xfrm>
        </p:spPr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Младший возраст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задача: реально ограждать детей от зла, защищать их. Важно воспитать у ребёнка чувство доверия к себе, людям, миру, чувство собственного достоинства и уверенности. Необходимо сформировать образ взрослого человека, как справедливого и доброго защитника.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1645152"/>
          </a:xfrm>
        </p:spPr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возраст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задача: знакомство детей с правовыми документами, с основными правами и свободами человека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2420888"/>
            <a:ext cx="324036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задач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223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96752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Знакомство со сказочными героями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Развлечения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996952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941168"/>
            <a:ext cx="22825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869160"/>
            <a:ext cx="2592288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Познавательные и развивающие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869160"/>
            <a:ext cx="19945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0"/>
            <a:endCxn id="4" idx="1"/>
          </p:cNvCxnSpPr>
          <p:nvPr/>
        </p:nvCxnSpPr>
        <p:spPr>
          <a:xfrm flipV="1">
            <a:off x="4031940" y="1736812"/>
            <a:ext cx="972108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</p:cNvCxnSpPr>
          <p:nvPr/>
        </p:nvCxnSpPr>
        <p:spPr>
          <a:xfrm flipH="1" flipV="1">
            <a:off x="2843808" y="1556792"/>
            <a:ext cx="11881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6"/>
          </p:cNvCxnSpPr>
          <p:nvPr/>
        </p:nvCxnSpPr>
        <p:spPr>
          <a:xfrm>
            <a:off x="5652120" y="3320988"/>
            <a:ext cx="57606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5" idx="3"/>
          </p:cNvCxnSpPr>
          <p:nvPr/>
        </p:nvCxnSpPr>
        <p:spPr>
          <a:xfrm flipH="1">
            <a:off x="2051720" y="332098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944" y="4293096"/>
            <a:ext cx="1080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4"/>
            <a:endCxn id="9" idx="0"/>
          </p:cNvCxnSpPr>
          <p:nvPr/>
        </p:nvCxnSpPr>
        <p:spPr>
          <a:xfrm>
            <a:off x="4031940" y="4221088"/>
            <a:ext cx="29054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619672" y="4221088"/>
            <a:ext cx="24842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188640"/>
            <a:ext cx="7239000" cy="72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Деятельностный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аспект личного вклада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0188624" y="32129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060848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Организованная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91833"/>
            <a:ext cx="2859253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Знакомство с правами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2331" y="1199845"/>
            <a:ext cx="33123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Изобразительная,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рудовая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07261"/>
            <a:ext cx="187220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Беседы на этические </a:t>
            </a:r>
            <a:r>
              <a:rPr lang="ru-RU" dirty="0" err="1" smtClean="0">
                <a:solidFill>
                  <a:schemeClr val="tx1"/>
                </a:solidFill>
              </a:rPr>
              <a:t>темы,мини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дискуссии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6507" y="2693034"/>
            <a:ext cx="172819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Проблемно-поисковая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19442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Сюжетно-ролевые игры, инсценировки, дидактические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4459" y="4237626"/>
            <a:ext cx="216024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и упражнения на развитие эмоциональной сферы, коммуникативных умений и навыков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6229" y="5085184"/>
            <a:ext cx="2880320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Физкультурно-оздоровительная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022371" y="1991933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3"/>
            <a:endCxn id="6" idx="1"/>
          </p:cNvCxnSpPr>
          <p:nvPr/>
        </p:nvCxnSpPr>
        <p:spPr>
          <a:xfrm>
            <a:off x="5508104" y="2924944"/>
            <a:ext cx="738403" cy="380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1"/>
            <a:endCxn id="5" idx="3"/>
          </p:cNvCxnSpPr>
          <p:nvPr/>
        </p:nvCxnSpPr>
        <p:spPr>
          <a:xfrm flipH="1">
            <a:off x="2123728" y="2924944"/>
            <a:ext cx="792088" cy="783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11760" y="3789040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139952" y="378904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39952" y="3789040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347864" y="2132856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188640"/>
            <a:ext cx="7239000" cy="72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Деятельностный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аспект личного вклада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2555776" y="191683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007" y="2924944"/>
            <a:ext cx="302433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еятельность 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04764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литературой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9936" y="1146488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Разные виды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1727" y="3392996"/>
            <a:ext cx="170648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Продуктивные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587" y="3398878"/>
            <a:ext cx="172819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ситуаций.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для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Самостоятельных наблюдений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013176"/>
            <a:ext cx="33843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Двигательная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активность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724151" y="2189955"/>
            <a:ext cx="172819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0"/>
          </p:cNvCxnSpPr>
          <p:nvPr/>
        </p:nvCxnSpPr>
        <p:spPr>
          <a:xfrm flipH="1" flipV="1">
            <a:off x="3076079" y="206084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</p:cNvCxnSpPr>
          <p:nvPr/>
        </p:nvCxnSpPr>
        <p:spPr>
          <a:xfrm>
            <a:off x="5452343" y="3609020"/>
            <a:ext cx="64807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1"/>
          </p:cNvCxnSpPr>
          <p:nvPr/>
        </p:nvCxnSpPr>
        <p:spPr>
          <a:xfrm flipH="1">
            <a:off x="2067967" y="3609020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31940" y="4077072"/>
            <a:ext cx="0" cy="942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188640"/>
            <a:ext cx="7239000" cy="8640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Деятельностный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аспект личного вклада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2\Desktop\Новая папка\IMG_20170407_095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18" y="1124744"/>
            <a:ext cx="6935226" cy="549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88640"/>
            <a:ext cx="7704856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Организация развивающей предметно-пространственной среды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2780928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педагогами ДОО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Советы  педагогов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6137" y="1124744"/>
            <a:ext cx="273630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Консультации для педагогов по вопросам правового воспитания и вовлечения родителей в процесс правового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07161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Семинары с целью разрешения теоретических и практических вопросов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2161" y="4154178"/>
            <a:ext cx="2520280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Взаимопосещения</a:t>
            </a:r>
            <a:r>
              <a:rPr lang="ru-RU" dirty="0" smtClean="0">
                <a:solidFill>
                  <a:schemeClr val="tx1"/>
                </a:solidFill>
              </a:rPr>
              <a:t> педагогами НОД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043426"/>
            <a:ext cx="1994520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Годовой план работы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188639"/>
            <a:ext cx="7022976" cy="8083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Работа с педагогами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851920" y="1916832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771800" y="227687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6"/>
          </p:cNvCxnSpPr>
          <p:nvPr/>
        </p:nvCxnSpPr>
        <p:spPr>
          <a:xfrm>
            <a:off x="5148064" y="3465004"/>
            <a:ext cx="432048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4"/>
          </p:cNvCxnSpPr>
          <p:nvPr/>
        </p:nvCxnSpPr>
        <p:spPr>
          <a:xfrm flipH="1">
            <a:off x="3779912" y="4149080"/>
            <a:ext cx="360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</p:cNvCxnSpPr>
          <p:nvPr/>
        </p:nvCxnSpPr>
        <p:spPr>
          <a:xfrm flipH="1">
            <a:off x="2267744" y="3948719"/>
            <a:ext cx="606201" cy="488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43808" y="1052736"/>
            <a:ext cx="2376264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  <a:cs typeface="Arabic Typesetting" pitchFamily="66" charset="-78"/>
              </a:rPr>
              <a:t>Мероприятия по правовому просвещению родителей</a:t>
            </a:r>
            <a:endParaRPr lang="ru-RU" dirty="0">
              <a:solidFill>
                <a:schemeClr val="tx1"/>
              </a:solidFill>
              <a:latin typeface="Georgia" pitchFamily="18" charset="0"/>
              <a:cs typeface="Arabic Typesetting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97015"/>
            <a:ext cx="2480387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информационных листов «Права детей»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118" y="1052736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Родительские собрания, групповые и индивидуальные  беседы по вопросам правового воспитания и ознакомление с нормативно-правовой документацией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42592"/>
            <a:ext cx="216024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Открытый показ НОД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501008"/>
            <a:ext cx="2138536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Анкетирование родителей по вопросам правового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22825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Совместные досуги и развлечения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933056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Ознакомление через сайт ДОО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085184"/>
            <a:ext cx="331236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Изготовление буклетов: «65 способов сказать ребёнку о любви», «5 потребностей ребёнка», «Права ребёнка надо знать»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157192"/>
            <a:ext cx="309634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Памятка для родителей по защите прав и достоинств ребёнка в семье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2" idx="1"/>
            <a:endCxn id="3" idx="3"/>
          </p:cNvCxnSpPr>
          <p:nvPr/>
        </p:nvCxnSpPr>
        <p:spPr>
          <a:xfrm flipH="1">
            <a:off x="2659899" y="1421822"/>
            <a:ext cx="531905" cy="15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04048" y="126876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71800" y="292494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5"/>
          </p:cNvCxnSpPr>
          <p:nvPr/>
        </p:nvCxnSpPr>
        <p:spPr>
          <a:xfrm>
            <a:off x="4872076" y="3203930"/>
            <a:ext cx="924060" cy="729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4"/>
          </p:cNvCxnSpPr>
          <p:nvPr/>
        </p:nvCxnSpPr>
        <p:spPr>
          <a:xfrm>
            <a:off x="4031940" y="3573016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3"/>
          </p:cNvCxnSpPr>
          <p:nvPr/>
        </p:nvCxnSpPr>
        <p:spPr>
          <a:xfrm flipH="1">
            <a:off x="2555776" y="3203930"/>
            <a:ext cx="636028" cy="65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3"/>
          </p:cNvCxnSpPr>
          <p:nvPr/>
        </p:nvCxnSpPr>
        <p:spPr>
          <a:xfrm flipH="1">
            <a:off x="2843808" y="3203930"/>
            <a:ext cx="347996" cy="1809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5"/>
          </p:cNvCxnSpPr>
          <p:nvPr/>
        </p:nvCxnSpPr>
        <p:spPr>
          <a:xfrm>
            <a:off x="4872076" y="3203930"/>
            <a:ext cx="1140084" cy="188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23528" y="0"/>
            <a:ext cx="7239000" cy="8767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Работа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 родителями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 anchor="ctr"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Диапазон личного вклада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Средством достижения поставленной цели и задач я выбрала: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разработку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правовому воспитанию детей старшего дошкольного возраста;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подборку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ртотеки игр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правовому воспитанию;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еализацию проектов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тему «Большие права маленького человека», «Крепка семья – сильна держава»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педагогами и родителями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выбранному направлению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400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2" cy="1152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Результативность педагогической деятельности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8632766"/>
              </p:ext>
            </p:extLst>
          </p:nvPr>
        </p:nvGraphicFramePr>
        <p:xfrm>
          <a:off x="467544" y="1268760"/>
          <a:ext cx="7239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2554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239000" cy="30963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Правовое воспитание детей старшего дошкольного возраста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41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Транслируемость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практических достижений.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1825624"/>
            <a:ext cx="7632848" cy="477172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 по теме: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правовому воспитанию детей старшего дошкольного возраста»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«Организация развивающей предметно-пространственной среды в группах с учетом вопросов правового воспитания»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правовых знаний»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Открытые просмотры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 ДОО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на сайт 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186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Заключение. Выводы.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Проведенная работа подтвердила эффективность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 работы по правовому воспитанию старших дошкольников.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Даже самые маленькие члены общества обладают определенными социальными правами, которые не могут нарушаться никем из их окружения или более дальних членов социальной группы.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Правовое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дошкольников, осуществляемое в стенах ДОУ, обеспечивает здоровое развитие личности в период становления и дает малышам чувство психологической защищенности, что очень важно при условиях активного развития и адаптации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609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760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Литература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7776864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Г.М. Познавательное развитие детей 5 – 7 лет. Методическое пособие. – М.: ТЦ Сфера, 2009 (Вместе с детьми).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2. Голицына Н.С., Огнева Л.Д. Ознакомление старших дошкольников с Конвенцией о правах ребенка - М.: «Издательство Скрипторий 2003», 2006.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МячинаЛ.К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., и др. Маленьким детям – большие права: Учебно-методическое пособие. СПб.: ДЕТСТВО-ПРЕСС, 2007.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4. Соловьева Е.В., Данилина Т.А.,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Лагода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Т.С., Степина Н.М. Знакомим дошкольников с Конвенцией о правах ребенка: Практическое пособие для работников дошкольных образовательных учреждений. – 2-е изд.,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и доп. – М.: АРКТИ, 2004. (Развитие и воспитание дошкольника)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Татаринкова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Л.Ю. Права маленького гражданина - СПб.: Издательский Дом «Литера», 2007. (Серия «Малышам о Родине»)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6. Шорыгина Т.А. Беседы о правах ребенка. - Методическое пособие для занятий с детьми 5 – 10 лет. – М.: ТЦ Сфера, 2008.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7. Шипицына Л.М.,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Защиринская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О.В., Воронова А.П., Нилова Т.А. Азбука общения. Развитие личности ребенка, навыков общения со взрослыми и сверстниками. (Для детей 3-6 лет). – «ДЕТСТВО – ПРЕСС», 2004.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8. В пособиях: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Шорыгиной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Т.А. «Беседы о правах ребенка» и Давыдовой О.И.,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Вялковой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С.М. «Беседы об ответственности и правах ребенка» много рассказов и сказок, которые можно использовать в своей работе с детьми.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820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162"/>
            <a:ext cx="4684326" cy="41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509120"/>
            <a:ext cx="7239000" cy="8767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52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064896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Условия формирования личного вклада педагога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в развитие образования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1" y="1403831"/>
            <a:ext cx="2823966" cy="165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08" y="1393495"/>
            <a:ext cx="2829281" cy="16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89" y="1403831"/>
            <a:ext cx="2469303" cy="165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4027" y="3066435"/>
            <a:ext cx="2219741" cy="3392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3" y="3107535"/>
            <a:ext cx="2736304" cy="3633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066435"/>
            <a:ext cx="2448272" cy="3674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Проведение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мероприятий для воспитателей, родителей ДОУ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«Особенности изучения российского права»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Самообразование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«Правовое воспитание старших дошкольников»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07" y="3356992"/>
            <a:ext cx="215855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реализация ФГОС ДО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психологов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107535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методической литературы.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в профессиональных журналах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воспитание»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37267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педагога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4006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правового воспитания в наши дни однозначна: общество нуждается в социально зрелых, свободных личностях, обладающих правовыми знаниями. Воспитать такие личности возможно лишь в условиях соблюдения правовых норм, исключающих нарушение прав и достоинств детей. Ведь благодаря праву человек получил возможность не только что-либо делать, действовать, поступать каким-либо образом, но и требовать соблюдения своих прав.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Просвещение взрослых – родителей, педагогов – начинается с привлечения их внимания к этому серьёзному вопросу. Далеко не все взрослые понимают, что у ребёнка – дошкольника  есть определённые права, которые должны соблюдаться. В первую очередь нужно познакомить взрослых с основополагающими документами, привлечь их к анализу собственного отношения к детям, полезно вспомнить и жизненные ситуации, когда нарушались права  взрослых 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72672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Теоретическое обоснование личного вклада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5403000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Данная проблема достаточно широко представлена в нормативно-правовых документах (Декларация прав ребенка, Конвенция о правах ребенка, Конституция РФ, законодательные акты о правах ребенка). 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Научно - педагогическое обоснование проблемы правового воспитания в разные периоды развития российского образования рассматривались в работах Н.П. Вербицкого, И.Ф. Рябко, Е.В. Татаринцевой, В.В. Тишенко. Основой для построения нравственно-правового сознания и поведения, являются идеи Н.К. Крупской, А.С. Макаренко. 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Значимы для исследования работы Л.С. Выготского, В.А. Сухомлинского, в которых педагогический процесс рассматривается на основе гуманистического принципа сотрудничества взрослых и детей.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 рекомендации ЮНЕСКО обучение правам человека, т. е. правовое воспитание, предлагается начинать на дошкольном уровне. Сегодня в отечественной дошкольной педагогике эта проблема только разрабатывается, вызывая интерес у исследователей и практиков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Т.Н., Козлова С.А., Голубева Л.Г., Князева О.Л., Соловьева Е.В., Смагина Л.И., Соловей С.А., Щеглова С.Н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82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704856" cy="7326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Цели и задачи педагогической деятельности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6912768" cy="497095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повысить правовую компетентность детей старшего дошкольного возраста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в соответствующей их возрасту форме с социально-правовыми нормами и правилами поведения;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у детей социальную ответственность, способности понимать и оценивать свои поступки и поступки окружающих людей;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формирования у детей правовой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компетентности, дополнить РППС групп;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уровень правовой культуры педагогов ДОО;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для организации взаимодействия семьи и ДОО по вопросам правового воспитания и вовлечения родителей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правовоспитательный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pPr marL="0" indent="0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5760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Ведущая педагогическая идея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7372672" cy="590705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Правовое воспитание дошкольников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контексте решения задач нравственного воспитания.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нормы вырастают из нравственных норм. Если у человека не сформированы нравственные нормы поведения и взаимоотношений, то формирование правовых норм будет носить формальный характер, то есть это будет на уровне запоминания, а не на уровне понимания.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правовые нормы имеют много общего: они регулируют взаимоотношения людей на основе уважения друг к другу, способствуют формированию таких качеств как сдержанность, сочувствие, сопереживание, чувство собственного достоинства и др.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5802"/>
            <a:ext cx="3133910" cy="22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9725"/>
            <a:ext cx="2952329" cy="22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1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3955" y="1196752"/>
            <a:ext cx="5832648" cy="1800200"/>
          </a:xfrm>
          <a:prstGeom prst="rect">
            <a:avLst/>
          </a:prstGeom>
          <a:solidFill>
            <a:schemeClr val="bg2"/>
          </a:solidFill>
          <a:ln>
            <a:solidFill>
              <a:srgbClr val="00682D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данной теме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 родителей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среды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перспективного плана.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140968"/>
            <a:ext cx="5832648" cy="176576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работы по правовому воспитанию детей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развивающей предметно-пространственной среды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к совместным мероприятиям. 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6070" y="5013176"/>
            <a:ext cx="5830533" cy="172819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эффективности  системы работы по правовому воспитанию детей.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работы на педсоветах, консультациях в ДОУ,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перспективы  работы </a:t>
            </a:r>
          </a:p>
          <a:p>
            <a:pPr algn="ctr"/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611559" y="1700808"/>
            <a:ext cx="2657733" cy="854502"/>
          </a:xfrm>
          <a:prstGeom prst="leftRight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611560" y="3638186"/>
            <a:ext cx="2520280" cy="808554"/>
          </a:xfrm>
          <a:prstGeom prst="leftRight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611560" y="5273459"/>
            <a:ext cx="2520280" cy="864294"/>
          </a:xfrm>
          <a:prstGeom prst="leftRight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</a:t>
            </a:r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12776"/>
            <a:ext cx="504056" cy="4896544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116632"/>
            <a:ext cx="7239000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Деятельностный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аспект личного вклада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8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6096793" y="2409196"/>
            <a:ext cx="2860675" cy="195738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899592" y="4525963"/>
            <a:ext cx="2921000" cy="216376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едагогическим коллективом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1681" y="2269240"/>
            <a:ext cx="2798762" cy="2232025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059832" y="1196752"/>
            <a:ext cx="2868613" cy="234007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 режимных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моментах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088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Модель педагогического процесса правового воспитания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дошкольников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606131" y="4501265"/>
            <a:ext cx="2921000" cy="216376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41746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547</TotalTime>
  <Words>1658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Правовое воспитание детей старшего дошкольного возраста</vt:lpstr>
      <vt:lpstr>Условия формирования личного вклада педагога  в развитие образования</vt:lpstr>
      <vt:lpstr>АКТУАЛЬНОСТЬ личного вклада педагога</vt:lpstr>
      <vt:lpstr>Теоретическое обоснование личного вклада</vt:lpstr>
      <vt:lpstr>Цели и задачи педагогической деятельности</vt:lpstr>
      <vt:lpstr>Ведущая педагогическая идея</vt:lpstr>
      <vt:lpstr>Слайд 8</vt:lpstr>
      <vt:lpstr>Модель педагогического процесса правового воспитания дошкольников</vt:lpstr>
      <vt:lpstr>Слайд 10</vt:lpstr>
      <vt:lpstr>Особенности правового воспитания с учётом возраста детей</vt:lpstr>
      <vt:lpstr>Слайд 12</vt:lpstr>
      <vt:lpstr>Слайд 13</vt:lpstr>
      <vt:lpstr>Слайд 14</vt:lpstr>
      <vt:lpstr>Слайд 15</vt:lpstr>
      <vt:lpstr>Слайд 16</vt:lpstr>
      <vt:lpstr>Слайд 17</vt:lpstr>
      <vt:lpstr>Диапазон личного вклада</vt:lpstr>
      <vt:lpstr>Результативность педагогической деятельности</vt:lpstr>
      <vt:lpstr>Транслируемость практических достижений.</vt:lpstr>
      <vt:lpstr>Заключение. Выводы.</vt:lpstr>
      <vt:lpstr>Литература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ОБРАЗОВАНИЕ ДОШКОЛЬНИКОВ</dc:title>
  <dc:creator>xxx</dc:creator>
  <cp:lastModifiedBy>xxx</cp:lastModifiedBy>
  <cp:revision>58</cp:revision>
  <dcterms:created xsi:type="dcterms:W3CDTF">2018-10-23T10:48:19Z</dcterms:created>
  <dcterms:modified xsi:type="dcterms:W3CDTF">2018-11-08T11:15:02Z</dcterms:modified>
</cp:coreProperties>
</file>