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645" y="1628801"/>
            <a:ext cx="6637468" cy="22322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solidFill>
                  <a:srgbClr val="7030A0"/>
                </a:solidFill>
              </a:rPr>
              <a:t>Кроссенс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как один из методов формирования УУД на уроках литературы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Чашина Л. В., учитель русского языка и литературы МОУ «СОШ № 5 г. Вольска»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3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889624" cy="3493008"/>
          </a:xfrm>
        </p:spPr>
        <p:txBody>
          <a:bodyPr>
            <a:noAutofit/>
          </a:bodyPr>
          <a:lstStyle/>
          <a:p>
            <a:pPr fontAlgn="base"/>
            <a:r>
              <a:rPr lang="ru-RU" sz="1400" b="1" dirty="0" smtClean="0"/>
              <a:t>Работа </a:t>
            </a:r>
            <a:r>
              <a:rPr lang="ru-RU" sz="1400" b="1" dirty="0"/>
              <a:t>с </a:t>
            </a:r>
            <a:r>
              <a:rPr lang="ru-RU" sz="1400" b="1" dirty="0" err="1">
                <a:solidFill>
                  <a:srgbClr val="00B050"/>
                </a:solidFill>
              </a:rPr>
              <a:t>кроссенсом</a:t>
            </a:r>
            <a:r>
              <a:rPr lang="ru-RU" sz="1400" b="1" dirty="0"/>
              <a:t> отражает глубину понимания обучающимися изучаемой темы. Его применение на уроках способствует:</a:t>
            </a:r>
          </a:p>
          <a:p>
            <a:pPr fontAlgn="base"/>
            <a:r>
              <a:rPr lang="ru-RU" sz="1400" b="1" dirty="0"/>
              <a:t>развитию логического, образного и ассоциативного мышления, воображения;</a:t>
            </a:r>
          </a:p>
          <a:p>
            <a:pPr fontAlgn="base"/>
            <a:r>
              <a:rPr lang="ru-RU" sz="1400" b="1" dirty="0"/>
              <a:t>проявлению нестандартного мышления и креативности;</a:t>
            </a:r>
          </a:p>
          <a:p>
            <a:pPr fontAlgn="base"/>
            <a:r>
              <a:rPr lang="ru-RU" sz="1400" b="1" dirty="0"/>
              <a:t>развитию коммуникативных и регулятивных умений;</a:t>
            </a:r>
          </a:p>
          <a:p>
            <a:pPr fontAlgn="base"/>
            <a:r>
              <a:rPr lang="ru-RU" sz="1400" b="1" dirty="0"/>
              <a:t>формированию навыков работы с информацией;</a:t>
            </a:r>
          </a:p>
          <a:p>
            <a:pPr fontAlgn="base"/>
            <a:r>
              <a:rPr lang="ru-RU" sz="1400" b="1" dirty="0"/>
              <a:t>повышению любознательности и мотивации к изучаемому предмету.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3426" y="2312988"/>
            <a:ext cx="1922672" cy="3494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906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6463" y="765175"/>
            <a:ext cx="8237537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0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Спасибо за внимание!</a:t>
            </a:r>
            <a:endParaRPr lang="ru-RU" sz="4400" b="1" dirty="0"/>
          </a:p>
        </p:txBody>
      </p:sp>
      <p:pic>
        <p:nvPicPr>
          <p:cNvPr id="1028" name="Picture 4" descr="C:\Users\Администратор\Downloads\image_10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7" y="2122278"/>
            <a:ext cx="4752527" cy="44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8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313432"/>
            <a:ext cx="3994728" cy="3493008"/>
          </a:xfrm>
        </p:spPr>
        <p:txBody>
          <a:bodyPr>
            <a:noAutofit/>
          </a:bodyPr>
          <a:lstStyle/>
          <a:p>
            <a:r>
              <a:rPr lang="ru-RU" sz="1800" b="1" dirty="0"/>
              <a:t>Одним из </a:t>
            </a:r>
            <a:r>
              <a:rPr lang="ru-RU" sz="1800" b="1" dirty="0" smtClean="0"/>
              <a:t>приёмов </a:t>
            </a:r>
            <a:r>
              <a:rPr lang="ru-RU" sz="1800" b="1" dirty="0"/>
              <a:t>развития и формирования логических действий, критического мышления, креативности, сотрудничества, коммуникации обучающихся в контексте реализации новых образовательных стандартов является </a:t>
            </a:r>
            <a:r>
              <a:rPr lang="ru-RU" sz="1800" b="1" dirty="0" err="1">
                <a:solidFill>
                  <a:srgbClr val="00B050"/>
                </a:solidFill>
              </a:rPr>
              <a:t>кроссенс</a:t>
            </a:r>
            <a:r>
              <a:rPr lang="ru-RU" sz="1800" b="1" dirty="0">
                <a:solidFill>
                  <a:srgbClr val="00B050"/>
                </a:solidFill>
              </a:rPr>
              <a:t>. 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27984" y="2492896"/>
            <a:ext cx="384042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0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313432"/>
            <a:ext cx="3994728" cy="3995888"/>
          </a:xfrm>
        </p:spPr>
        <p:txBody>
          <a:bodyPr>
            <a:noAutofit/>
          </a:bodyPr>
          <a:lstStyle/>
          <a:p>
            <a:pPr fontAlgn="base"/>
            <a:r>
              <a:rPr lang="ru-RU" sz="1600" b="1" dirty="0" err="1">
                <a:solidFill>
                  <a:srgbClr val="7030A0"/>
                </a:solidFill>
              </a:rPr>
              <a:t>Кроссенс</a:t>
            </a:r>
            <a:r>
              <a:rPr lang="ru-RU" sz="1600" dirty="0">
                <a:solidFill>
                  <a:srgbClr val="FFC000"/>
                </a:solidFill>
              </a:rPr>
              <a:t> </a:t>
            </a:r>
            <a:r>
              <a:rPr lang="ru-RU" sz="1600" dirty="0"/>
              <a:t>– ассоциативная головоломка нового поколения, соединяющая в себе лучшие качества сразу нескольких интеллектуальных развлечений: головоломки, загадки и ребуса. Слово «</a:t>
            </a:r>
            <a:r>
              <a:rPr lang="ru-RU" sz="1600" b="1" dirty="0" err="1"/>
              <a:t>кроссенс</a:t>
            </a:r>
            <a:r>
              <a:rPr lang="ru-RU" sz="1600" dirty="0"/>
              <a:t>» означает </a:t>
            </a:r>
            <a:r>
              <a:rPr lang="ru-RU" sz="1600" b="1" dirty="0"/>
              <a:t>«пересечение смыслов»</a:t>
            </a:r>
            <a:r>
              <a:rPr lang="ru-RU" sz="1600" dirty="0"/>
              <a:t> и придумано по аналогии со словом «</a:t>
            </a:r>
            <a:r>
              <a:rPr lang="ru-RU" sz="1600" b="1" dirty="0"/>
              <a:t>кроссворд</a:t>
            </a:r>
            <a:r>
              <a:rPr lang="ru-RU" sz="1600" dirty="0"/>
              <a:t>», которое в переводе с английского языка означает «пересечение слов».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36096" y="1772816"/>
            <a:ext cx="2640293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4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980728"/>
            <a:ext cx="7373962" cy="5530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8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313432"/>
            <a:ext cx="3922720" cy="3923880"/>
          </a:xfrm>
        </p:spPr>
        <p:txBody>
          <a:bodyPr>
            <a:noAutofit/>
          </a:bodyPr>
          <a:lstStyle/>
          <a:p>
            <a:r>
              <a:rPr lang="ru-RU" sz="1600" b="1" dirty="0" err="1">
                <a:solidFill>
                  <a:srgbClr val="7030A0"/>
                </a:solidFill>
              </a:rPr>
              <a:t>Кроссенс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/>
              <a:t>представляет собой ассоциативную цепочку</a:t>
            </a:r>
            <a:r>
              <a:rPr lang="ru-RU" sz="1600" dirty="0"/>
              <a:t>, замкнутую в поле из девяти квадратов для «Крестиков – ноликов». Всего картинок в </a:t>
            </a:r>
            <a:r>
              <a:rPr lang="ru-RU" sz="1600" dirty="0" err="1">
                <a:solidFill>
                  <a:srgbClr val="7030A0"/>
                </a:solidFill>
              </a:rPr>
              <a:t>кроссенсе</a:t>
            </a:r>
            <a:r>
              <a:rPr lang="ru-RU" sz="1600" dirty="0"/>
              <a:t> девять, а задач (по числу соседних пар – двенадцать). В отличие от кроссворда¸ где все клетки пусты, в </a:t>
            </a:r>
            <a:r>
              <a:rPr lang="ru-RU" sz="1600" dirty="0" err="1"/>
              <a:t>кроссенсе</a:t>
            </a:r>
            <a:r>
              <a:rPr lang="ru-RU" sz="1600" dirty="0"/>
              <a:t> они уже заполнены картинками. </a:t>
            </a:r>
            <a:endParaRPr lang="ru-RU" sz="1600" dirty="0" smtClean="0"/>
          </a:p>
          <a:p>
            <a:r>
              <a:rPr lang="ru-RU" sz="1600" b="1" dirty="0" smtClean="0"/>
              <a:t>Задача</a:t>
            </a:r>
            <a:r>
              <a:rPr lang="ru-RU" sz="1600" dirty="0"/>
              <a:t> – объяснить </a:t>
            </a:r>
            <a:r>
              <a:rPr lang="ru-RU" sz="1600" dirty="0" err="1">
                <a:solidFill>
                  <a:srgbClr val="7030A0"/>
                </a:solidFill>
              </a:rPr>
              <a:t>кроссенс</a:t>
            </a:r>
            <a:r>
              <a:rPr lang="ru-RU" sz="1600" dirty="0"/>
              <a:t>, составив рассказ по взаимосвязанным изображениям. 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5817" y="2420888"/>
            <a:ext cx="4224470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56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584" y="638690"/>
            <a:ext cx="7830012" cy="5872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58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5576" y="570538"/>
            <a:ext cx="7920880" cy="5940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20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>
            <a:noAutofit/>
          </a:bodyPr>
          <a:lstStyle/>
          <a:p>
            <a:pPr algn="just" fontAlgn="base"/>
            <a:endParaRPr lang="ru-RU" sz="1600" b="1" dirty="0" smtClean="0"/>
          </a:p>
          <a:p>
            <a:pPr algn="just" fontAlgn="base"/>
            <a:r>
              <a:rPr lang="ru-RU" sz="1600" b="1" dirty="0" smtClean="0"/>
              <a:t>Применение </a:t>
            </a:r>
            <a:r>
              <a:rPr lang="ru-RU" sz="1600" b="1" dirty="0" err="1"/>
              <a:t>кроссенса</a:t>
            </a:r>
            <a:r>
              <a:rPr lang="ru-RU" sz="1600" b="1" dirty="0"/>
              <a:t> возможно на любом этапе урока:</a:t>
            </a:r>
            <a:endParaRPr lang="ru-RU" sz="1600" dirty="0"/>
          </a:p>
          <a:p>
            <a:pPr algn="just" fontAlgn="base"/>
            <a:r>
              <a:rPr lang="ru-RU" sz="1600" dirty="0"/>
              <a:t>проверка домашнего задания (с помощью </a:t>
            </a:r>
            <a:r>
              <a:rPr lang="ru-RU" sz="1600" dirty="0" err="1"/>
              <a:t>кроссенса</a:t>
            </a:r>
            <a:r>
              <a:rPr lang="ru-RU" sz="1600" dirty="0"/>
              <a:t> рассказать о материале прошлого урока, функция опорной образной схемы);</a:t>
            </a:r>
          </a:p>
          <a:p>
            <a:pPr algn="just" fontAlgn="base"/>
            <a:r>
              <a:rPr lang="ru-RU" sz="1600" dirty="0"/>
              <a:t>формулировка темы урока, постановка цели урока (найдите связь между изображениями и определите тему урока; определите, что мы будем делать);</a:t>
            </a:r>
          </a:p>
          <a:p>
            <a:pPr algn="just" fontAlgn="base"/>
            <a:r>
              <a:rPr lang="ru-RU" sz="1600" dirty="0"/>
              <a:t>раскрытие информационного блока темы, поиск проблемы (виды, причины, черты, последствия чего-либо в образах и символах);</a:t>
            </a:r>
          </a:p>
          <a:p>
            <a:pPr algn="just" fontAlgn="base"/>
            <a:r>
              <a:rPr lang="ru-RU" sz="1600" dirty="0"/>
              <a:t>обобщение материала, закрепление (</a:t>
            </a:r>
            <a:r>
              <a:rPr lang="ru-RU" sz="1600" dirty="0" err="1"/>
              <a:t>кроссенс</a:t>
            </a:r>
            <a:r>
              <a:rPr lang="ru-RU" sz="1600" dirty="0"/>
              <a:t> состоит из изображений, которые появлялись в ходе урока на разных этапах, ученики по ним обобщают материал и делают вывод);</a:t>
            </a:r>
          </a:p>
          <a:p>
            <a:pPr algn="just" fontAlgn="base"/>
            <a:r>
              <a:rPr lang="ru-RU" sz="1600" dirty="0"/>
              <a:t>организация групповой работы (составление </a:t>
            </a:r>
            <a:r>
              <a:rPr lang="ru-RU" sz="1600" dirty="0" err="1"/>
              <a:t>кроссенса</a:t>
            </a:r>
            <a:r>
              <a:rPr lang="ru-RU" sz="1600" dirty="0"/>
              <a:t> на заданную тему из предложенных изображений, сравнение </a:t>
            </a:r>
            <a:r>
              <a:rPr lang="ru-RU" sz="1600" dirty="0" err="1"/>
              <a:t>кроссенсов</a:t>
            </a:r>
            <a:r>
              <a:rPr lang="ru-RU" sz="1600" dirty="0"/>
              <a:t> групп);</a:t>
            </a:r>
          </a:p>
          <a:p>
            <a:pPr algn="just" fontAlgn="base"/>
            <a:r>
              <a:rPr lang="ru-RU" sz="1600" dirty="0"/>
              <a:t>творческое домашнее задание (составление </a:t>
            </a:r>
            <a:r>
              <a:rPr lang="ru-RU" sz="1600" dirty="0" err="1"/>
              <a:t>кроссенса</a:t>
            </a:r>
            <a:r>
              <a:rPr lang="ru-RU" sz="1600" dirty="0"/>
              <a:t> в печатном или электронном виде на заданную тему);</a:t>
            </a:r>
          </a:p>
          <a:p>
            <a:pPr algn="just" fontAlgn="base"/>
            <a:r>
              <a:rPr lang="ru-RU" sz="1600" dirty="0"/>
              <a:t>построение структуры урока (девять элементов </a:t>
            </a:r>
            <a:r>
              <a:rPr lang="ru-RU" sz="1600" dirty="0" err="1"/>
              <a:t>кроссенса</a:t>
            </a:r>
            <a:r>
              <a:rPr lang="ru-RU" sz="1600" dirty="0"/>
              <a:t> могут содержать в себе последовательное отражение структуры урока с именем, целью или проблемой в середине).</a:t>
            </a:r>
          </a:p>
        </p:txBody>
      </p:sp>
    </p:spTree>
    <p:extLst>
      <p:ext uri="{BB962C8B-B14F-4D97-AF65-F5344CB8AC3E}">
        <p14:creationId xmlns:p14="http://schemas.microsoft.com/office/powerpoint/2010/main" val="25920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400" b="1" dirty="0" err="1" smtClean="0">
                <a:solidFill>
                  <a:srgbClr val="00B050"/>
                </a:solidFill>
              </a:rPr>
              <a:t>Кроссенс</a:t>
            </a:r>
            <a:r>
              <a:rPr lang="ru-RU" sz="1400" b="1" dirty="0" smtClean="0">
                <a:solidFill>
                  <a:schemeClr val="tx1"/>
                </a:solidFill>
              </a:rPr>
              <a:t> позволяет</a:t>
            </a:r>
            <a:r>
              <a:rPr lang="ru-RU" sz="1400" b="1" dirty="0">
                <a:solidFill>
                  <a:schemeClr val="tx1"/>
                </a:solidFill>
              </a:rPr>
              <a:t> создать </a:t>
            </a:r>
            <a:r>
              <a:rPr lang="ru-RU" sz="1400" b="1" dirty="0" err="1">
                <a:solidFill>
                  <a:schemeClr val="tx1"/>
                </a:solidFill>
              </a:rPr>
              <a:t>разноуровневые</a:t>
            </a:r>
            <a:r>
              <a:rPr lang="ru-RU" sz="1400" b="1" dirty="0">
                <a:solidFill>
                  <a:schemeClr val="tx1"/>
                </a:solidFill>
              </a:rPr>
              <a:t> обучающие задачи и дает возможность продвигаться от одного уровня к другому. Например, на первой ступени учащиеся определяют заданную тему, на второй – решают </a:t>
            </a:r>
            <a:r>
              <a:rPr lang="ru-RU" sz="1400" b="1" dirty="0" err="1">
                <a:solidFill>
                  <a:schemeClr val="tx1"/>
                </a:solidFill>
              </a:rPr>
              <a:t>кроссенс</a:t>
            </a:r>
            <a:r>
              <a:rPr lang="ru-RU" sz="1400" b="1" dirty="0">
                <a:solidFill>
                  <a:schemeClr val="tx1"/>
                </a:solidFill>
              </a:rPr>
              <a:t>, находя ассоциации между </a:t>
            </a:r>
            <a:r>
              <a:rPr lang="ru-RU" sz="1400" b="1" dirty="0" smtClean="0">
                <a:solidFill>
                  <a:schemeClr val="tx1"/>
                </a:solidFill>
              </a:rPr>
              <a:t>соседними </a:t>
            </a:r>
            <a:r>
              <a:rPr lang="ru-RU" sz="1400" b="1" dirty="0">
                <a:solidFill>
                  <a:schemeClr val="tx1"/>
                </a:solidFill>
              </a:rPr>
              <a:t>изображениями, на третьем уровне — находят не только соседние ассоциации, но и перекрестные, на четвертом – определяют объединяющую все образы ассоциацию, на пятом — создают свой </a:t>
            </a:r>
            <a:r>
              <a:rPr lang="ru-RU" sz="1400" b="1" dirty="0" err="1">
                <a:solidFill>
                  <a:schemeClr val="tx1"/>
                </a:solidFill>
              </a:rPr>
              <a:t>кроссенс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2040" y="2564904"/>
            <a:ext cx="3419475" cy="26201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9628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3519626</TotalTime>
  <Words>272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Кроссенс  как один из методов формирования УУД на уроках литературы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DNA7 X86</cp:lastModifiedBy>
  <cp:revision>19</cp:revision>
  <dcterms:created xsi:type="dcterms:W3CDTF">2017-03-27T13:14:35Z</dcterms:created>
  <dcterms:modified xsi:type="dcterms:W3CDTF">2018-11-16T06:05:47Z</dcterms:modified>
</cp:coreProperties>
</file>