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handoutMasterIdLst>
    <p:handoutMasterId r:id="rId5"/>
  </p:handoutMasterIdLst>
  <p:sldIdLst>
    <p:sldId id="262" r:id="rId2"/>
    <p:sldId id="264" r:id="rId3"/>
  </p:sldIdLst>
  <p:sldSz cx="21743988" cy="289925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43" autoAdjust="0"/>
  </p:normalViewPr>
  <p:slideViewPr>
    <p:cSldViewPr snapToGrid="0">
      <p:cViewPr varScale="1">
        <p:scale>
          <a:sx n="18" d="100"/>
          <a:sy n="18" d="100"/>
        </p:scale>
        <p:origin x="-1704" y="-24"/>
      </p:cViewPr>
      <p:guideLst>
        <p:guide orient="horz" pos="9131"/>
        <p:guide pos="6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CCAF8-DB11-464A-9B6A-2C382F8BBA63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9FB9-2963-49D3-88DD-860ED7AD6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49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DA74-EC82-4260-A77C-A88ECFA381F9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BB314-BA0B-43FE-9895-D644439CE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241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0799" y="4744841"/>
            <a:ext cx="18482390" cy="10093690"/>
          </a:xfrm>
        </p:spPr>
        <p:txBody>
          <a:bodyPr anchor="b"/>
          <a:lstStyle>
            <a:lvl1pPr algn="ctr">
              <a:defRPr sz="142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7999" y="15227782"/>
            <a:ext cx="16307991" cy="6999811"/>
          </a:xfrm>
        </p:spPr>
        <p:txBody>
          <a:bodyPr/>
          <a:lstStyle>
            <a:lvl1pPr marL="0" indent="0" algn="ctr">
              <a:buNone/>
              <a:defRPr sz="5707"/>
            </a:lvl1pPr>
            <a:lvl2pPr marL="1087222" indent="0" algn="ctr">
              <a:buNone/>
              <a:defRPr sz="4756"/>
            </a:lvl2pPr>
            <a:lvl3pPr marL="2174443" indent="0" algn="ctr">
              <a:buNone/>
              <a:defRPr sz="4280"/>
            </a:lvl3pPr>
            <a:lvl4pPr marL="3261665" indent="0" algn="ctr">
              <a:buNone/>
              <a:defRPr sz="3805"/>
            </a:lvl4pPr>
            <a:lvl5pPr marL="4348886" indent="0" algn="ctr">
              <a:buNone/>
              <a:defRPr sz="3805"/>
            </a:lvl5pPr>
            <a:lvl6pPr marL="5436108" indent="0" algn="ctr">
              <a:buNone/>
              <a:defRPr sz="3805"/>
            </a:lvl6pPr>
            <a:lvl7pPr marL="6523330" indent="0" algn="ctr">
              <a:buNone/>
              <a:defRPr sz="3805"/>
            </a:lvl7pPr>
            <a:lvl8pPr marL="7610551" indent="0" algn="ctr">
              <a:buNone/>
              <a:defRPr sz="3805"/>
            </a:lvl8pPr>
            <a:lvl9pPr marL="8697773" indent="0" algn="ctr">
              <a:buNone/>
              <a:defRPr sz="380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4B11-037A-4AC7-B39F-D1670F686F62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EE36-506D-4D83-8194-A9F65AF7E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754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4B11-037A-4AC7-B39F-D1670F686F62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EE36-506D-4D83-8194-A9F65AF7E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22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60543" y="1543583"/>
            <a:ext cx="4688547" cy="245698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4901" y="1543583"/>
            <a:ext cx="13793842" cy="245698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4B11-037A-4AC7-B39F-D1670F686F62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EE36-506D-4D83-8194-A9F65AF7E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250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4B11-037A-4AC7-B39F-D1670F686F62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EE36-506D-4D83-8194-A9F65AF7E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555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575" y="7228003"/>
            <a:ext cx="18754190" cy="12060078"/>
          </a:xfrm>
        </p:spPr>
        <p:txBody>
          <a:bodyPr anchor="b"/>
          <a:lstStyle>
            <a:lvl1pPr>
              <a:defRPr sz="142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575" y="19402174"/>
            <a:ext cx="18754190" cy="6342110"/>
          </a:xfrm>
        </p:spPr>
        <p:txBody>
          <a:bodyPr/>
          <a:lstStyle>
            <a:lvl1pPr marL="0" indent="0">
              <a:buNone/>
              <a:defRPr sz="5707">
                <a:solidFill>
                  <a:schemeClr val="tx1"/>
                </a:solidFill>
              </a:defRPr>
            </a:lvl1pPr>
            <a:lvl2pPr marL="1087222" indent="0">
              <a:buNone/>
              <a:defRPr sz="4756">
                <a:solidFill>
                  <a:schemeClr val="tx1">
                    <a:tint val="75000"/>
                  </a:schemeClr>
                </a:solidFill>
              </a:defRPr>
            </a:lvl2pPr>
            <a:lvl3pPr marL="2174443" indent="0">
              <a:buNone/>
              <a:defRPr sz="4280">
                <a:solidFill>
                  <a:schemeClr val="tx1">
                    <a:tint val="75000"/>
                  </a:schemeClr>
                </a:solidFill>
              </a:defRPr>
            </a:lvl3pPr>
            <a:lvl4pPr marL="3261665" indent="0">
              <a:buNone/>
              <a:defRPr sz="3805">
                <a:solidFill>
                  <a:schemeClr val="tx1">
                    <a:tint val="75000"/>
                  </a:schemeClr>
                </a:solidFill>
              </a:defRPr>
            </a:lvl4pPr>
            <a:lvl5pPr marL="4348886" indent="0">
              <a:buNone/>
              <a:defRPr sz="3805">
                <a:solidFill>
                  <a:schemeClr val="tx1">
                    <a:tint val="75000"/>
                  </a:schemeClr>
                </a:solidFill>
              </a:defRPr>
            </a:lvl5pPr>
            <a:lvl6pPr marL="5436108" indent="0">
              <a:buNone/>
              <a:defRPr sz="3805">
                <a:solidFill>
                  <a:schemeClr val="tx1">
                    <a:tint val="75000"/>
                  </a:schemeClr>
                </a:solidFill>
              </a:defRPr>
            </a:lvl6pPr>
            <a:lvl7pPr marL="6523330" indent="0">
              <a:buNone/>
              <a:defRPr sz="3805">
                <a:solidFill>
                  <a:schemeClr val="tx1">
                    <a:tint val="75000"/>
                  </a:schemeClr>
                </a:solidFill>
              </a:defRPr>
            </a:lvl7pPr>
            <a:lvl8pPr marL="7610551" indent="0">
              <a:buNone/>
              <a:defRPr sz="3805">
                <a:solidFill>
                  <a:schemeClr val="tx1">
                    <a:tint val="75000"/>
                  </a:schemeClr>
                </a:solidFill>
              </a:defRPr>
            </a:lvl8pPr>
            <a:lvl9pPr marL="8697773" indent="0">
              <a:buNone/>
              <a:defRPr sz="38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4B11-037A-4AC7-B39F-D1670F686F62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EE36-506D-4D83-8194-A9F65AF7E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216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4899" y="7717914"/>
            <a:ext cx="9241195" cy="183954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07894" y="7717914"/>
            <a:ext cx="9241195" cy="183954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4B11-037A-4AC7-B39F-D1670F686F62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EE36-506D-4D83-8194-A9F65AF7E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034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1" y="1543589"/>
            <a:ext cx="18754190" cy="56038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734" y="7107195"/>
            <a:ext cx="9198725" cy="3483126"/>
          </a:xfrm>
        </p:spPr>
        <p:txBody>
          <a:bodyPr anchor="b"/>
          <a:lstStyle>
            <a:lvl1pPr marL="0" indent="0">
              <a:buNone/>
              <a:defRPr sz="5707" b="1"/>
            </a:lvl1pPr>
            <a:lvl2pPr marL="1087222" indent="0">
              <a:buNone/>
              <a:defRPr sz="4756" b="1"/>
            </a:lvl2pPr>
            <a:lvl3pPr marL="2174443" indent="0">
              <a:buNone/>
              <a:defRPr sz="4280" b="1"/>
            </a:lvl3pPr>
            <a:lvl4pPr marL="3261665" indent="0">
              <a:buNone/>
              <a:defRPr sz="3805" b="1"/>
            </a:lvl4pPr>
            <a:lvl5pPr marL="4348886" indent="0">
              <a:buNone/>
              <a:defRPr sz="3805" b="1"/>
            </a:lvl5pPr>
            <a:lvl6pPr marL="5436108" indent="0">
              <a:buNone/>
              <a:defRPr sz="3805" b="1"/>
            </a:lvl6pPr>
            <a:lvl7pPr marL="6523330" indent="0">
              <a:buNone/>
              <a:defRPr sz="3805" b="1"/>
            </a:lvl7pPr>
            <a:lvl8pPr marL="7610551" indent="0">
              <a:buNone/>
              <a:defRPr sz="3805" b="1"/>
            </a:lvl8pPr>
            <a:lvl9pPr marL="8697773" indent="0">
              <a:buNone/>
              <a:defRPr sz="380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7734" y="10590321"/>
            <a:ext cx="9198725" cy="155767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007895" y="7107195"/>
            <a:ext cx="9244027" cy="3483126"/>
          </a:xfrm>
        </p:spPr>
        <p:txBody>
          <a:bodyPr anchor="b"/>
          <a:lstStyle>
            <a:lvl1pPr marL="0" indent="0">
              <a:buNone/>
              <a:defRPr sz="5707" b="1"/>
            </a:lvl1pPr>
            <a:lvl2pPr marL="1087222" indent="0">
              <a:buNone/>
              <a:defRPr sz="4756" b="1"/>
            </a:lvl2pPr>
            <a:lvl3pPr marL="2174443" indent="0">
              <a:buNone/>
              <a:defRPr sz="4280" b="1"/>
            </a:lvl3pPr>
            <a:lvl4pPr marL="3261665" indent="0">
              <a:buNone/>
              <a:defRPr sz="3805" b="1"/>
            </a:lvl4pPr>
            <a:lvl5pPr marL="4348886" indent="0">
              <a:buNone/>
              <a:defRPr sz="3805" b="1"/>
            </a:lvl5pPr>
            <a:lvl6pPr marL="5436108" indent="0">
              <a:buNone/>
              <a:defRPr sz="3805" b="1"/>
            </a:lvl6pPr>
            <a:lvl7pPr marL="6523330" indent="0">
              <a:buNone/>
              <a:defRPr sz="3805" b="1"/>
            </a:lvl7pPr>
            <a:lvl8pPr marL="7610551" indent="0">
              <a:buNone/>
              <a:defRPr sz="3805" b="1"/>
            </a:lvl8pPr>
            <a:lvl9pPr marL="8697773" indent="0">
              <a:buNone/>
              <a:defRPr sz="380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007895" y="10590321"/>
            <a:ext cx="9244027" cy="155767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4B11-037A-4AC7-B39F-D1670F686F62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EE36-506D-4D83-8194-A9F65AF7E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92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4B11-037A-4AC7-B39F-D1670F686F62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EE36-506D-4D83-8194-A9F65AF7E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74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4B11-037A-4AC7-B39F-D1670F686F62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EE36-506D-4D83-8194-A9F65AF7E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514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1" y="1932834"/>
            <a:ext cx="7013002" cy="6764920"/>
          </a:xfrm>
        </p:spPr>
        <p:txBody>
          <a:bodyPr anchor="b"/>
          <a:lstStyle>
            <a:lvl1pPr>
              <a:defRPr sz="761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027" y="4174391"/>
            <a:ext cx="11007894" cy="20603476"/>
          </a:xfrm>
        </p:spPr>
        <p:txBody>
          <a:bodyPr/>
          <a:lstStyle>
            <a:lvl1pPr>
              <a:defRPr sz="7610"/>
            </a:lvl1pPr>
            <a:lvl2pPr>
              <a:defRPr sz="6658"/>
            </a:lvl2pPr>
            <a:lvl3pPr>
              <a:defRPr sz="5707"/>
            </a:lvl3pPr>
            <a:lvl4pPr>
              <a:defRPr sz="4756"/>
            </a:lvl4pPr>
            <a:lvl5pPr>
              <a:defRPr sz="4756"/>
            </a:lvl5pPr>
            <a:lvl6pPr>
              <a:defRPr sz="4756"/>
            </a:lvl6pPr>
            <a:lvl7pPr>
              <a:defRPr sz="4756"/>
            </a:lvl7pPr>
            <a:lvl8pPr>
              <a:defRPr sz="4756"/>
            </a:lvl8pPr>
            <a:lvl9pPr>
              <a:defRPr sz="47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7731" y="8697754"/>
            <a:ext cx="7013002" cy="16113665"/>
          </a:xfrm>
        </p:spPr>
        <p:txBody>
          <a:bodyPr/>
          <a:lstStyle>
            <a:lvl1pPr marL="0" indent="0">
              <a:buNone/>
              <a:defRPr sz="3805"/>
            </a:lvl1pPr>
            <a:lvl2pPr marL="1087222" indent="0">
              <a:buNone/>
              <a:defRPr sz="3329"/>
            </a:lvl2pPr>
            <a:lvl3pPr marL="2174443" indent="0">
              <a:buNone/>
              <a:defRPr sz="2854"/>
            </a:lvl3pPr>
            <a:lvl4pPr marL="3261665" indent="0">
              <a:buNone/>
              <a:defRPr sz="2378"/>
            </a:lvl4pPr>
            <a:lvl5pPr marL="4348886" indent="0">
              <a:buNone/>
              <a:defRPr sz="2378"/>
            </a:lvl5pPr>
            <a:lvl6pPr marL="5436108" indent="0">
              <a:buNone/>
              <a:defRPr sz="2378"/>
            </a:lvl6pPr>
            <a:lvl7pPr marL="6523330" indent="0">
              <a:buNone/>
              <a:defRPr sz="2378"/>
            </a:lvl7pPr>
            <a:lvl8pPr marL="7610551" indent="0">
              <a:buNone/>
              <a:defRPr sz="2378"/>
            </a:lvl8pPr>
            <a:lvl9pPr marL="8697773" indent="0">
              <a:buNone/>
              <a:defRPr sz="23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4B11-037A-4AC7-B39F-D1670F686F62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EE36-506D-4D83-8194-A9F65AF7E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307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1" y="1932834"/>
            <a:ext cx="7013002" cy="6764920"/>
          </a:xfrm>
        </p:spPr>
        <p:txBody>
          <a:bodyPr anchor="b"/>
          <a:lstStyle>
            <a:lvl1pPr>
              <a:defRPr sz="761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44027" y="4174391"/>
            <a:ext cx="11007894" cy="20603476"/>
          </a:xfrm>
        </p:spPr>
        <p:txBody>
          <a:bodyPr anchor="t"/>
          <a:lstStyle>
            <a:lvl1pPr marL="0" indent="0">
              <a:buNone/>
              <a:defRPr sz="7610"/>
            </a:lvl1pPr>
            <a:lvl2pPr marL="1087222" indent="0">
              <a:buNone/>
              <a:defRPr sz="6658"/>
            </a:lvl2pPr>
            <a:lvl3pPr marL="2174443" indent="0">
              <a:buNone/>
              <a:defRPr sz="5707"/>
            </a:lvl3pPr>
            <a:lvl4pPr marL="3261665" indent="0">
              <a:buNone/>
              <a:defRPr sz="4756"/>
            </a:lvl4pPr>
            <a:lvl5pPr marL="4348886" indent="0">
              <a:buNone/>
              <a:defRPr sz="4756"/>
            </a:lvl5pPr>
            <a:lvl6pPr marL="5436108" indent="0">
              <a:buNone/>
              <a:defRPr sz="4756"/>
            </a:lvl6pPr>
            <a:lvl7pPr marL="6523330" indent="0">
              <a:buNone/>
              <a:defRPr sz="4756"/>
            </a:lvl7pPr>
            <a:lvl8pPr marL="7610551" indent="0">
              <a:buNone/>
              <a:defRPr sz="4756"/>
            </a:lvl8pPr>
            <a:lvl9pPr marL="8697773" indent="0">
              <a:buNone/>
              <a:defRPr sz="475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7731" y="8697754"/>
            <a:ext cx="7013002" cy="16113665"/>
          </a:xfrm>
        </p:spPr>
        <p:txBody>
          <a:bodyPr/>
          <a:lstStyle>
            <a:lvl1pPr marL="0" indent="0">
              <a:buNone/>
              <a:defRPr sz="3805"/>
            </a:lvl1pPr>
            <a:lvl2pPr marL="1087222" indent="0">
              <a:buNone/>
              <a:defRPr sz="3329"/>
            </a:lvl2pPr>
            <a:lvl3pPr marL="2174443" indent="0">
              <a:buNone/>
              <a:defRPr sz="2854"/>
            </a:lvl3pPr>
            <a:lvl4pPr marL="3261665" indent="0">
              <a:buNone/>
              <a:defRPr sz="2378"/>
            </a:lvl4pPr>
            <a:lvl5pPr marL="4348886" indent="0">
              <a:buNone/>
              <a:defRPr sz="2378"/>
            </a:lvl5pPr>
            <a:lvl6pPr marL="5436108" indent="0">
              <a:buNone/>
              <a:defRPr sz="2378"/>
            </a:lvl6pPr>
            <a:lvl7pPr marL="6523330" indent="0">
              <a:buNone/>
              <a:defRPr sz="2378"/>
            </a:lvl7pPr>
            <a:lvl8pPr marL="7610551" indent="0">
              <a:buNone/>
              <a:defRPr sz="2378"/>
            </a:lvl8pPr>
            <a:lvl9pPr marL="8697773" indent="0">
              <a:buNone/>
              <a:defRPr sz="23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4B11-037A-4AC7-B39F-D1670F686F62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EE36-506D-4D83-8194-A9F65AF7E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29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4899" y="1543589"/>
            <a:ext cx="18754190" cy="5603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899" y="7717914"/>
            <a:ext cx="18754190" cy="18395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899" y="26871771"/>
            <a:ext cx="4892397" cy="1543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4B11-037A-4AC7-B39F-D1670F686F62}" type="datetimeFigureOut">
              <a:rPr lang="ru-RU" smtClean="0"/>
              <a:pPr/>
              <a:t>пт 03.01.25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2696" y="26871771"/>
            <a:ext cx="7338596" cy="1543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56692" y="26871771"/>
            <a:ext cx="4892397" cy="1543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3EE36-506D-4D83-8194-A9F65AF7E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786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174443" rtl="0" eaLnBrk="1" latinLnBrk="0" hangingPunct="1">
        <a:lnSpc>
          <a:spcPct val="90000"/>
        </a:lnSpc>
        <a:spcBef>
          <a:spcPct val="0"/>
        </a:spcBef>
        <a:buNone/>
        <a:defRPr sz="104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611" indent="-543611" algn="l" defTabSz="2174443" rtl="0" eaLnBrk="1" latinLnBrk="0" hangingPunct="1">
        <a:lnSpc>
          <a:spcPct val="90000"/>
        </a:lnSpc>
        <a:spcBef>
          <a:spcPts val="2378"/>
        </a:spcBef>
        <a:buFont typeface="Arial" panose="020B0604020202020204" pitchFamily="34" charset="0"/>
        <a:buChar char="•"/>
        <a:defRPr sz="6658" kern="1200">
          <a:solidFill>
            <a:schemeClr val="tx1"/>
          </a:solidFill>
          <a:latin typeface="+mn-lt"/>
          <a:ea typeface="+mn-ea"/>
          <a:cs typeface="+mn-cs"/>
        </a:defRPr>
      </a:lvl1pPr>
      <a:lvl2pPr marL="1630832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5707" kern="1200">
          <a:solidFill>
            <a:schemeClr val="tx1"/>
          </a:solidFill>
          <a:latin typeface="+mn-lt"/>
          <a:ea typeface="+mn-ea"/>
          <a:cs typeface="+mn-cs"/>
        </a:defRPr>
      </a:lvl2pPr>
      <a:lvl3pPr marL="2718054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4756" kern="1200">
          <a:solidFill>
            <a:schemeClr val="tx1"/>
          </a:solidFill>
          <a:latin typeface="+mn-lt"/>
          <a:ea typeface="+mn-ea"/>
          <a:cs typeface="+mn-cs"/>
        </a:defRPr>
      </a:lvl3pPr>
      <a:lvl4pPr marL="3805276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4280" kern="1200">
          <a:solidFill>
            <a:schemeClr val="tx1"/>
          </a:solidFill>
          <a:latin typeface="+mn-lt"/>
          <a:ea typeface="+mn-ea"/>
          <a:cs typeface="+mn-cs"/>
        </a:defRPr>
      </a:lvl4pPr>
      <a:lvl5pPr marL="4892497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4280" kern="1200">
          <a:solidFill>
            <a:schemeClr val="tx1"/>
          </a:solidFill>
          <a:latin typeface="+mn-lt"/>
          <a:ea typeface="+mn-ea"/>
          <a:cs typeface="+mn-cs"/>
        </a:defRPr>
      </a:lvl5pPr>
      <a:lvl6pPr marL="5979719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4280" kern="1200">
          <a:solidFill>
            <a:schemeClr val="tx1"/>
          </a:solidFill>
          <a:latin typeface="+mn-lt"/>
          <a:ea typeface="+mn-ea"/>
          <a:cs typeface="+mn-cs"/>
        </a:defRPr>
      </a:lvl6pPr>
      <a:lvl7pPr marL="7066940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4280" kern="1200">
          <a:solidFill>
            <a:schemeClr val="tx1"/>
          </a:solidFill>
          <a:latin typeface="+mn-lt"/>
          <a:ea typeface="+mn-ea"/>
          <a:cs typeface="+mn-cs"/>
        </a:defRPr>
      </a:lvl7pPr>
      <a:lvl8pPr marL="8154162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4280" kern="1200">
          <a:solidFill>
            <a:schemeClr val="tx1"/>
          </a:solidFill>
          <a:latin typeface="+mn-lt"/>
          <a:ea typeface="+mn-ea"/>
          <a:cs typeface="+mn-cs"/>
        </a:defRPr>
      </a:lvl8pPr>
      <a:lvl9pPr marL="9241384" indent="-543611" algn="l" defTabSz="2174443" rtl="0" eaLnBrk="1" latinLnBrk="0" hangingPunct="1">
        <a:lnSpc>
          <a:spcPct val="90000"/>
        </a:lnSpc>
        <a:spcBef>
          <a:spcPts val="1189"/>
        </a:spcBef>
        <a:buFont typeface="Arial" panose="020B0604020202020204" pitchFamily="34" charset="0"/>
        <a:buChar char="•"/>
        <a:defRPr sz="4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1pPr>
      <a:lvl2pPr marL="1087222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2pPr>
      <a:lvl3pPr marL="2174443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3pPr>
      <a:lvl4pPr marL="3261665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4pPr>
      <a:lvl5pPr marL="4348886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5pPr>
      <a:lvl6pPr marL="5436108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6pPr>
      <a:lvl7pPr marL="6523330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7pPr>
      <a:lvl8pPr marL="7610551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8pPr>
      <a:lvl9pPr marL="8697773" algn="l" defTabSz="2174443" rtl="0" eaLnBrk="1" latinLnBrk="0" hangingPunct="1">
        <a:defRPr sz="4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731" y="1543589"/>
            <a:ext cx="18754190" cy="28106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Муниципальное Автономное Образовательное Учреждение </a:t>
            </a:r>
            <a:r>
              <a:rPr lang="ru-RU" sz="4000" dirty="0" smtClean="0"/>
              <a:t>«СОШ </a:t>
            </a:r>
            <a:r>
              <a:rPr lang="ru-RU" sz="4000" dirty="0" smtClean="0"/>
              <a:t>№</a:t>
            </a:r>
            <a:r>
              <a:rPr lang="ru-RU" sz="4000" dirty="0" smtClean="0"/>
              <a:t>94» 9филиал детский сад)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г. Челябинск</a:t>
            </a:r>
            <a:br>
              <a:rPr lang="ru-RU" sz="4000" dirty="0" smtClean="0"/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Многофункциональный  коврик игра -тренажер по сенсорному воспитанию  «Путешествие в городок Математики»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3563" y="4702629"/>
            <a:ext cx="9198725" cy="57041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97734" y="10885715"/>
            <a:ext cx="9198725" cy="1528137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9600" u="sng" dirty="0" smtClean="0"/>
              <a:t>Развивающая игра-тренажер   для детей от 3-х до 7-ми лет.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Целевая аудитория: </a:t>
            </a:r>
            <a:r>
              <a:rPr lang="ru-RU" sz="7200" dirty="0" smtClean="0"/>
              <a:t>Воспитатели и специалисты ДОУ.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Проблемное поле:</a:t>
            </a: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7200" dirty="0" smtClean="0"/>
              <a:t>развитие сенсорных эталонов величины, цвета, размера, ориентировки в пространстве и на плоскости, количественного и порядкового счета в пределах 10 и состава числа.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Задачи нашего тренажера:</a:t>
            </a:r>
          </a:p>
          <a:p>
            <a:pPr>
              <a:buNone/>
            </a:pPr>
            <a:r>
              <a:rPr lang="ru-RU" sz="7200" dirty="0" smtClean="0"/>
              <a:t>-Развивать речь детей и обогащать словарный запас;</a:t>
            </a:r>
            <a:endParaRPr lang="ru-RU" sz="7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7200" dirty="0" smtClean="0"/>
              <a:t>-Развивать математические способности детей в игровой деятельности;</a:t>
            </a:r>
          </a:p>
          <a:p>
            <a:pPr>
              <a:buNone/>
            </a:pPr>
            <a:r>
              <a:rPr lang="ru-RU" sz="7200" dirty="0" smtClean="0"/>
              <a:t>- Сравнивать по величине, знание цвета, размера;</a:t>
            </a:r>
          </a:p>
          <a:p>
            <a:pPr>
              <a:buFontTx/>
              <a:buChar char="-"/>
            </a:pPr>
            <a:r>
              <a:rPr lang="ru-RU" sz="7200" dirty="0" smtClean="0"/>
              <a:t>Развивать умение ориентироваться в пространстве;</a:t>
            </a:r>
          </a:p>
          <a:p>
            <a:pPr>
              <a:buFontTx/>
              <a:buChar char="-"/>
            </a:pPr>
            <a:r>
              <a:rPr lang="ru-RU" sz="7200" dirty="0" smtClean="0"/>
              <a:t>Умение  считать и пересчитывать предметы, сравнивать , сопоставлять количество с числом, оперировать со знаками и цифрами;</a:t>
            </a:r>
          </a:p>
          <a:p>
            <a:pPr>
              <a:buFontTx/>
              <a:buChar char="-"/>
            </a:pPr>
            <a:r>
              <a:rPr lang="ru-RU" sz="7200" dirty="0" smtClean="0"/>
              <a:t>Знание порядкового счета;</a:t>
            </a:r>
          </a:p>
          <a:p>
            <a:pPr>
              <a:buNone/>
            </a:pPr>
            <a:r>
              <a:rPr lang="ru-RU" sz="7200" dirty="0" smtClean="0"/>
              <a:t>-Формировать личные качества детей, играть сообща, делится игровым материалом.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1007895" y="4746171"/>
            <a:ext cx="9244027" cy="21420917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Аннотация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Работу по развитию сенсорных эталонов и математических представлений у детей мы начинаем с раннего возраста. Чтобы превратить обучение в увлекательную игру, мы придумали и создали игру-тренажер для развития сенсорных эталонов и развития интеллектуальных, мыслительных способностей у детей.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Развивающий </a:t>
            </a:r>
            <a:r>
              <a:rPr lang="ru-RU" sz="4800" dirty="0" err="1" smtClean="0">
                <a:solidFill>
                  <a:schemeClr val="bg1"/>
                </a:solidFill>
              </a:rPr>
              <a:t>тренажер-игра-оригинальная</a:t>
            </a:r>
            <a:r>
              <a:rPr lang="ru-RU" sz="4800" dirty="0" smtClean="0">
                <a:solidFill>
                  <a:schemeClr val="bg1"/>
                </a:solidFill>
              </a:rPr>
              <a:t> разработка для детского сада, которая поможет </a:t>
            </a:r>
            <a:r>
              <a:rPr lang="ru-RU" sz="4800" dirty="0" err="1" smtClean="0">
                <a:solidFill>
                  <a:schemeClr val="bg1"/>
                </a:solidFill>
              </a:rPr>
              <a:t>организоват</a:t>
            </a:r>
            <a:r>
              <a:rPr lang="ru-RU" sz="4800" dirty="0" smtClean="0">
                <a:solidFill>
                  <a:schemeClr val="bg1"/>
                </a:solidFill>
              </a:rPr>
              <a:t> развивающую среду группы в соответствии с Федеральным государственным образовательным стандартом дошкольного образования.</a:t>
            </a:r>
          </a:p>
          <a:p>
            <a:pPr>
              <a:buNone/>
            </a:pPr>
            <a:endParaRPr lang="ru-RU" sz="4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Дидактические игры для детей  станут более интересными  и привлекательными, а материал (фетр) и красивые пуговки в виде зверушек  приятные на ощупь не доставит неудобств в использовании. Игра может быть свернута  или развернута и висеть в </a:t>
            </a:r>
            <a:r>
              <a:rPr lang="ru-RU" sz="4800" dirty="0" err="1" smtClean="0">
                <a:solidFill>
                  <a:schemeClr val="bg1"/>
                </a:solidFill>
              </a:rPr>
              <a:t>позновательной</a:t>
            </a:r>
            <a:r>
              <a:rPr lang="ru-RU" sz="4800" dirty="0" smtClean="0">
                <a:solidFill>
                  <a:schemeClr val="bg1"/>
                </a:solidFill>
              </a:rPr>
              <a:t> зоне в виде наглядного материала. Может использоваться как пособие для занятий и как игра. Для поддержки интереса дошкольников и для новых возможностей игра усложняется в соответствии с возрастными особенностями детей.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домики и паровозик математика коврик\IMG_20230519_213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44" y="4843538"/>
            <a:ext cx="4876800" cy="2344616"/>
          </a:xfrm>
          <a:prstGeom prst="rect">
            <a:avLst/>
          </a:prstGeom>
          <a:noFill/>
        </p:spPr>
      </p:pic>
      <p:pic>
        <p:nvPicPr>
          <p:cNvPr id="3076" name="Picture 4" descr="D:\домики и паровозик математика коврик\IMG_20230519_214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172" y="7493788"/>
            <a:ext cx="5212217" cy="2505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901" y="24993600"/>
            <a:ext cx="18754190" cy="296735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Материал подготовил Первушина Е.В. , воспитатель подготовительной группы МАОУ СОШ №94 г. Челябинска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92934" y="8490857"/>
            <a:ext cx="9198725" cy="157189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Первая сторона игровой дорожки- тренажера  - паровозик  Степашка и пять ярких вагончиков познакомят детей с цветами и оттенками,  игровая дорожка развивает ориентацию в пространстве, ( паровозик выполнен из яркого мягкого фетра, он двухсторонний,  едет как на право ,так и на лево),Пересчитывая облака  на небе  знакомим с понятиями : «большой» , «поменьше «и «самый маленький», знакомим с  порядковым и количественным счетом ( посадим лисичку в первый вагон, сколько зверушек едет в поезде?), развиваем умение сравнивать  и оперировать словами «больше» , «меньше», «одинаково». Знакомим с цифрами и  арифметическими знаками,  сделанными из мягкого фетра( плюс, минус, равно, больше, меньше) . С детьми подготовительной группы можно  придумывать и составлять примеры и  простые задачи на сложение и вычитание в пределах десяти и  играя со знаками, записывать решения задач.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528924" y="8490857"/>
            <a:ext cx="9244027" cy="16154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/>
              <a:t>На другой стороне игровой дорожки расположены  10 ярких домиков разного цвета и высоты для зверушек. Паровозик привез жильцов в городок «Математики». Можно  расселить жильцов в новые домики в соответствие с цветом домика или номером на крыше. Цифры с домиков снимаются. Мордочки зверей – это крупные пуговицы с липучкой на обратной стороне и мордашки  из фетра. Можно сравнивать домики по высоте, оперируя понятиями «самый высокий», «пониже», «самый низкий». Просить поселить мишку в самый высокий домик, а котика в самый низкий.</a:t>
            </a:r>
          </a:p>
          <a:p>
            <a:pPr algn="just">
              <a:buNone/>
            </a:pPr>
            <a:r>
              <a:rPr lang="ru-RU" sz="4000" dirty="0" smtClean="0"/>
              <a:t>Ребенок научиться ориентироваться на плоскости , понимать понятия «с права», «с лева», « в верх», «в вниз». (Давай посадим на первое облачко с права самолетик.)Данная игра развивает  кругозор, речь и мышление детей , так же  материал игры- мягкий , приятный на ощупь фетр позволяет развивать тактильное познание и чувственное восприятие.</a:t>
            </a:r>
            <a:endParaRPr lang="ru-RU" sz="4000" dirty="0"/>
          </a:p>
        </p:txBody>
      </p:sp>
      <p:pic>
        <p:nvPicPr>
          <p:cNvPr id="5122" name="Picture 2" descr="D:\домики и паровозик математика коврик\IMG_20230519_215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831" y="2525487"/>
            <a:ext cx="3567512" cy="1715150"/>
          </a:xfrm>
          <a:prstGeom prst="rect">
            <a:avLst/>
          </a:prstGeom>
          <a:noFill/>
        </p:spPr>
      </p:pic>
      <p:pic>
        <p:nvPicPr>
          <p:cNvPr id="8" name="Picture 2" descr="D:\домики и паровозик математика коврик\IMG_20230519_213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231" y="2400298"/>
            <a:ext cx="3592284" cy="1727060"/>
          </a:xfrm>
          <a:prstGeom prst="rect">
            <a:avLst/>
          </a:prstGeom>
          <a:noFill/>
        </p:spPr>
      </p:pic>
      <p:pic>
        <p:nvPicPr>
          <p:cNvPr id="1026" name="Picture 2" descr="D:\домики и паровозик математика коврик\IMG_20230519_214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1902" y="2649415"/>
            <a:ext cx="4632961" cy="2227385"/>
          </a:xfrm>
          <a:prstGeom prst="rect">
            <a:avLst/>
          </a:prstGeom>
          <a:noFill/>
        </p:spPr>
      </p:pic>
      <p:pic>
        <p:nvPicPr>
          <p:cNvPr id="1027" name="Picture 3" descr="D:\домики и паровозик математика коврик\IMG_20230519_2149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5865956" y="2383339"/>
            <a:ext cx="3162273" cy="1520323"/>
          </a:xfrm>
          <a:prstGeom prst="rect">
            <a:avLst/>
          </a:prstGeom>
          <a:noFill/>
        </p:spPr>
      </p:pic>
      <p:pic>
        <p:nvPicPr>
          <p:cNvPr id="1028" name="Picture 4" descr="D:\домики и паровозик математика коврик\IMG_20230628_1256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6758336" y="3483429"/>
            <a:ext cx="1573213" cy="3389312"/>
          </a:xfrm>
          <a:prstGeom prst="rect">
            <a:avLst/>
          </a:prstGeom>
          <a:noFill/>
        </p:spPr>
      </p:pic>
      <p:pic>
        <p:nvPicPr>
          <p:cNvPr id="1029" name="Picture 5" descr="D:\домики и паровозик математика коврик\IMG_20230519_2157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6731" y="4920345"/>
            <a:ext cx="6068131" cy="2917370"/>
          </a:xfrm>
          <a:prstGeom prst="rect">
            <a:avLst/>
          </a:prstGeom>
          <a:noFill/>
        </p:spPr>
      </p:pic>
      <p:pic>
        <p:nvPicPr>
          <p:cNvPr id="1031" name="Picture 7" descr="D:\домики и паровозик математика коврик\IMG_20230519_2150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1736702" y="5996815"/>
            <a:ext cx="3320258" cy="1596278"/>
          </a:xfrm>
          <a:prstGeom prst="rect">
            <a:avLst/>
          </a:prstGeom>
          <a:noFill/>
        </p:spPr>
      </p:pic>
      <p:pic>
        <p:nvPicPr>
          <p:cNvPr id="1032" name="Picture 8" descr="D:\домики и паровозик математика коврик\IMG_20230519_2145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4133" y="6618514"/>
            <a:ext cx="3228883" cy="155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598</Words>
  <Application>Microsoft Office PowerPoint</Application>
  <PresentationFormat>Произвольный</PresentationFormat>
  <Paragraphs>23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Муниципальное Автономное Образовательное Учреждение «СОШ №94» 9филиал детский сад) г. Челябинск Многофункциональный  коврик игра -тренажер по сенсорному воспитанию  «Путешествие в городок Математики»</vt:lpstr>
      <vt:lpstr>Материал подготовил Первушина Е.В. , воспитатель подготовительной группы МАОУ СОШ №94 г. Челябинска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2023-05-19T15:15:30Z</dcterms:created>
  <dcterms:modified xsi:type="dcterms:W3CDTF">2025-01-03T17:59:48Z</dcterms:modified>
</cp:coreProperties>
</file>