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0"/>
  </p:notesMasterIdLst>
  <p:sldIdLst>
    <p:sldId id="256" r:id="rId2"/>
    <p:sldId id="291" r:id="rId3"/>
    <p:sldId id="294" r:id="rId4"/>
    <p:sldId id="293" r:id="rId5"/>
    <p:sldId id="283" r:id="rId6"/>
    <p:sldId id="270" r:id="rId7"/>
    <p:sldId id="266" r:id="rId8"/>
    <p:sldId id="267" r:id="rId9"/>
    <p:sldId id="268" r:id="rId10"/>
    <p:sldId id="285" r:id="rId11"/>
    <p:sldId id="286" r:id="rId12"/>
    <p:sldId id="287" r:id="rId13"/>
    <p:sldId id="284" r:id="rId14"/>
    <p:sldId id="280" r:id="rId15"/>
    <p:sldId id="295" r:id="rId16"/>
    <p:sldId id="306" r:id="rId17"/>
    <p:sldId id="296" r:id="rId18"/>
    <p:sldId id="298" r:id="rId19"/>
    <p:sldId id="297" r:id="rId20"/>
    <p:sldId id="299" r:id="rId21"/>
    <p:sldId id="300" r:id="rId22"/>
    <p:sldId id="301" r:id="rId23"/>
    <p:sldId id="302" r:id="rId24"/>
    <p:sldId id="303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07" r:id="rId34"/>
    <p:sldId id="304" r:id="rId35"/>
    <p:sldId id="289" r:id="rId36"/>
    <p:sldId id="272" r:id="rId37"/>
    <p:sldId id="281" r:id="rId38"/>
    <p:sldId id="305" r:id="rId3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3" autoAdjust="0"/>
    <p:restoredTop sz="94660"/>
  </p:normalViewPr>
  <p:slideViewPr>
    <p:cSldViewPr>
      <p:cViewPr varScale="1">
        <p:scale>
          <a:sx n="106" d="100"/>
          <a:sy n="106" d="100"/>
        </p:scale>
        <p:origin x="16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DDD5CF4-62D5-F3CB-D1FD-A9AD7C3F62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397571-4A10-03A3-5861-3D42781FA6D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5F029D-5D2F-42C5-ABDF-9B3937003C81}" type="datetimeFigureOut">
              <a:rPr lang="ru-RU"/>
              <a:pPr>
                <a:defRPr/>
              </a:pPr>
              <a:t>21.12.2024</a:t>
            </a:fld>
            <a:endParaRPr lang="ru-RU" dirty="0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8FB78F82-2C7F-173C-301A-3AD3464EC4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C2C7EAC4-F6EB-9372-2E20-05174B847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8D7429-70BC-2FDF-B87E-635A7FA717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680806-A2A0-3A4E-89D8-97EDFCF61E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5744E82-B9A1-43F1-B251-88CA8588231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D2CA2CB6-A5CA-ED94-97A5-69F368D66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FA5630C0-DE56-72CD-286A-70BCD29CF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Picture 12" descr="kindergarten_diploma">
            <a:extLst>
              <a:ext uri="{FF2B5EF4-FFF2-40B4-BE49-F238E27FC236}">
                <a16:creationId xmlns:a16="http://schemas.microsoft.com/office/drawing/2014/main" id="{2F8F4B4E-2C08-E2FC-78B1-B64C438B9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62200" y="1295400"/>
            <a:ext cx="4419600" cy="9906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838200"/>
          </a:xfrm>
        </p:spPr>
        <p:txBody>
          <a:bodyPr wrap="none"/>
          <a:lstStyle>
            <a:lvl1pPr marL="0" indent="0" algn="ctr">
              <a:buFontTx/>
              <a:buNone/>
              <a:defRPr sz="4600"/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45405485"/>
      </p:ext>
    </p:extLst>
  </p:cSld>
  <p:clrMapOvr>
    <a:masterClrMapping/>
  </p:clrMapOvr>
  <p:transition spd="slow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74709"/>
      </p:ext>
    </p:extLst>
  </p:cSld>
  <p:clrMapOvr>
    <a:masterClrMapping/>
  </p:clrMapOvr>
  <p:transition spd="slow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990600"/>
            <a:ext cx="1752600" cy="4876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990600"/>
            <a:ext cx="5105400" cy="4876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1115"/>
      </p:ext>
    </p:extLst>
  </p:cSld>
  <p:clrMapOvr>
    <a:masterClrMapping/>
  </p:clrMapOvr>
  <p:transition spd="slow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58087"/>
      </p:ext>
    </p:extLst>
  </p:cSld>
  <p:clrMapOvr>
    <a:masterClrMapping/>
  </p:clrMapOvr>
  <p:transition spd="slow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96610944"/>
      </p:ext>
    </p:extLst>
  </p:cSld>
  <p:clrMapOvr>
    <a:masterClrMapping/>
  </p:clrMapOvr>
  <p:transition spd="slow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5778"/>
      </p:ext>
    </p:extLst>
  </p:cSld>
  <p:clrMapOvr>
    <a:masterClrMapping/>
  </p:clrMapOvr>
  <p:transition spd="slow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60538"/>
      </p:ext>
    </p:extLst>
  </p:cSld>
  <p:clrMapOvr>
    <a:masterClrMapping/>
  </p:clrMapOvr>
  <p:transition spd="slow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17140"/>
      </p:ext>
    </p:extLst>
  </p:cSld>
  <p:clrMapOvr>
    <a:masterClrMapping/>
  </p:clrMapOvr>
  <p:transition spd="slow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267330"/>
      </p:ext>
    </p:extLst>
  </p:cSld>
  <p:clrMapOvr>
    <a:masterClrMapping/>
  </p:clrMapOvr>
  <p:transition spd="slow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12399306"/>
      </p:ext>
    </p:extLst>
  </p:cSld>
  <p:clrMapOvr>
    <a:masterClrMapping/>
  </p:clrMapOvr>
  <p:transition spd="slow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3438511"/>
      </p:ext>
    </p:extLst>
  </p:cSld>
  <p:clrMapOvr>
    <a:masterClrMapping/>
  </p:clrMapOvr>
  <p:transition spd="slow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>
            <a:extLst>
              <a:ext uri="{FF2B5EF4-FFF2-40B4-BE49-F238E27FC236}">
                <a16:creationId xmlns:a16="http://schemas.microsoft.com/office/drawing/2014/main" id="{874AFCC9-B8E3-2450-2F3F-665A9443C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027" name="Rectangle 13">
            <a:extLst>
              <a:ext uri="{FF2B5EF4-FFF2-40B4-BE49-F238E27FC236}">
                <a16:creationId xmlns:a16="http://schemas.microsoft.com/office/drawing/2014/main" id="{73F2CA8A-261E-5556-B0B4-73C3C1F26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1028" name="Picture 14" descr="kindergarten_diploma">
            <a:extLst>
              <a:ext uri="{FF2B5EF4-FFF2-40B4-BE49-F238E27FC236}">
                <a16:creationId xmlns:a16="http://schemas.microsoft.com/office/drawing/2014/main" id="{EC326437-1907-2FCA-613D-3272B065F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>
            <a:extLst>
              <a:ext uri="{FF2B5EF4-FFF2-40B4-BE49-F238E27FC236}">
                <a16:creationId xmlns:a16="http://schemas.microsoft.com/office/drawing/2014/main" id="{0CDB8E91-27E9-A168-1B76-68C494922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701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30" name="Rectangle 3">
            <a:extLst>
              <a:ext uri="{FF2B5EF4-FFF2-40B4-BE49-F238E27FC236}">
                <a16:creationId xmlns:a16="http://schemas.microsoft.com/office/drawing/2014/main" id="{72172A7A-62CC-B9A0-0A6A-C6E05364F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010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</p:sldLayoutIdLst>
  <p:transition spd="slow">
    <p:pull dir="lu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47;&#1072;&#1097;&#1080;&#1090;&#1072;%20&#1074;%20&#1052;&#1043;&#1054;&#1059;\Detskie_Barabashka_(-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>
            <a:extLst>
              <a:ext uri="{FF2B5EF4-FFF2-40B4-BE49-F238E27FC236}">
                <a16:creationId xmlns:a16="http://schemas.microsoft.com/office/drawing/2014/main" id="{422B0CFD-08CA-DCF4-FA91-06A375AA1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341438"/>
            <a:ext cx="3319463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822E63-B4A8-A583-1B06-883BA2153F09}"/>
              </a:ext>
            </a:extLst>
          </p:cNvPr>
          <p:cNvSpPr/>
          <p:nvPr/>
        </p:nvSpPr>
        <p:spPr>
          <a:xfrm>
            <a:off x="1042988" y="1803400"/>
            <a:ext cx="7200900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tx2">
                    <a:lumMod val="10000"/>
                  </a:schemeClr>
                </a:solidFill>
              </a:rPr>
              <a:t>Использование нетрадиционных техник рисования </a:t>
            </a:r>
          </a:p>
          <a:p>
            <a:pPr algn="ctr">
              <a:defRPr/>
            </a:pPr>
            <a:r>
              <a:rPr lang="ru-RU" sz="4400" b="1" dirty="0">
                <a:solidFill>
                  <a:schemeClr val="tx2">
                    <a:lumMod val="10000"/>
                  </a:schemeClr>
                </a:solidFill>
              </a:rPr>
              <a:t>с детьми 4-5 лет</a:t>
            </a:r>
            <a:endParaRPr lang="ru-RU" sz="4400" dirty="0"/>
          </a:p>
        </p:txBody>
      </p:sp>
      <p:sp>
        <p:nvSpPr>
          <p:cNvPr id="3076" name="Прямоугольник 2">
            <a:extLst>
              <a:ext uri="{FF2B5EF4-FFF2-40B4-BE49-F238E27FC236}">
                <a16:creationId xmlns:a16="http://schemas.microsoft.com/office/drawing/2014/main" id="{4ECF2CAC-1E78-A876-FB8C-60B244A47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4365625"/>
            <a:ext cx="4068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ru-RU" altLang="en-US" dirty="0"/>
          </a:p>
          <a:p>
            <a:pPr algn="r"/>
            <a:r>
              <a:rPr lang="ru-RU" altLang="en-US" b="1" dirty="0"/>
              <a:t>Выполнила: воспитатель </a:t>
            </a:r>
          </a:p>
          <a:p>
            <a:pPr algn="r"/>
            <a:r>
              <a:rPr lang="ru-RU" altLang="en-US" dirty="0"/>
              <a:t> </a:t>
            </a:r>
          </a:p>
          <a:p>
            <a:pPr algn="r"/>
            <a:r>
              <a:rPr lang="ru-RU" altLang="en-US" b="1" dirty="0" err="1" smtClean="0"/>
              <a:t>Арланова</a:t>
            </a:r>
            <a:r>
              <a:rPr lang="ru-RU" altLang="en-US" b="1" dirty="0" smtClean="0"/>
              <a:t> Е.Р.</a:t>
            </a:r>
            <a:endParaRPr lang="ru-RU" altLang="en-US" b="1" dirty="0"/>
          </a:p>
        </p:txBody>
      </p:sp>
      <p:pic>
        <p:nvPicPr>
          <p:cNvPr id="3" name="Detskie_Barabashka_(-).mp3">
            <a:hlinkClick r:id="" action="ppaction://media"/>
            <a:extLst>
              <a:ext uri="{FF2B5EF4-FFF2-40B4-BE49-F238E27FC236}">
                <a16:creationId xmlns:a16="http://schemas.microsoft.com/office/drawing/2014/main" id="{3D6A3F56-7FBE-8048-C897-1065EE792044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1658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CB3DCF0-F94F-D45C-D627-704F8598A72B}"/>
              </a:ext>
            </a:extLst>
          </p:cNvPr>
          <p:cNvSpPr/>
          <p:nvPr/>
        </p:nvSpPr>
        <p:spPr>
          <a:xfrm>
            <a:off x="823913" y="1246188"/>
            <a:ext cx="7419975" cy="869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1050" b="1" dirty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ПРОЕКТ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2346469E-0012-1D3F-00D6-A755239C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3200" b="1"/>
              <a:t/>
            </a:r>
            <a:br>
              <a:rPr lang="ru-RU" altLang="en-US" sz="3200" b="1"/>
            </a:br>
            <a:r>
              <a:rPr lang="ru-RU" altLang="en-US" sz="3200" b="1"/>
              <a:t/>
            </a:r>
            <a:br>
              <a:rPr lang="ru-RU" altLang="en-US" sz="3200" b="1"/>
            </a:br>
            <a:r>
              <a:rPr lang="ru-RU" altLang="en-US" sz="3200" b="1"/>
              <a:t/>
            </a:r>
            <a:br>
              <a:rPr lang="ru-RU" altLang="en-US" sz="3200" b="1"/>
            </a:br>
            <a:r>
              <a:rPr lang="ru-RU" altLang="en-US" sz="3200" b="1"/>
              <a:t>Этапы реализации проекта:</a:t>
            </a:r>
            <a:br>
              <a:rPr lang="ru-RU" altLang="en-US" sz="3200" b="1"/>
            </a:br>
            <a:r>
              <a:rPr lang="ru-RU" altLang="en-US" sz="3200" b="1"/>
              <a:t>1 этап- подготовительный</a:t>
            </a:r>
            <a:r>
              <a:rPr lang="ru-RU" altLang="en-US"/>
              <a:t/>
            </a:r>
            <a:br>
              <a:rPr lang="ru-RU" altLang="en-US"/>
            </a:br>
            <a:r>
              <a:rPr lang="ru-RU" altLang="en-US"/>
              <a:t/>
            </a:r>
            <a:br>
              <a:rPr lang="ru-RU" altLang="en-US"/>
            </a:br>
            <a:endParaRPr lang="ru-RU" altLang="en-US"/>
          </a:p>
        </p:txBody>
      </p:sp>
      <p:sp>
        <p:nvSpPr>
          <p:cNvPr id="12291" name="Содержимое 2">
            <a:extLst>
              <a:ext uri="{FF2B5EF4-FFF2-40B4-BE49-F238E27FC236}">
                <a16:creationId xmlns:a16="http://schemas.microsoft.com/office/drawing/2014/main" id="{72C5B3A4-DB85-C07F-A36E-4F3848CA5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 sz="2400"/>
              <a:t>Создать развивающую среду и соответствующую материальную базу</a:t>
            </a:r>
          </a:p>
          <a:p>
            <a:r>
              <a:rPr lang="ru-RU" altLang="en-US" sz="2400"/>
              <a:t>-изучение литературы</a:t>
            </a:r>
          </a:p>
          <a:p>
            <a:r>
              <a:rPr lang="ru-RU" altLang="en-US" sz="2400"/>
              <a:t>-подбор материала (теоретическое обоснование, разработка конспектов и сценариев мероприятий,</a:t>
            </a:r>
          </a:p>
          <a:p>
            <a:r>
              <a:rPr lang="ru-RU" altLang="en-US" sz="2400"/>
              <a:t>-составление перспективного плана</a:t>
            </a:r>
          </a:p>
          <a:p>
            <a:r>
              <a:rPr lang="ru-RU" altLang="en-US" sz="2400"/>
              <a:t>- нахождение и установление эффективных связей с родителями.</a:t>
            </a:r>
          </a:p>
        </p:txBody>
      </p:sp>
    </p:spTree>
  </p:cSld>
  <p:clrMapOvr>
    <a:masterClrMapping/>
  </p:clrMapOvr>
  <p:transition spd="slow"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1E6E0AA5-C762-A202-0F4B-E4312E5E4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/>
              <a:t>2 этап- основной</a:t>
            </a:r>
            <a:endParaRPr lang="ru-RU" altLang="en-US"/>
          </a:p>
        </p:txBody>
      </p:sp>
      <p:sp>
        <p:nvSpPr>
          <p:cNvPr id="13315" name="Содержимое 2">
            <a:extLst>
              <a:ext uri="{FF2B5EF4-FFF2-40B4-BE49-F238E27FC236}">
                <a16:creationId xmlns:a16="http://schemas.microsoft.com/office/drawing/2014/main" id="{010E650E-3A44-B217-9DCA-22CAD6016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28813"/>
            <a:ext cx="7010400" cy="3938587"/>
          </a:xfrm>
        </p:spPr>
        <p:txBody>
          <a:bodyPr/>
          <a:lstStyle/>
          <a:p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Развивать художественно- творческие способности у детей старшего дошкольного возраста с помощью нетрадиционных техник и живописных материалов через систему занятий.</a:t>
            </a:r>
          </a:p>
          <a:p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2. В ходе занятий используются следующие методы и приёмы: беседа, показ технических приёмов, объяснение, указание, напоминание, поощрение, анализ, игровые методы.</a:t>
            </a:r>
          </a:p>
          <a:p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3. На занятиях используются нетрадиционное оборудование, иллюстративный материал, музыка.</a:t>
            </a:r>
          </a:p>
          <a:p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4. На занятиях по рисованию познакомить детей с техникой раздувания краски, рисования ватными палочками, рисования листьями, рисование манкой, рисование поролоном, рисование пластилином, рисование витражными красками.</a:t>
            </a:r>
          </a:p>
          <a:p>
            <a:endParaRPr lang="ru-RU" altLang="en-US" sz="1600"/>
          </a:p>
          <a:p>
            <a:endParaRPr lang="ru-RU" altLang="en-US"/>
          </a:p>
        </p:txBody>
      </p:sp>
    </p:spTree>
  </p:cSld>
  <p:clrMapOvr>
    <a:masterClrMapping/>
  </p:clrMapOvr>
  <p:transition spd="slow">
    <p:pull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5C6BFE5D-08F3-A466-C2B4-2DC2FA155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/>
              <a:t>3 этап- завершающий</a:t>
            </a:r>
            <a:endParaRPr lang="ru-RU" altLang="en-US"/>
          </a:p>
        </p:txBody>
      </p:sp>
      <p:sp>
        <p:nvSpPr>
          <p:cNvPr id="14339" name="Содержимое 2">
            <a:extLst>
              <a:ext uri="{FF2B5EF4-FFF2-40B4-BE49-F238E27FC236}">
                <a16:creationId xmlns:a16="http://schemas.microsoft.com/office/drawing/2014/main" id="{147F9E4A-9E84-5B16-2788-B98810673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 sz="2400"/>
              <a:t>1. Выявить уровень художественно- творческих способностей детей, выработанный в ходе занятий нетрадиционными техниками и живописными материалами.</a:t>
            </a:r>
          </a:p>
          <a:p>
            <a:r>
              <a:rPr lang="ru-RU" altLang="en-US" sz="2400"/>
              <a:t>2. Мастер-класс для родителей по нетрадиционному рисованию. </a:t>
            </a:r>
          </a:p>
          <a:p>
            <a:r>
              <a:rPr lang="ru-RU" altLang="en-US" sz="2400"/>
              <a:t>3. Оформление детского альбома «Фантазёры»</a:t>
            </a:r>
          </a:p>
          <a:p>
            <a:r>
              <a:rPr lang="ru-RU" altLang="en-US" sz="2400"/>
              <a:t>4</a:t>
            </a:r>
            <a:r>
              <a:rPr lang="ru-RU" altLang="en-US"/>
              <a:t>.</a:t>
            </a:r>
            <a:r>
              <a:rPr lang="ru-RU" altLang="en-US" sz="2400"/>
              <a:t>Активное участие родителей в совместных творческих проектах.</a:t>
            </a:r>
          </a:p>
        </p:txBody>
      </p:sp>
    </p:spTree>
  </p:cSld>
  <p:clrMapOvr>
    <a:masterClrMapping/>
  </p:clrMapOvr>
  <p:transition spd="slow">
    <p:pull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93A794C3-FDCC-49A1-0BBF-CD76EA880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4000" b="1"/>
              <a:t>Ожидаемый результат:</a:t>
            </a:r>
            <a:endParaRPr lang="ru-RU" altLang="en-US" sz="4000"/>
          </a:p>
        </p:txBody>
      </p:sp>
      <p:sp>
        <p:nvSpPr>
          <p:cNvPr id="15363" name="Содержимое 2">
            <a:extLst>
              <a:ext uri="{FF2B5EF4-FFF2-40B4-BE49-F238E27FC236}">
                <a16:creationId xmlns:a16="http://schemas.microsoft.com/office/drawing/2014/main" id="{50137440-F935-A96E-CECA-172A566C4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2209800"/>
            <a:ext cx="7704138" cy="417195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en-US" sz="2000" b="1"/>
              <a:t>      </a:t>
            </a:r>
            <a:r>
              <a:rPr lang="ru-RU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1. Увеличить динамику высокого уровня развития по рисованию.</a:t>
            </a:r>
          </a:p>
          <a:p>
            <a:r>
              <a:rPr lang="ru-RU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Формирование у детей дошкольного возраста знаний о нетрадиционных способах рисования.</a:t>
            </a:r>
          </a:p>
          <a:p>
            <a:r>
              <a:rPr lang="ru-RU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3. Способствовать самореализации личности ребёнка в художественном творчестве, стимулировать стремление быть оригинальным в выборе средств своего замысла, давать оценку продуктам своей и чужой деятельности.</a:t>
            </a:r>
          </a:p>
          <a:p>
            <a:r>
              <a:rPr lang="ru-RU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4. Создание детского альбома рисунков «Фантазёры».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5.Активное участие родителей в совместных творческих проектов.6.Мастер-класс для родителей нетрадиционные техники рисования.</a:t>
            </a:r>
          </a:p>
          <a:p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>
            <a:extLst>
              <a:ext uri="{FF2B5EF4-FFF2-40B4-BE49-F238E27FC236}">
                <a16:creationId xmlns:a16="http://schemas.microsoft.com/office/drawing/2014/main" id="{E42FDC7C-183C-D205-E191-7A6F9776A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196975"/>
            <a:ext cx="749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US" b="1"/>
              <a:t>Мастер-класс родителей по  нетрадиционному  рисованию</a:t>
            </a:r>
          </a:p>
          <a:p>
            <a:endParaRPr lang="ru-RU" altLang="en-US"/>
          </a:p>
        </p:txBody>
      </p:sp>
      <p:pic>
        <p:nvPicPr>
          <p:cNvPr id="16387" name="Рисунок 15" descr="IMG_20230914_171224.jpg">
            <a:extLst>
              <a:ext uri="{FF2B5EF4-FFF2-40B4-BE49-F238E27FC236}">
                <a16:creationId xmlns:a16="http://schemas.microsoft.com/office/drawing/2014/main" id="{70EEEECD-3C0C-A15C-A30E-9BB519E32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73238"/>
            <a:ext cx="33242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16" descr="IMG-20230914-WA0051.jpg">
            <a:extLst>
              <a:ext uri="{FF2B5EF4-FFF2-40B4-BE49-F238E27FC236}">
                <a16:creationId xmlns:a16="http://schemas.microsoft.com/office/drawing/2014/main" id="{C6599ADB-C121-E368-6EE0-F4861752D65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997200"/>
            <a:ext cx="3198812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Содержимое 8" descr="IMG_20230914_171241~2.jpg">
            <a:extLst>
              <a:ext uri="{FF2B5EF4-FFF2-40B4-BE49-F238E27FC236}">
                <a16:creationId xmlns:a16="http://schemas.microsoft.com/office/drawing/2014/main" id="{830FE332-ADD0-4BA8-56EA-9A6A474F7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484313"/>
            <a:ext cx="3527425" cy="2881312"/>
          </a:xfrm>
        </p:spPr>
      </p:pic>
      <p:sp>
        <p:nvSpPr>
          <p:cNvPr id="17411" name="Заголовок 7">
            <a:extLst>
              <a:ext uri="{FF2B5EF4-FFF2-40B4-BE49-F238E27FC236}">
                <a16:creationId xmlns:a16="http://schemas.microsoft.com/office/drawing/2014/main" id="{66DAB9F2-642A-45CE-7399-88FBA83E3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000" b="1"/>
              <a:t>Мастер-класс родителей по  нетрадиционному  рисованию</a:t>
            </a:r>
            <a:r>
              <a:rPr lang="ru-RU" altLang="en-US" b="1"/>
              <a:t/>
            </a:r>
            <a:br>
              <a:rPr lang="ru-RU" altLang="en-US" b="1"/>
            </a:br>
            <a:endParaRPr lang="ru-RU" altLang="en-US" b="1"/>
          </a:p>
        </p:txBody>
      </p:sp>
      <p:pic>
        <p:nvPicPr>
          <p:cNvPr id="17412" name="Рисунок 9" descr="IMG-20230914-WA0050.jpg">
            <a:extLst>
              <a:ext uri="{FF2B5EF4-FFF2-40B4-BE49-F238E27FC236}">
                <a16:creationId xmlns:a16="http://schemas.microsoft.com/office/drawing/2014/main" id="{56C7401E-2821-AF15-B443-AB8C799475C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067050"/>
            <a:ext cx="3387725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7">
            <a:extLst>
              <a:ext uri="{FF2B5EF4-FFF2-40B4-BE49-F238E27FC236}">
                <a16:creationId xmlns:a16="http://schemas.microsoft.com/office/drawing/2014/main" id="{685CDCCD-47D6-3E8E-8DAB-3A2347493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000" b="1"/>
              <a:t>Мастер-класс родителей по  нетрадиционному  рисованию</a:t>
            </a:r>
            <a:r>
              <a:rPr lang="ru-RU" altLang="en-US" b="1"/>
              <a:t/>
            </a:r>
            <a:br>
              <a:rPr lang="ru-RU" altLang="en-US" b="1"/>
            </a:br>
            <a:endParaRPr lang="ru-RU" altLang="en-US"/>
          </a:p>
        </p:txBody>
      </p:sp>
      <p:pic>
        <p:nvPicPr>
          <p:cNvPr id="18435" name="Рисунок 8" descr="IMG-20230914-WA0044.jpg">
            <a:extLst>
              <a:ext uri="{FF2B5EF4-FFF2-40B4-BE49-F238E27FC236}">
                <a16:creationId xmlns:a16="http://schemas.microsoft.com/office/drawing/2014/main" id="{054CD869-C6BC-298E-AB9B-D1371A286C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33623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9" descr="IMG-20230915-WA0061.jpg">
            <a:extLst>
              <a:ext uri="{FF2B5EF4-FFF2-40B4-BE49-F238E27FC236}">
                <a16:creationId xmlns:a16="http://schemas.microsoft.com/office/drawing/2014/main" id="{E2DCBEA5-1882-B057-AF98-6370425A2B1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68638"/>
            <a:ext cx="3457575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2CD12C23-4395-F22F-E2DC-D45DD3087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/>
              <a:t>Кляксография</a:t>
            </a:r>
          </a:p>
        </p:txBody>
      </p:sp>
      <p:pic>
        <p:nvPicPr>
          <p:cNvPr id="19459" name="Picture 8" descr="https://downloader.disk.yandex.ru/preview/4947ddb8de2943d9ce6df636b1e97ef1a6618f5b16a99ed8d1b8c3bfaa863ec8/6442a4c1/NFovI6PMSkS1U6ERTbGrym3fonODhYPRGQUWuAOHHtxSnRICgNRZG4QZkJRJa0iFaw4MVp77KtA2SmrOZcuG1Q%3D%3D?uid=0&amp;filename=IMG_20230413_160609.jpg&amp;disposition=inline&amp;hash=&amp;limit=0&amp;content_type=image%2Fjpeg&amp;owner_uid=0&amp;tknv=v2&amp;size=2048x2048">
            <a:extLst>
              <a:ext uri="{FF2B5EF4-FFF2-40B4-BE49-F238E27FC236}">
                <a16:creationId xmlns:a16="http://schemas.microsoft.com/office/drawing/2014/main" id="{87FB64A4-6E00-30EB-E519-9BC1E7F38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16113"/>
            <a:ext cx="363537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>
            <a:extLst>
              <a:ext uri="{FF2B5EF4-FFF2-40B4-BE49-F238E27FC236}">
                <a16:creationId xmlns:a16="http://schemas.microsoft.com/office/drawing/2014/main" id="{D03485C3-8FDB-EC48-2EE9-E23480C78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9" t="16400" r="36417" b="28999"/>
          <a:stretch>
            <a:fillRect/>
          </a:stretch>
        </p:blipFill>
        <p:spPr bwMode="auto">
          <a:xfrm>
            <a:off x="5292725" y="1916113"/>
            <a:ext cx="255428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https://downloader.disk.yandex.ru/preview/3df6b8a76f9aec089c66dd39ad5540829f51c3d10ba964e8fdec006456fd9268/6442a58e/IM13O4flo5Ll1CubyITk2IxtWuCbD5uR_uI4q8sOIMKMlHxnROEuysTFvokxKZtWO4plChT_MoRwY1DoD9_Clw%3D%3D?uid=0&amp;filename=IMG_20230414_094207.jpg&amp;disposition=inline&amp;hash=&amp;limit=0&amp;content_type=image%2Fjpeg&amp;owner_uid=0&amp;tknv=v2&amp;size=2048x2048">
            <a:extLst>
              <a:ext uri="{FF2B5EF4-FFF2-40B4-BE49-F238E27FC236}">
                <a16:creationId xmlns:a16="http://schemas.microsoft.com/office/drawing/2014/main" id="{6173CF39-FDA9-66CE-E859-1498A41D9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149725"/>
            <a:ext cx="3046412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https://downloader.disk.yandex.ru/preview/a8bd6daf9f28fae160977b5a2523ef035e9e6b01df73031b812df1d1a4bc74f0/6442a765/Q0qxRcPkjxdg-0mkRAiUB8i2jcvfnClctXyTzbW1u8yXzviI-e4--9rYbXWIj_SGnyJRnPwgCJiSrjm2DOdhVA%3D%3D?uid=0&amp;filename=IMG_20230414_093604.jpg&amp;disposition=inline&amp;hash=&amp;limit=0&amp;content_type=image%2Fjpeg&amp;owner_uid=0&amp;tknv=v2&amp;size=2048x2048">
            <a:extLst>
              <a:ext uri="{FF2B5EF4-FFF2-40B4-BE49-F238E27FC236}">
                <a16:creationId xmlns:a16="http://schemas.microsoft.com/office/drawing/2014/main" id="{E542A898-D783-ACB3-C391-13E4C94DB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76700"/>
            <a:ext cx="32416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05909234-8158-474A-8D74-55CD4644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/>
              <a:t>Пластилинография</a:t>
            </a:r>
          </a:p>
        </p:txBody>
      </p:sp>
      <p:pic>
        <p:nvPicPr>
          <p:cNvPr id="20483" name="Рисунок 7" descr="IMG-20230911-WA0005.jpeg">
            <a:extLst>
              <a:ext uri="{FF2B5EF4-FFF2-40B4-BE49-F238E27FC236}">
                <a16:creationId xmlns:a16="http://schemas.microsoft.com/office/drawing/2014/main" id="{218FB8C1-6F92-2180-8832-F33BE4DE5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133600"/>
            <a:ext cx="63182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C4432C7D-A31F-67B1-11DF-22B7C4BE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/>
              <a:t>Ниткография</a:t>
            </a:r>
          </a:p>
        </p:txBody>
      </p:sp>
      <p:pic>
        <p:nvPicPr>
          <p:cNvPr id="21507" name="Рисунок 7" descr="IMG_20230414_113437.jpg">
            <a:extLst>
              <a:ext uri="{FF2B5EF4-FFF2-40B4-BE49-F238E27FC236}">
                <a16:creationId xmlns:a16="http://schemas.microsoft.com/office/drawing/2014/main" id="{F5DF1174-751F-5D70-2E1E-F7F310137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4062412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8" descr="IMG_20230414_124613.jpg">
            <a:extLst>
              <a:ext uri="{FF2B5EF4-FFF2-40B4-BE49-F238E27FC236}">
                <a16:creationId xmlns:a16="http://schemas.microsoft.com/office/drawing/2014/main" id="{AAD40F6F-10F7-8D14-78EF-939F8C544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357563"/>
            <a:ext cx="380523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id="{9FDA376E-E299-A0C3-673E-9E72BB1BB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800" b="1"/>
              <a:t>Нетрадиционное рисование – искусство изображать, не основываясь на традиции.</a:t>
            </a:r>
          </a:p>
        </p:txBody>
      </p:sp>
      <p:sp>
        <p:nvSpPr>
          <p:cNvPr id="4099" name="Содержимое 2">
            <a:extLst>
              <a:ext uri="{FF2B5EF4-FFF2-40B4-BE49-F238E27FC236}">
                <a16:creationId xmlns:a16="http://schemas.microsoft.com/office/drawing/2014/main" id="{1121F2EA-7C7A-0532-8865-C6409A92B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/>
              <a:t> </a:t>
            </a:r>
            <a:r>
              <a:rPr lang="ru-RU" altLang="en-US" sz="2800"/>
              <a:t>«Истоки способностей и дарования детей – на кончиках их пальцев. От пальцев, образно говоря, идут тончайшие нити – ручейки, которые питают источник творческой мысли. Другими словами, чем больше мастерства в детской руке, тем умнее ребенок»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en-US" sz="2800"/>
          </a:p>
          <a:p>
            <a:pPr algn="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800"/>
              <a:t>         В. С. Сухомлинский</a:t>
            </a:r>
          </a:p>
        </p:txBody>
      </p:sp>
    </p:spTree>
  </p:cSld>
  <p:clrMapOvr>
    <a:masterClrMapping/>
  </p:clrMapOvr>
  <p:transition spd="slow">
    <p:pull dir="l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BA5E775A-B38F-9D84-CB52-FFDF1599E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/>
              <a:t>Песочная терапия</a:t>
            </a:r>
          </a:p>
        </p:txBody>
      </p:sp>
      <p:pic>
        <p:nvPicPr>
          <p:cNvPr id="22531" name="Picture 2" descr="https://downloader.disk.yandex.ru/preview/7b1b014de6bf8161fa186e35f9e51576678f96006bf5487c31e5dfef3a65c450/6442a541/HyTQpkXQR1aFmeWpEUxaJTs0nPXeuw2pffb4ElGtSjhsyndWnzQ4j1Cl4las7Qx9WWMP24TfXoicQOPFPebf7w%3D%3D?uid=0&amp;filename=IMG_20230414_095930.jpg&amp;disposition=inline&amp;hash=&amp;limit=0&amp;content_type=image%2Fjpeg&amp;owner_uid=0&amp;tknv=v2&amp;size=2048x2048">
            <a:extLst>
              <a:ext uri="{FF2B5EF4-FFF2-40B4-BE49-F238E27FC236}">
                <a16:creationId xmlns:a16="http://schemas.microsoft.com/office/drawing/2014/main" id="{FDC1E710-B69D-49BE-5E05-3A8FD51D5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19939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5" descr="https://www.maam.ru/upload/blogs/detsad-308722-1440170243.jpg">
            <a:extLst>
              <a:ext uri="{FF2B5EF4-FFF2-40B4-BE49-F238E27FC236}">
                <a16:creationId xmlns:a16="http://schemas.microsoft.com/office/drawing/2014/main" id="{C68EA2D6-0873-DE2D-58B4-DCCADCA08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16113"/>
            <a:ext cx="32718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8" descr="IMG_20230915_085532~2.jpg">
            <a:extLst>
              <a:ext uri="{FF2B5EF4-FFF2-40B4-BE49-F238E27FC236}">
                <a16:creationId xmlns:a16="http://schemas.microsoft.com/office/drawing/2014/main" id="{AA3AD3DB-020C-7914-FC9D-68F9360A5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860800"/>
            <a:ext cx="29527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79E4DEA8-7C65-FFB1-52E9-02B659377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/>
              <a:t>Манная крупа+клей ПВА+акварель</a:t>
            </a:r>
          </a:p>
        </p:txBody>
      </p:sp>
      <p:pic>
        <p:nvPicPr>
          <p:cNvPr id="23555" name="Рисунок 8" descr="IMG_20230413_114413.jpg">
            <a:extLst>
              <a:ext uri="{FF2B5EF4-FFF2-40B4-BE49-F238E27FC236}">
                <a16:creationId xmlns:a16="http://schemas.microsoft.com/office/drawing/2014/main" id="{3524A370-BD2B-4BA8-1D0D-1CBCF70F8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9138"/>
            <a:ext cx="164941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9" descr="IMG_20230413_114248.jpg">
            <a:extLst>
              <a:ext uri="{FF2B5EF4-FFF2-40B4-BE49-F238E27FC236}">
                <a16:creationId xmlns:a16="http://schemas.microsoft.com/office/drawing/2014/main" id="{6B3A6566-055F-10BF-947E-B489D2B25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133600"/>
            <a:ext cx="320357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10" descr="IMG_20230413_114407.jpg">
            <a:extLst>
              <a:ext uri="{FF2B5EF4-FFF2-40B4-BE49-F238E27FC236}">
                <a16:creationId xmlns:a16="http://schemas.microsoft.com/office/drawing/2014/main" id="{04CD442F-82D1-062E-825C-D1F9CD629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557338"/>
            <a:ext cx="164941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11" descr="IMG_20230413_130939.jpg">
            <a:extLst>
              <a:ext uri="{FF2B5EF4-FFF2-40B4-BE49-F238E27FC236}">
                <a16:creationId xmlns:a16="http://schemas.microsoft.com/office/drawing/2014/main" id="{7440BEC8-3888-97AC-5845-E70F805FC9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933825"/>
            <a:ext cx="335756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BE2B5D8E-104E-04CD-ADC9-45C3E28AF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/>
              <a:t>Ватные палочки</a:t>
            </a:r>
          </a:p>
        </p:txBody>
      </p:sp>
      <p:pic>
        <p:nvPicPr>
          <p:cNvPr id="24579" name="Рисунок 5" descr="IMG_20230414_084351.jpg">
            <a:extLst>
              <a:ext uri="{FF2B5EF4-FFF2-40B4-BE49-F238E27FC236}">
                <a16:creationId xmlns:a16="http://schemas.microsoft.com/office/drawing/2014/main" id="{6149966E-1AA3-8395-6746-7B79205E3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16113"/>
            <a:ext cx="43180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6" descr="IMG_20230414_084943.jpg">
            <a:extLst>
              <a:ext uri="{FF2B5EF4-FFF2-40B4-BE49-F238E27FC236}">
                <a16:creationId xmlns:a16="http://schemas.microsoft.com/office/drawing/2014/main" id="{19787021-A858-B7E7-5765-4D8C4B41E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789363"/>
            <a:ext cx="416083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9BEDC171-1F06-4F77-AD65-99430B48C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/>
              <a:t>Отпечатки листьями</a:t>
            </a:r>
          </a:p>
        </p:txBody>
      </p:sp>
      <p:pic>
        <p:nvPicPr>
          <p:cNvPr id="25603" name="Содержимое 3" descr="P1190792.JPG">
            <a:extLst>
              <a:ext uri="{FF2B5EF4-FFF2-40B4-BE49-F238E27FC236}">
                <a16:creationId xmlns:a16="http://schemas.microsoft.com/office/drawing/2014/main" id="{10BA07AC-BDDD-CB4B-9F6D-AAD02DB37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2000250"/>
            <a:ext cx="3071812" cy="1581150"/>
          </a:xfrm>
        </p:spPr>
      </p:pic>
      <p:pic>
        <p:nvPicPr>
          <p:cNvPr id="25604" name="Рисунок 4" descr="P1190791.JPG">
            <a:extLst>
              <a:ext uri="{FF2B5EF4-FFF2-40B4-BE49-F238E27FC236}">
                <a16:creationId xmlns:a16="http://schemas.microsoft.com/office/drawing/2014/main" id="{ABE6E209-C661-2C03-28B6-828B34432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857375"/>
            <a:ext cx="2476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6">
            <a:extLst>
              <a:ext uri="{FF2B5EF4-FFF2-40B4-BE49-F238E27FC236}">
                <a16:creationId xmlns:a16="http://schemas.microsoft.com/office/drawing/2014/main" id="{B9A63E2E-4B4E-6036-8327-C62BE6561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/>
              <a:t>Работа с родителями</a:t>
            </a:r>
          </a:p>
        </p:txBody>
      </p:sp>
      <p:pic>
        <p:nvPicPr>
          <p:cNvPr id="26627" name="Рисунок 7" descr="IMG-20230915-WA0079.jpg">
            <a:extLst>
              <a:ext uri="{FF2B5EF4-FFF2-40B4-BE49-F238E27FC236}">
                <a16:creationId xmlns:a16="http://schemas.microsoft.com/office/drawing/2014/main" id="{E55E9319-B7CE-999A-93C7-20E86170839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1844675"/>
            <a:ext cx="308768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B6D9582E-A705-B479-D6F4-074CCE1E7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Работа с родителями</a:t>
            </a:r>
          </a:p>
        </p:txBody>
      </p:sp>
      <p:pic>
        <p:nvPicPr>
          <p:cNvPr id="27651" name="Рисунок 2" descr="IMG-20230917-WA0029.jpg">
            <a:extLst>
              <a:ext uri="{FF2B5EF4-FFF2-40B4-BE49-F238E27FC236}">
                <a16:creationId xmlns:a16="http://schemas.microsoft.com/office/drawing/2014/main" id="{CA6A51F9-5542-DE05-E77A-609802E3425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1916113"/>
            <a:ext cx="3803650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0DD70FD5-CF28-73EF-D0C2-D5EC60B98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Работа с родителями</a:t>
            </a:r>
          </a:p>
        </p:txBody>
      </p:sp>
      <p:pic>
        <p:nvPicPr>
          <p:cNvPr id="28675" name="Рисунок 4" descr="IMG-20230917-WA0035.jpg">
            <a:extLst>
              <a:ext uri="{FF2B5EF4-FFF2-40B4-BE49-F238E27FC236}">
                <a16:creationId xmlns:a16="http://schemas.microsoft.com/office/drawing/2014/main" id="{A081E02A-6737-8E51-ECB8-73020C5F6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44675"/>
            <a:ext cx="5546725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813CB5C3-D0BD-09B9-768F-30A8192E9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Работа с родителями</a:t>
            </a:r>
          </a:p>
        </p:txBody>
      </p:sp>
      <p:pic>
        <p:nvPicPr>
          <p:cNvPr id="29699" name="Рисунок 2" descr="IMG-20230917-WA0040.jpg">
            <a:extLst>
              <a:ext uri="{FF2B5EF4-FFF2-40B4-BE49-F238E27FC236}">
                <a16:creationId xmlns:a16="http://schemas.microsoft.com/office/drawing/2014/main" id="{63DCC051-117E-2BD6-BFB8-72376214C07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916113"/>
            <a:ext cx="325755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E482350D-56C9-A728-77A8-A7BB6A57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Работа с родителями</a:t>
            </a:r>
          </a:p>
        </p:txBody>
      </p:sp>
      <p:pic>
        <p:nvPicPr>
          <p:cNvPr id="30723" name="Рисунок 2" descr="IMG-20230917-WA0044.jpg">
            <a:extLst>
              <a:ext uri="{FF2B5EF4-FFF2-40B4-BE49-F238E27FC236}">
                <a16:creationId xmlns:a16="http://schemas.microsoft.com/office/drawing/2014/main" id="{0F3458DE-5CD7-FFCC-DA2D-F02A18F9B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44675"/>
            <a:ext cx="321945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70B331DA-AA7D-1951-1C1F-48CC6FEE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Работа с родителями</a:t>
            </a:r>
          </a:p>
        </p:txBody>
      </p:sp>
      <p:pic>
        <p:nvPicPr>
          <p:cNvPr id="31747" name="Рисунок 2" descr="IMG-20230917-WA0045.jpg">
            <a:extLst>
              <a:ext uri="{FF2B5EF4-FFF2-40B4-BE49-F238E27FC236}">
                <a16:creationId xmlns:a16="http://schemas.microsoft.com/office/drawing/2014/main" id="{5FF1DA92-2222-B169-B9A4-C952711997A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44675"/>
            <a:ext cx="31115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Рисунок 3" descr="IMG-20230917-WA0046.jpg">
            <a:extLst>
              <a:ext uri="{FF2B5EF4-FFF2-40B4-BE49-F238E27FC236}">
                <a16:creationId xmlns:a16="http://schemas.microsoft.com/office/drawing/2014/main" id="{EE11F5DA-B17C-AF41-2D3C-CB53C4C1F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133600"/>
            <a:ext cx="25733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>
            <a:extLst>
              <a:ext uri="{FF2B5EF4-FFF2-40B4-BE49-F238E27FC236}">
                <a16:creationId xmlns:a16="http://schemas.microsoft.com/office/drawing/2014/main" id="{B2DBA3D6-5B71-A9BB-1E9D-6EF80D74F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5" y="1571625"/>
            <a:ext cx="7010400" cy="3657600"/>
          </a:xfrm>
        </p:spPr>
        <p:txBody>
          <a:bodyPr/>
          <a:lstStyle/>
          <a:p>
            <a:pPr algn="ctr"/>
            <a:r>
              <a:rPr lang="ru-RU" altLang="en-US" sz="4300" b="1"/>
              <a:t>Каждая из этих техник -- это маленькая игра. Их использование позволяет детям чувствовать себя раскованнее</a:t>
            </a:r>
          </a:p>
          <a:p>
            <a:endParaRPr lang="ru-RU" altLang="en-US"/>
          </a:p>
        </p:txBody>
      </p:sp>
    </p:spTree>
  </p:cSld>
  <p:clrMapOvr>
    <a:masterClrMapping/>
  </p:clrMapOvr>
  <p:transition spd="slow">
    <p:pull dir="l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id="{A1E1C34E-489B-38F6-7E33-B666AE9E4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Работа с родителями</a:t>
            </a:r>
          </a:p>
        </p:txBody>
      </p:sp>
      <p:pic>
        <p:nvPicPr>
          <p:cNvPr id="32771" name="Рисунок 2" descr="IMG-20230917-WA0049.jpg">
            <a:extLst>
              <a:ext uri="{FF2B5EF4-FFF2-40B4-BE49-F238E27FC236}">
                <a16:creationId xmlns:a16="http://schemas.microsoft.com/office/drawing/2014/main" id="{5352874C-01E6-25F5-EB97-9194588233E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44675"/>
            <a:ext cx="3148012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Рисунок 3" descr="IMG-20230917-WA0050.jpg">
            <a:extLst>
              <a:ext uri="{FF2B5EF4-FFF2-40B4-BE49-F238E27FC236}">
                <a16:creationId xmlns:a16="http://schemas.microsoft.com/office/drawing/2014/main" id="{445FD4E5-7E9C-A7FC-FC2A-73BF08BE1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475"/>
            <a:ext cx="235585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>
            <a:extLst>
              <a:ext uri="{FF2B5EF4-FFF2-40B4-BE49-F238E27FC236}">
                <a16:creationId xmlns:a16="http://schemas.microsoft.com/office/drawing/2014/main" id="{5348250C-1665-D0C2-9F11-612303306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Работа с родителями</a:t>
            </a:r>
          </a:p>
        </p:txBody>
      </p:sp>
      <p:pic>
        <p:nvPicPr>
          <p:cNvPr id="33795" name="Рисунок 2" descr="IMG-20230917-WA0084.jpg">
            <a:extLst>
              <a:ext uri="{FF2B5EF4-FFF2-40B4-BE49-F238E27FC236}">
                <a16:creationId xmlns:a16="http://schemas.microsoft.com/office/drawing/2014/main" id="{582E1CF7-9B22-4D3E-DC3E-B2DB0E26A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844675"/>
            <a:ext cx="3076575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id="{15108615-5749-9F7D-4A7D-00CE3528F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Работа с родителями</a:t>
            </a:r>
          </a:p>
        </p:txBody>
      </p:sp>
      <p:pic>
        <p:nvPicPr>
          <p:cNvPr id="34819" name="Рисунок 2" descr="IMG-20230917-WA0090.jpg">
            <a:extLst>
              <a:ext uri="{FF2B5EF4-FFF2-40B4-BE49-F238E27FC236}">
                <a16:creationId xmlns:a16="http://schemas.microsoft.com/office/drawing/2014/main" id="{0F0BA45C-56F4-3A31-CF0F-9E2818CB1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916113"/>
            <a:ext cx="30226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Рисунок 3" descr="IMG-20230917-WA0057.jpg">
            <a:extLst>
              <a:ext uri="{FF2B5EF4-FFF2-40B4-BE49-F238E27FC236}">
                <a16:creationId xmlns:a16="http://schemas.microsoft.com/office/drawing/2014/main" id="{F43DFFDD-771B-8A8B-CE2A-708CE9D9BA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49500"/>
            <a:ext cx="3490912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>
            <a:extLst>
              <a:ext uri="{FF2B5EF4-FFF2-40B4-BE49-F238E27FC236}">
                <a16:creationId xmlns:a16="http://schemas.microsoft.com/office/drawing/2014/main" id="{3FCFC4D0-5BE2-2D48-73D9-27E488FC8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Работа с родителями</a:t>
            </a:r>
          </a:p>
        </p:txBody>
      </p:sp>
      <p:pic>
        <p:nvPicPr>
          <p:cNvPr id="35843" name="Рисунок 2" descr="IMG-20230917-WA0088.jpg">
            <a:extLst>
              <a:ext uri="{FF2B5EF4-FFF2-40B4-BE49-F238E27FC236}">
                <a16:creationId xmlns:a16="http://schemas.microsoft.com/office/drawing/2014/main" id="{0696816B-368A-046D-C5DF-DD784340F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16113"/>
            <a:ext cx="2144712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Рисунок 3" descr="IMG-20230917-WA0089.jpg">
            <a:extLst>
              <a:ext uri="{FF2B5EF4-FFF2-40B4-BE49-F238E27FC236}">
                <a16:creationId xmlns:a16="http://schemas.microsoft.com/office/drawing/2014/main" id="{CD20FB94-EC6C-7DCC-DA55-68DBAA28109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844675"/>
            <a:ext cx="2262187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>
            <a:extLst>
              <a:ext uri="{FF2B5EF4-FFF2-40B4-BE49-F238E27FC236}">
                <a16:creationId xmlns:a16="http://schemas.microsoft.com/office/drawing/2014/main" id="{35301160-ED3B-314E-F432-20DEE2D84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n-US" sz="2800" b="1"/>
              <a:t>Папка передвижка по «Нетрадиционному рисованию</a:t>
            </a:r>
          </a:p>
        </p:txBody>
      </p:sp>
      <p:pic>
        <p:nvPicPr>
          <p:cNvPr id="36867" name="Содержимое 3" descr="P1190965.JPG">
            <a:extLst>
              <a:ext uri="{FF2B5EF4-FFF2-40B4-BE49-F238E27FC236}">
                <a16:creationId xmlns:a16="http://schemas.microsoft.com/office/drawing/2014/main" id="{545BF2BB-D80C-128A-EF0A-869CD064F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2187575"/>
            <a:ext cx="3848100" cy="2886075"/>
          </a:xfrm>
        </p:spPr>
      </p:pic>
    </p:spTree>
  </p:cSld>
  <p:clrMapOvr>
    <a:masterClrMapping/>
  </p:clrMapOvr>
  <p:transition spd="slow">
    <p:pull dir="l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id="{69B69160-6D18-890C-33B6-FB937A4E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/>
              <a:t>Итоги реализации проекта</a:t>
            </a:r>
            <a:r>
              <a:rPr lang="ru-RU" altLang="en-US"/>
              <a:t/>
            </a:r>
            <a:br>
              <a:rPr lang="ru-RU" altLang="en-US"/>
            </a:br>
            <a:endParaRPr lang="ru-RU" altLang="en-US"/>
          </a:p>
        </p:txBody>
      </p:sp>
      <p:sp>
        <p:nvSpPr>
          <p:cNvPr id="37891" name="Содержимое 2">
            <a:extLst>
              <a:ext uri="{FF2B5EF4-FFF2-40B4-BE49-F238E27FC236}">
                <a16:creationId xmlns:a16="http://schemas.microsoft.com/office/drawing/2014/main" id="{939721F8-0ED6-A04C-5F57-5D6CA16C6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3" y="2214563"/>
            <a:ext cx="7010400" cy="3657600"/>
          </a:xfrm>
        </p:spPr>
        <p:txBody>
          <a:bodyPr/>
          <a:lstStyle/>
          <a:p>
            <a:r>
              <a:rPr lang="ru-RU" altLang="en-US" sz="2400"/>
              <a:t>В ходе нашего проекта детьми совместно со взрослыми было сделано много, а именно:</a:t>
            </a:r>
          </a:p>
          <a:p>
            <a:r>
              <a:rPr lang="ru-RU" altLang="en-US" sz="2400"/>
              <a:t>-Изготовлен альбом с рисунками «Фантазёры»</a:t>
            </a:r>
          </a:p>
          <a:p>
            <a:r>
              <a:rPr lang="ru-RU" altLang="en-US" sz="2400"/>
              <a:t>-Изготовлены консультации для родителей, папки передвижки по «Нетрадиционному рисованию»</a:t>
            </a:r>
          </a:p>
          <a:p>
            <a:r>
              <a:rPr lang="ru-RU" altLang="en-US" sz="2400"/>
              <a:t>- Совместная работа родителей с  детьми.</a:t>
            </a:r>
          </a:p>
        </p:txBody>
      </p:sp>
    </p:spTree>
  </p:cSld>
  <p:clrMapOvr>
    <a:masterClrMapping/>
  </p:clrMapOvr>
  <p:transition spd="slow">
    <p:pull dir="l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>
            <a:extLst>
              <a:ext uri="{FF2B5EF4-FFF2-40B4-BE49-F238E27FC236}">
                <a16:creationId xmlns:a16="http://schemas.microsoft.com/office/drawing/2014/main" id="{2A64551A-65CB-EE31-C90B-8DD4DEFB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0600"/>
            <a:ext cx="7010400" cy="509588"/>
          </a:xfrm>
        </p:spPr>
        <p:txBody>
          <a:bodyPr/>
          <a:lstStyle/>
          <a:p>
            <a:pPr algn="ctr"/>
            <a:r>
              <a:rPr lang="ru-RU" altLang="en-US"/>
              <a:t>Вывод:</a:t>
            </a:r>
          </a:p>
        </p:txBody>
      </p:sp>
      <p:sp>
        <p:nvSpPr>
          <p:cNvPr id="38915" name="Объект 2">
            <a:extLst>
              <a:ext uri="{FF2B5EF4-FFF2-40B4-BE49-F238E27FC236}">
                <a16:creationId xmlns:a16="http://schemas.microsoft.com/office/drawing/2014/main" id="{6540AABF-CEB7-D49B-98A0-897C2F528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00188"/>
            <a:ext cx="7010400" cy="421481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было выявлено, что нетрадиционные техники рисования оказывают положительное влияние на развитие ребенка, способствуют развитию интеллекта, моторики, формированию таких психических функций, как воображение, память, зрительное восприятие и мышление. </a:t>
            </a:r>
          </a:p>
          <a:p>
            <a:pPr marL="0" indent="0" algn="ctr">
              <a:buFontTx/>
              <a:buNone/>
            </a:pPr>
            <a:r>
              <a:rPr lang="ru-RU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 наши ребята в процессе рисования учатся эстетически воспринимать окружающий мир и передавать его в рисунках. Как известно, одним из основных заданий дошкольного образования, является обеспечение надлежащих условий для полноценного, своевременного и разностороннего развития ребенка с целью воспитания инициативной, творческой личности. А от нас, воспитателей, требуется переориентироваться в выборе методов организации занятий по разным видам деятельности детей: перейти от репродуктивных методов к творческим, исследовательским.</a:t>
            </a:r>
          </a:p>
        </p:txBody>
      </p:sp>
    </p:spTree>
  </p:cSld>
  <p:clrMapOvr>
    <a:masterClrMapping/>
  </p:clrMapOvr>
  <p:transition spd="slow">
    <p:pull dir="l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id="{50CFF44B-71A5-D105-2FFE-7F71725F1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Список литературы</a:t>
            </a:r>
          </a:p>
        </p:txBody>
      </p:sp>
      <p:sp>
        <p:nvSpPr>
          <p:cNvPr id="18435" name="Объект 2">
            <a:extLst>
              <a:ext uri="{FF2B5EF4-FFF2-40B4-BE49-F238E27FC236}">
                <a16:creationId xmlns:a16="http://schemas.microsoft.com/office/drawing/2014/main" id="{2F69A164-1009-7E4D-F9D0-70145668E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09800"/>
            <a:ext cx="7010400" cy="3522663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Давыдова Г.Н. Нетрадиционные техники рисования в детском саду. – М. 2013.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Денисова М.Ю.  "Чудесные ладошки": развиваем художественно-творческие способности, мышление и воображение. – Белый ветер, 2011.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Никитина А.В. Нетрадиционные техники рисования в детском саду. – Изд-во КАРО, 2010.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Цквитария Т.А. Нетрадиционные техники рисования. Интегрированные занятия в ДОУ. – Изд-во Сфера, 2011.</a:t>
            </a:r>
          </a:p>
          <a:p>
            <a:pPr marL="0" indent="0">
              <a:buFontTx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иллюстраций:</a:t>
            </a:r>
          </a:p>
          <a:p>
            <a:pPr marL="0" indent="0">
              <a:buFontTx/>
              <a:buNone/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Картинки  и фотографии из личного архива</a:t>
            </a:r>
          </a:p>
          <a:p>
            <a:pPr marL="514350" indent="-514350">
              <a:buFontTx/>
              <a:buAutoNum type="arabicPeriod"/>
              <a:defRPr/>
            </a:pPr>
            <a:endParaRPr lang="ru-RU" dirty="0"/>
          </a:p>
          <a:p>
            <a:pPr marL="514350" indent="-514350">
              <a:buFontTx/>
              <a:buAutoNum type="arabicPeriod"/>
              <a:defRPr/>
            </a:pPr>
            <a:endParaRPr lang="ru-RU" dirty="0"/>
          </a:p>
        </p:txBody>
      </p:sp>
    </p:spTree>
  </p:cSld>
  <p:clrMapOvr>
    <a:masterClrMapping/>
  </p:clrMapOvr>
  <p:transition spd="slow">
    <p:pull dir="l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>
            <a:extLst>
              <a:ext uri="{FF2B5EF4-FFF2-40B4-BE49-F238E27FC236}">
                <a16:creationId xmlns:a16="http://schemas.microsoft.com/office/drawing/2014/main" id="{B1EA27FF-E1BA-3E0E-1AF3-5EBB5BC8B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>
                <a:solidFill>
                  <a:srgbClr val="00B050"/>
                </a:solidFill>
              </a:rPr>
              <a:t> Рекомендации родителям</a:t>
            </a:r>
            <a:endParaRPr lang="ru-RU" altLang="en-US">
              <a:solidFill>
                <a:srgbClr val="00B050"/>
              </a:solidFill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2AC5DBFD-AEF8-4A5E-C8C5-6D40C6756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Материалы (карандаши, краски, кисти, фломастеры, восковые карандаши и т.д.) необходимо располагать в поле зрения малыша, чтобы у него возникло желание творить;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Знакомьте его с окружающим миром вещей, живой и неживой природой, предметами изобразительного искусства, предлагайте  рисовать все, о чем ребенок любит говорить, и беседовать с ним обо всем, что он любит рисовать;</a:t>
            </a:r>
          </a:p>
          <a:p>
            <a:pPr>
              <a:buClr>
                <a:srgbClr val="FFFF00"/>
              </a:buClr>
              <a:buFontTx/>
              <a:buNone/>
              <a:defRPr/>
            </a:pPr>
            <a:endParaRPr lang="ru-RU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критикуйте ребенка и не торопите, наоборот, время от времени стимулируйте занятия ребенка рисованием;</a:t>
            </a:r>
          </a:p>
          <a:p>
            <a:pPr marL="0" indent="0">
              <a:buClr>
                <a:srgbClr val="FFFF00"/>
              </a:buClr>
              <a:buFont typeface="Wingdings 2" pitchFamily="18" charset="2"/>
              <a:buNone/>
              <a:defRPr/>
            </a:pP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хвалите своего ребёнка, помогайте ему, доверяйте ему, ведь ваш    </a:t>
            </a:r>
          </a:p>
          <a:p>
            <a:pPr marL="0" indent="0">
              <a:buClr>
                <a:srgbClr val="FFFF00"/>
              </a:buClr>
              <a:buFont typeface="Wingdings 2" pitchFamily="18" charset="2"/>
              <a:buNone/>
              <a:defRPr/>
            </a:pP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ребёнок индивидуален!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33BEEE53-1F0C-441E-BB63-A684820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180975" algn="ctr"/>
            <a:r>
              <a:rPr lang="ru-RU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техники рисования </a:t>
            </a:r>
            <a:br>
              <a:rPr lang="ru-RU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разных возрастных группах </a:t>
            </a:r>
            <a:br>
              <a:rPr lang="ru-RU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</a:t>
            </a:r>
            <a:r>
              <a:rPr lang="ru-RU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ru-RU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ru-RU" altLang="en-US" sz="2800">
              <a:solidFill>
                <a:srgbClr val="FF0000"/>
              </a:solidFill>
            </a:endParaRPr>
          </a:p>
        </p:txBody>
      </p:sp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5DECE4E6-0F56-30C5-38B9-71C8FDCAF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71688"/>
            <a:ext cx="7010400" cy="44291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младшего возраста:                   С детьми старшего возраста: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пальчиками                               Монотипия предметная и пейзажная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Оттиск печатками из картофеля                    Кляксография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Рисование ватной палочкой                          Граттаж черно-белый и цветной     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Оттиск пробкой                                              Рисование нитками                                                            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Печать по трафарету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среднего возраста</a:t>
            </a: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Рисование манкой и солью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Оттиск поролоном и печатками                     Витражи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Отпечатки листьев                                           Восковые мелки,свеча и акварель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из ладошки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мятой бумагой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Тычок жесткой полусухой кистью</a:t>
            </a:r>
          </a:p>
          <a:p>
            <a:endParaRPr lang="ru-RU" altLang="en-US"/>
          </a:p>
        </p:txBody>
      </p:sp>
    </p:spTree>
  </p:cSld>
  <p:clrMapOvr>
    <a:masterClrMapping/>
  </p:clrMapOvr>
  <p:transition spd="slow">
    <p:pull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3C17273F-6419-8367-CD64-6A3E7820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4000" b="1"/>
              <a:t/>
            </a:r>
            <a:br>
              <a:rPr lang="ru-RU" altLang="en-US" sz="4000" b="1"/>
            </a:br>
            <a:r>
              <a:rPr lang="ru-RU" altLang="en-US" sz="4000" b="1"/>
              <a:t>Участники проекта: дети, педагог, родители.</a:t>
            </a:r>
            <a:br>
              <a:rPr lang="ru-RU" altLang="en-US" sz="4000" b="1"/>
            </a:br>
            <a:endParaRPr lang="ru-RU" altLang="en-US" sz="4000" b="1"/>
          </a:p>
        </p:txBody>
      </p:sp>
      <p:sp>
        <p:nvSpPr>
          <p:cNvPr id="7171" name="Содержимое 2">
            <a:extLst>
              <a:ext uri="{FF2B5EF4-FFF2-40B4-BE49-F238E27FC236}">
                <a16:creationId xmlns:a16="http://schemas.microsoft.com/office/drawing/2014/main" id="{D3B4A921-2DFB-3F25-3341-026F789B0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 b="1"/>
              <a:t>Проект</a:t>
            </a:r>
            <a:r>
              <a:rPr lang="ru-RU" altLang="en-US"/>
              <a:t> : творческий, краткосрочный,</a:t>
            </a:r>
          </a:p>
          <a:p>
            <a:r>
              <a:rPr lang="ru-RU" altLang="en-US"/>
              <a:t> продолжительностью 1 недели</a:t>
            </a:r>
          </a:p>
          <a:p>
            <a:r>
              <a:rPr lang="ru-RU" altLang="en-US" b="1"/>
              <a:t>Объект исследования </a:t>
            </a:r>
            <a:r>
              <a:rPr lang="ru-RU" altLang="en-US"/>
              <a:t>: нетрадиционные методы рисования</a:t>
            </a:r>
          </a:p>
        </p:txBody>
      </p:sp>
    </p:spTree>
  </p:cSld>
  <p:clrMapOvr>
    <a:masterClrMapping/>
  </p:clrMapOvr>
  <p:transition spd="slow">
    <p:pull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76FA3695-3F9D-E580-946B-B949B3E7F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0600"/>
            <a:ext cx="7010400" cy="350838"/>
          </a:xfrm>
        </p:spPr>
        <p:txBody>
          <a:bodyPr/>
          <a:lstStyle/>
          <a:p>
            <a:pPr algn="ctr"/>
            <a:r>
              <a:rPr lang="ru-RU" altLang="en-US" b="1"/>
              <a:t>Актуальность</a:t>
            </a:r>
            <a:r>
              <a:rPr lang="ru-RU" altLang="en-US"/>
              <a:t> </a:t>
            </a:r>
          </a:p>
        </p:txBody>
      </p:sp>
      <p:sp>
        <p:nvSpPr>
          <p:cNvPr id="8195" name="Объект 2">
            <a:extLst>
              <a:ext uri="{FF2B5EF4-FFF2-40B4-BE49-F238E27FC236}">
                <a16:creationId xmlns:a16="http://schemas.microsoft.com/office/drawing/2014/main" id="{12592976-7F27-B41F-D6C2-BE8330B9C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913" y="1484313"/>
            <a:ext cx="6624637" cy="4383087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altLang="en-US" sz="1600"/>
              <a:t>На современном этапе развития дошкольной педагогики проблему детского творчества невозможно рассматривать вне вопросов обучения изобразительной деятельности. Рисование является одним из самых интересных и увлекательных занятий для детей дошкольного возраста. В процессе рисования совершенствуются наблюдательность, эстетическое восприятие, художественный вкус, творческие способности. Одним из приемов, направленных на создание условий для творческого самовыражения ребенка, является организация работы с детьми с применением способов нетрадиционного рисования. Оригинальное рисование привлекает своей простотой и доступностью, раскрывает возможность использование хорошо знакомых предметов в качестве художественных материалов. А главное то, что нетрадиционное рисование играет важную роль в общем психическом развитии ребенка. Ведь самоценным является не конечный продукт – рисунок, а развитие личности: формирование уверенности в себе, в своих способностях, самоидентификация в творческой работе, целенаправленность деятельности.</a:t>
            </a:r>
          </a:p>
          <a:p>
            <a:pPr marL="0" indent="0" algn="just">
              <a:buFontTx/>
              <a:buNone/>
            </a:pPr>
            <a:r>
              <a:rPr lang="ru-RU" altLang="en-US" sz="1600"/>
              <a:t> </a:t>
            </a:r>
          </a:p>
          <a:p>
            <a:pPr marL="0" indent="0" algn="just">
              <a:buFontTx/>
              <a:buNone/>
            </a:pPr>
            <a:endParaRPr lang="ru-RU" altLang="en-US" sz="1400"/>
          </a:p>
          <a:p>
            <a:pPr marL="0" indent="0" algn="just">
              <a:buFontTx/>
              <a:buNone/>
            </a:pPr>
            <a:endParaRPr lang="ru-RU" altLang="en-US"/>
          </a:p>
        </p:txBody>
      </p:sp>
    </p:spTree>
  </p:cSld>
  <p:clrMapOvr>
    <a:masterClrMapping/>
  </p:clrMapOvr>
  <p:transition spd="slow">
    <p:pull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1A0F6250-9D20-A8E6-1A69-1FE43298F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1125538"/>
            <a:ext cx="6769100" cy="4462462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altLang="en-US" sz="3600">
                <a:solidFill>
                  <a:srgbClr val="0D0D0D"/>
                </a:solidFill>
                <a:latin typeface="Comic Sans MS" panose="030F0702030302020204" pitchFamily="66" charset="0"/>
              </a:rPr>
              <a:t>Цель: </a:t>
            </a:r>
            <a:r>
              <a:rPr lang="ru-RU" altLang="en-US" sz="2000" b="1"/>
              <a:t>Уточнить влияние нетрадиционных техник рисования на творческие способности каждого ребёнка</a:t>
            </a:r>
            <a:r>
              <a:rPr lang="ru-RU" altLang="en-US" sz="2000">
                <a:solidFill>
                  <a:srgbClr val="0D0D0D"/>
                </a:solidFill>
                <a:latin typeface="Comic Sans MS" panose="030F0702030302020204" pitchFamily="66" charset="0"/>
              </a:rPr>
              <a:t/>
            </a:r>
            <a:br>
              <a:rPr lang="ru-RU" altLang="en-US" sz="2000">
                <a:solidFill>
                  <a:srgbClr val="0D0D0D"/>
                </a:solidFill>
                <a:latin typeface="Comic Sans MS" panose="030F0702030302020204" pitchFamily="66" charset="0"/>
              </a:rPr>
            </a:br>
            <a:r>
              <a:rPr lang="ru-RU" altLang="en-US" sz="2000">
                <a:solidFill>
                  <a:srgbClr val="0D0D0D"/>
                </a:solidFill>
                <a:latin typeface="Comic Sans MS" panose="030F0702030302020204" pitchFamily="66" charset="0"/>
              </a:rPr>
              <a:t/>
            </a:r>
            <a:br>
              <a:rPr lang="ru-RU" altLang="en-US" sz="2000">
                <a:solidFill>
                  <a:srgbClr val="0D0D0D"/>
                </a:solidFill>
                <a:latin typeface="Comic Sans MS" panose="030F0702030302020204" pitchFamily="66" charset="0"/>
              </a:rPr>
            </a:br>
            <a:r>
              <a:rPr lang="ru-RU" altLang="en-US" sz="2000">
                <a:solidFill>
                  <a:srgbClr val="0D0D0D"/>
                </a:solidFill>
                <a:latin typeface="Comic Sans MS" panose="030F0702030302020204" pitchFamily="66" charset="0"/>
              </a:rPr>
              <a:t>Задачи:</a:t>
            </a:r>
            <a:br>
              <a:rPr lang="ru-RU" altLang="en-US" sz="2000">
                <a:solidFill>
                  <a:srgbClr val="0D0D0D"/>
                </a:solidFill>
                <a:latin typeface="Comic Sans MS" panose="030F0702030302020204" pitchFamily="66" charset="0"/>
              </a:rPr>
            </a:br>
            <a:r>
              <a:rPr lang="ru-RU" altLang="en-US" sz="2000"/>
              <a:t>1.  Рассмотреть наиболее распространенные техники нетрадиционного рисования</a:t>
            </a:r>
            <a:br>
              <a:rPr lang="ru-RU" altLang="en-US" sz="2000"/>
            </a:br>
            <a:r>
              <a:rPr lang="ru-RU" altLang="en-US" sz="2000"/>
              <a:t>2.</a:t>
            </a:r>
            <a:r>
              <a:rPr lang="ru-RU" altLang="en-US" sz="2000">
                <a:solidFill>
                  <a:srgbClr val="FF0000"/>
                </a:solidFill>
              </a:rPr>
              <a:t> </a:t>
            </a:r>
            <a:r>
              <a:rPr lang="ru-RU" altLang="en-US" sz="2000"/>
              <a:t>Выявление и развитие творческих способностей у детей средней группы путём проведения занимательных занятий рисования красками.</a:t>
            </a:r>
            <a:br>
              <a:rPr lang="ru-RU" altLang="en-US" sz="2000"/>
            </a:br>
            <a:r>
              <a:rPr lang="ru-RU" altLang="en-US" sz="2000"/>
              <a:t>3. Создать условия необходимые для развития творческой деятельности детей</a:t>
            </a:r>
          </a:p>
        </p:txBody>
      </p:sp>
    </p:spTree>
  </p:cSld>
  <p:clrMapOvr>
    <a:masterClrMapping/>
  </p:clrMapOvr>
  <p:transition spd="slow">
    <p:pull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24D26F9-F276-894B-4B0F-5FA8242AD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2124075"/>
            <a:ext cx="7272337" cy="3806825"/>
          </a:xfrm>
        </p:spPr>
        <p:txBody>
          <a:bodyPr/>
          <a:lstStyle/>
          <a:p>
            <a:pPr marL="742950" indent="-742950">
              <a:spcBef>
                <a:spcPct val="0"/>
              </a:spcBef>
              <a:buFontTx/>
              <a:buAutoNum type="arabicPeriod"/>
              <a:defRPr/>
            </a:pPr>
            <a:r>
              <a:rPr lang="ru-RU" sz="3600" dirty="0">
                <a:latin typeface="+mj-lt"/>
                <a:ea typeface="+mj-ea"/>
                <a:cs typeface="+mj-cs"/>
              </a:rPr>
              <a:t>Теоретический метод – изучение литературы по нетрадиционным техникам рисования</a:t>
            </a:r>
          </a:p>
          <a:p>
            <a:pPr marL="742950" indent="-742950">
              <a:spcBef>
                <a:spcPct val="0"/>
              </a:spcBef>
              <a:buFontTx/>
              <a:buAutoNum type="arabicPeriod"/>
              <a:defRPr/>
            </a:pPr>
            <a:r>
              <a:rPr lang="ru-RU" sz="3600" dirty="0">
                <a:latin typeface="+mj-lt"/>
                <a:ea typeface="+mj-ea"/>
                <a:cs typeface="+mj-cs"/>
              </a:rPr>
              <a:t>Практический метод </a:t>
            </a:r>
          </a:p>
          <a:p>
            <a:pPr marL="742950" indent="-742950">
              <a:spcBef>
                <a:spcPct val="0"/>
              </a:spcBef>
              <a:buFontTx/>
              <a:buAutoNum type="arabicPeriod"/>
              <a:defRPr/>
            </a:pPr>
            <a:r>
              <a:rPr lang="ru-RU" sz="3600" dirty="0"/>
              <a:t>Эмпирический метод - наблюдение</a:t>
            </a:r>
            <a:endParaRPr lang="ru-RU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10243" name="Заголовок 3">
            <a:extLst>
              <a:ext uri="{FF2B5EF4-FFF2-40B4-BE49-F238E27FC236}">
                <a16:creationId xmlns:a16="http://schemas.microsoft.com/office/drawing/2014/main" id="{55B3E7E6-CBE7-26ED-DD0E-3F48B96DA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981075"/>
            <a:ext cx="7010400" cy="1143000"/>
          </a:xfrm>
        </p:spPr>
        <p:txBody>
          <a:bodyPr/>
          <a:lstStyle/>
          <a:p>
            <a:pPr algn="ctr"/>
            <a:r>
              <a:rPr lang="ru-RU" altLang="en-US" b="1"/>
              <a:t>Методы исследования:</a:t>
            </a:r>
          </a:p>
        </p:txBody>
      </p:sp>
    </p:spTree>
  </p:cSld>
  <p:clrMapOvr>
    <a:masterClrMapping/>
  </p:clrMapOvr>
  <p:transition spd="slow">
    <p:pull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D54B3790-C39D-71BE-FBCF-C4BA77A7A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0600"/>
            <a:ext cx="7010400" cy="1501775"/>
          </a:xfrm>
        </p:spPr>
        <p:txBody>
          <a:bodyPr/>
          <a:lstStyle/>
          <a:p>
            <a:pPr algn="ctr"/>
            <a:r>
              <a:rPr lang="ru-RU" altLang="en-US" sz="3200" b="1"/>
              <a:t>Пособия по нетрадиционным техникам рисования</a:t>
            </a:r>
          </a:p>
        </p:txBody>
      </p:sp>
      <p:pic>
        <p:nvPicPr>
          <p:cNvPr id="11267" name="Объект 3">
            <a:extLst>
              <a:ext uri="{FF2B5EF4-FFF2-40B4-BE49-F238E27FC236}">
                <a16:creationId xmlns:a16="http://schemas.microsoft.com/office/drawing/2014/main" id="{BAE9A474-E846-E243-AE23-8C460D225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205038"/>
            <a:ext cx="1584325" cy="2320925"/>
          </a:xfrm>
        </p:spPr>
      </p:pic>
      <p:pic>
        <p:nvPicPr>
          <p:cNvPr id="11268" name="Рисунок 4">
            <a:extLst>
              <a:ext uri="{FF2B5EF4-FFF2-40B4-BE49-F238E27FC236}">
                <a16:creationId xmlns:a16="http://schemas.microsoft.com/office/drawing/2014/main" id="{AADE0038-6496-EF32-835D-45C764C0F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302000"/>
            <a:ext cx="16764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5">
            <a:extLst>
              <a:ext uri="{FF2B5EF4-FFF2-40B4-BE49-F238E27FC236}">
                <a16:creationId xmlns:a16="http://schemas.microsoft.com/office/drawing/2014/main" id="{5E571378-0D45-13CB-47FD-4D4256B29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54250"/>
            <a:ext cx="157003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1" descr="сканирование0003">
            <a:extLst>
              <a:ext uri="{FF2B5EF4-FFF2-40B4-BE49-F238E27FC236}">
                <a16:creationId xmlns:a16="http://schemas.microsoft.com/office/drawing/2014/main" id="{75E39FEE-FA0D-01D9-D710-884093664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3521075"/>
            <a:ext cx="1620837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</p:sld>
</file>

<file path=ppt/theme/theme1.xml><?xml version="1.0" encoding="utf-8"?>
<a:theme xmlns:a="http://schemas.openxmlformats.org/drawingml/2006/main" name="Тема 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</Template>
  <TotalTime>1659</TotalTime>
  <Words>947</Words>
  <Application>Microsoft Office PowerPoint</Application>
  <PresentationFormat>Экран (4:3)</PresentationFormat>
  <Paragraphs>104</Paragraphs>
  <Slides>38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Calibri</vt:lpstr>
      <vt:lpstr>Comic Sans MS</vt:lpstr>
      <vt:lpstr>Garamond</vt:lpstr>
      <vt:lpstr>Times New Roman</vt:lpstr>
      <vt:lpstr>Wingdings</vt:lpstr>
      <vt:lpstr>Wingdings 2</vt:lpstr>
      <vt:lpstr>Тема Office</vt:lpstr>
      <vt:lpstr>Презентация PowerPoint</vt:lpstr>
      <vt:lpstr>Нетрадиционное рисование – искусство изображать, не основываясь на традиции.</vt:lpstr>
      <vt:lpstr>Презентация PowerPoint</vt:lpstr>
      <vt:lpstr> Нетрадиционные техники рисования  в разных возрастных группах  детского сада </vt:lpstr>
      <vt:lpstr> Участники проекта: дети, педагог, родители. </vt:lpstr>
      <vt:lpstr>Актуальность </vt:lpstr>
      <vt:lpstr>Цель: Уточнить влияние нетрадиционных техник рисования на творческие способности каждого ребёнка  Задачи: 1.  Рассмотреть наиболее распространенные техники нетрадиционного рисования 2. Выявление и развитие творческих способностей у детей средней группы путём проведения занимательных занятий рисования красками. 3. Создать условия необходимые для развития творческой деятельности детей</vt:lpstr>
      <vt:lpstr>Методы исследования:</vt:lpstr>
      <vt:lpstr>Пособия по нетрадиционным техникам рисования</vt:lpstr>
      <vt:lpstr>   Этапы реализации проекта: 1 этап- подготовительный  </vt:lpstr>
      <vt:lpstr>2 этап- основной</vt:lpstr>
      <vt:lpstr>3 этап- завершающий</vt:lpstr>
      <vt:lpstr>Ожидаемый результат:</vt:lpstr>
      <vt:lpstr>Презентация PowerPoint</vt:lpstr>
      <vt:lpstr>Мастер-класс родителей по  нетрадиционному  рисованию </vt:lpstr>
      <vt:lpstr>Мастер-класс родителей по  нетрадиционному  рисованию </vt:lpstr>
      <vt:lpstr>Кляксография</vt:lpstr>
      <vt:lpstr>Пластилинография</vt:lpstr>
      <vt:lpstr>Ниткография</vt:lpstr>
      <vt:lpstr>Песочная терапия</vt:lpstr>
      <vt:lpstr>Манная крупа+клей ПВА+акварель</vt:lpstr>
      <vt:lpstr>Ватные палочки</vt:lpstr>
      <vt:lpstr>Отпечатки листьями</vt:lpstr>
      <vt:lpstr>Работа с родителями</vt:lpstr>
      <vt:lpstr>Работа с родителями</vt:lpstr>
      <vt:lpstr>Работа с родителями</vt:lpstr>
      <vt:lpstr>Работа с родителями</vt:lpstr>
      <vt:lpstr>Работа с родителями</vt:lpstr>
      <vt:lpstr>Работа с родителями</vt:lpstr>
      <vt:lpstr>Работа с родителями</vt:lpstr>
      <vt:lpstr>Работа с родителями</vt:lpstr>
      <vt:lpstr>Работа с родителями</vt:lpstr>
      <vt:lpstr>Работа с родителями</vt:lpstr>
      <vt:lpstr>Папка передвижка по «Нетрадиционному рисованию</vt:lpstr>
      <vt:lpstr>Итоги реализации проекта </vt:lpstr>
      <vt:lpstr>Вывод:</vt:lpstr>
      <vt:lpstr>Список литературы</vt:lpstr>
      <vt:lpstr> Рекомендации родителям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Шатов Илья</dc:creator>
  <cp:lastModifiedBy>malce</cp:lastModifiedBy>
  <cp:revision>187</cp:revision>
  <dcterms:created xsi:type="dcterms:W3CDTF">2011-03-12T12:48:06Z</dcterms:created>
  <dcterms:modified xsi:type="dcterms:W3CDTF">2024-12-21T12:41:28Z</dcterms:modified>
</cp:coreProperties>
</file>