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8" r:id="rId2"/>
    <p:sldId id="339" r:id="rId3"/>
    <p:sldId id="260" r:id="rId4"/>
    <p:sldId id="283" r:id="rId5"/>
    <p:sldId id="312" r:id="rId6"/>
    <p:sldId id="271" r:id="rId7"/>
    <p:sldId id="284" r:id="rId8"/>
    <p:sldId id="311" r:id="rId9"/>
    <p:sldId id="272" r:id="rId10"/>
    <p:sldId id="285" r:id="rId11"/>
    <p:sldId id="310" r:id="rId12"/>
    <p:sldId id="273" r:id="rId13"/>
    <p:sldId id="295" r:id="rId14"/>
    <p:sldId id="309" r:id="rId15"/>
    <p:sldId id="274" r:id="rId16"/>
    <p:sldId id="296" r:id="rId17"/>
    <p:sldId id="305" r:id="rId18"/>
    <p:sldId id="275" r:id="rId19"/>
    <p:sldId id="297" r:id="rId20"/>
    <p:sldId id="304" r:id="rId21"/>
    <p:sldId id="277" r:id="rId22"/>
    <p:sldId id="298" r:id="rId23"/>
    <p:sldId id="303" r:id="rId24"/>
    <p:sldId id="278" r:id="rId25"/>
    <p:sldId id="299" r:id="rId26"/>
    <p:sldId id="302" r:id="rId27"/>
    <p:sldId id="279" r:id="rId28"/>
    <p:sldId id="300" r:id="rId29"/>
    <p:sldId id="301" r:id="rId30"/>
    <p:sldId id="317" r:id="rId31"/>
    <p:sldId id="280" r:id="rId32"/>
    <p:sldId id="294" r:id="rId33"/>
    <p:sldId id="335" r:id="rId34"/>
    <p:sldId id="262" r:id="rId35"/>
    <p:sldId id="315" r:id="rId36"/>
    <p:sldId id="316" r:id="rId37"/>
    <p:sldId id="314" r:id="rId38"/>
    <p:sldId id="321" r:id="rId39"/>
    <p:sldId id="320" r:id="rId40"/>
    <p:sldId id="313" r:id="rId41"/>
    <p:sldId id="322" r:id="rId42"/>
    <p:sldId id="319" r:id="rId43"/>
    <p:sldId id="318" r:id="rId44"/>
    <p:sldId id="263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99"/>
    <a:srgbClr val="000066"/>
    <a:srgbClr val="0000FF"/>
    <a:srgbClr val="0066FF"/>
    <a:srgbClr val="FFFFFF"/>
    <a:srgbClr val="FF0000"/>
    <a:srgbClr val="CCFF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60"/>
  </p:normalViewPr>
  <p:slideViewPr>
    <p:cSldViewPr>
      <p:cViewPr>
        <p:scale>
          <a:sx n="98" d="100"/>
          <a:sy n="98" d="100"/>
        </p:scale>
        <p:origin x="-13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3CFAB-2C8D-41A8-A0A7-FB14175216FB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543B2-A2B5-4EBB-BE54-778CB10D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43B2-A2B5-4EBB-BE54-778CB10D33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543B2-A2B5-4EBB-BE54-778CB10D339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1F7B-CC31-4C29-B413-F596D3175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DEE4-7880-4492-8835-26E6E20F6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636E-9075-4628-B919-3D7D6C3B8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D6F2-D125-4B72-BDA8-5D8A0BA90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DCCE-FFA5-45CC-BE97-0C10C4CE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F91A-738B-4330-A20E-752207F0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2E634-C1E7-4CB3-A9B4-EDE45A585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CEFC-2675-44A9-9F82-4483B37DA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E46C-5D13-4B2A-97A6-AB3BAB5F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686E-4C9C-4679-83ED-49266A21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6971-A747-4072-B58D-37B06755A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99AE5D-2ED0-4262-B5C4-C45B8A3EF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1.xml"/><Relationship Id="rId4" Type="http://schemas.openxmlformats.org/officeDocument/2006/relationships/slide" Target="slide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Music\hello-new-punter-2008-long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1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4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Music\goodbye-punter-hello-punter.mp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image" Target="../media/image1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3.gif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44.xml"/><Relationship Id="rId4" Type="http://schemas.openxmlformats.org/officeDocument/2006/relationships/image" Target="../media/image44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то хочет стать миллионером? | GameForce Center Вики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2956888" cy="29600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ОГБУ «Реабилитационный центр для детей и подростков с ограниченными возможностями здоровья имени В.З.Гетманского»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000108"/>
            <a:ext cx="7320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Интерактивная игра для детей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старшего 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школьного возраста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429264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Анохина Людмила Васильевна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571876"/>
            <a:ext cx="3428992" cy="19330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43372" y="2214554"/>
            <a:ext cx="3676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«Раз петелька,</a:t>
            </a:r>
          </a:p>
          <a:p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два петелька…»</a:t>
            </a:r>
            <a:endParaRPr lang="ru-RU" sz="3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NEX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2500329" cy="2643206"/>
          </a:xfrm>
          <a:prstGeom prst="rect">
            <a:avLst/>
          </a:prstGeom>
          <a:noFill/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571736" y="1643050"/>
            <a:ext cx="4608513" cy="2033588"/>
          </a:xfrm>
          <a:prstGeom prst="wedgeRoundRectCallout">
            <a:avLst>
              <a:gd name="adj1" fmla="val -57830"/>
              <a:gd name="adj2" fmla="val -4444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перечисленных не имеет никакого отношения к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природным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волокнам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животного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происхождения?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331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08400" y="5286388"/>
            <a:ext cx="3506806" cy="1357322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Г</a:t>
            </a:r>
            <a:endParaRPr lang="ru-RU" sz="1600" dirty="0"/>
          </a:p>
        </p:txBody>
      </p:sp>
      <p:sp>
        <p:nvSpPr>
          <p:cNvPr id="11270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2844" y="5286389"/>
            <a:ext cx="3357586" cy="1285884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endParaRPr lang="ru-RU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14744" y="4000504"/>
            <a:ext cx="3500462" cy="1143007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 smtClean="0">
                <a:solidFill>
                  <a:srgbClr val="006600"/>
                </a:solidFill>
              </a:rPr>
              <a:t>  </a:t>
            </a:r>
            <a:r>
              <a:rPr lang="ru-RU" sz="2400" b="1" dirty="0" smtClean="0"/>
              <a:t>В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127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282" y="4071942"/>
            <a:ext cx="3286148" cy="107157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/>
              <a:t>А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4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071538" y="5715016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слон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0" y="4357694"/>
            <a:ext cx="78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9190" y="4357694"/>
            <a:ext cx="135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верблюд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6" y="5786454"/>
            <a:ext cx="121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кролик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WordArt 11"/>
          <p:cNvSpPr>
            <a:spLocks noChangeArrowheads="1" noChangeShapeType="1" noTextEdit="1"/>
          </p:cNvSpPr>
          <p:nvPr/>
        </p:nvSpPr>
        <p:spPr bwMode="auto">
          <a:xfrm>
            <a:off x="4214810" y="714356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3500" name="WordArt 12"/>
          <p:cNvSpPr>
            <a:spLocks noChangeArrowheads="1" noChangeShapeType="1" noTextEdit="1"/>
          </p:cNvSpPr>
          <p:nvPr/>
        </p:nvSpPr>
        <p:spPr bwMode="auto">
          <a:xfrm>
            <a:off x="3000365" y="1700213"/>
            <a:ext cx="5429288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 первую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несгораемую сумму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1000 рублей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3584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.pinimg.com/736x/3e/20/95/3e2095ab2ec7dd55f44c2b03c2b61a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5" name="Picture 5" descr="C:\Users\Home\Desktop\3e2095ab2ec7dd55f44c2b03c2b61a9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71678"/>
            <a:ext cx="3169618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NEX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3316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3319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3320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3321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3322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13330" name="AutoShape 24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3331" name="AutoShape 25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3482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3971111" cy="1928826"/>
          </a:xfrm>
          <a:prstGeom prst="rect">
            <a:avLst/>
          </a:prstGeom>
          <a:noFill/>
        </p:spPr>
      </p:pic>
      <p:pic>
        <p:nvPicPr>
          <p:cNvPr id="3482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4057592" cy="2028796"/>
          </a:xfrm>
          <a:prstGeom prst="rect">
            <a:avLst/>
          </a:prstGeom>
          <a:noFill/>
        </p:spPr>
      </p:pic>
      <p:pic>
        <p:nvPicPr>
          <p:cNvPr id="3482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928802"/>
            <a:ext cx="2000264" cy="2000264"/>
          </a:xfrm>
          <a:prstGeom prst="rect">
            <a:avLst/>
          </a:prstGeom>
          <a:noFill/>
        </p:spPr>
      </p:pic>
      <p:pic>
        <p:nvPicPr>
          <p:cNvPr id="34826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8816" r="7339"/>
          <a:stretch>
            <a:fillRect/>
          </a:stretch>
        </p:blipFill>
        <p:spPr bwMode="auto">
          <a:xfrm>
            <a:off x="5072066" y="4214818"/>
            <a:ext cx="2264064" cy="1800188"/>
          </a:xfrm>
          <a:prstGeom prst="rect">
            <a:avLst/>
          </a:prstGeom>
          <a:noFill/>
        </p:spPr>
      </p:pic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04"/>
            <a:ext cx="2154186" cy="12144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2335502" cy="3214710"/>
          </a:xfrm>
          <a:prstGeom prst="rect">
            <a:avLst/>
          </a:prstGeom>
          <a:noFill/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500298" y="1285860"/>
            <a:ext cx="4608513" cy="2428892"/>
          </a:xfrm>
          <a:prstGeom prst="wedgeRoundRectCallout">
            <a:avLst>
              <a:gd name="adj1" fmla="val -53853"/>
              <a:gd name="adj2" fmla="val -419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из перечисленного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относится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природным текстильным волокнам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растительного происхождения?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434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С</a:t>
            </a:r>
            <a:r>
              <a:rPr lang="ru-RU" b="1" dirty="0" smtClean="0">
                <a:solidFill>
                  <a:srgbClr val="006600"/>
                </a:solidFill>
              </a:rPr>
              <a:t>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лён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хлопок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0066"/>
                </a:solidFill>
              </a:rPr>
              <a:t>         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741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В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джут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/>
              <a:t>       </a:t>
            </a:r>
            <a:r>
              <a:rPr lang="ru-RU" sz="2800" b="1" dirty="0" smtClean="0"/>
              <a:t> 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434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морковь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6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AutoShape 24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4360" name="AutoShape 25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4361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4643438" y="571480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2476" name="WordArt 12"/>
          <p:cNvSpPr>
            <a:spLocks noChangeArrowheads="1" noChangeShapeType="1" noTextEdit="1"/>
          </p:cNvSpPr>
          <p:nvPr/>
        </p:nvSpPr>
        <p:spPr bwMode="auto">
          <a:xfrm>
            <a:off x="37798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увеличили 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свой выигрыш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7647" t="14932" r="21266" b="17194"/>
          <a:stretch>
            <a:fillRect/>
          </a:stretch>
        </p:blipFill>
        <p:spPr bwMode="auto">
          <a:xfrm>
            <a:off x="428596" y="1500174"/>
            <a:ext cx="3214710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6393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6394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16395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6396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6143668" cy="46724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506954" cy="3133693"/>
          </a:xfrm>
          <a:prstGeom prst="rect">
            <a:avLst/>
          </a:prstGeom>
          <a:noFill/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071802" y="1714488"/>
            <a:ext cx="4214842" cy="1500198"/>
          </a:xfrm>
          <a:prstGeom prst="wedgeRoundRectCallout">
            <a:avLst>
              <a:gd name="adj1" fmla="val -63140"/>
              <a:gd name="adj2" fmla="val -4366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Меринос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 шерсть …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15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14744" y="5715016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  </a:t>
            </a:r>
            <a:r>
              <a:rPr lang="ru-RU" sz="2400" b="1" dirty="0"/>
              <a:t> 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кролика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</a:t>
            </a:r>
            <a:r>
              <a:rPr lang="ru-RU" sz="2000" b="1" dirty="0"/>
              <a:t>   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верблюда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3078178" cy="1136664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b="1" dirty="0" smtClean="0">
              <a:latin typeface="+mj-lt"/>
              <a:cs typeface="Times New Roman" pitchFamily="18" charset="0"/>
            </a:endParaRP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В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20" y="4286256"/>
            <a:ext cx="3143272" cy="1143008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тибетской горной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козы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2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429124" y="4429132"/>
            <a:ext cx="1993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тонкорунных 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пород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овец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</p:childTnLst>
        </p:cTn>
      </p:par>
    </p:tnLst>
    <p:bldLst>
      <p:bldP spid="21509" grpId="0" animBg="1"/>
      <p:bldP spid="215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WordArt 12"/>
          <p:cNvSpPr>
            <a:spLocks noChangeArrowheads="1" noChangeShapeType="1" noTextEdit="1"/>
          </p:cNvSpPr>
          <p:nvPr/>
        </p:nvSpPr>
        <p:spPr bwMode="auto">
          <a:xfrm>
            <a:off x="39957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Теперь у вас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50 000 рублей! 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090" t="16667" r="23618" b="18750"/>
          <a:stretch>
            <a:fillRect/>
          </a:stretch>
        </p:blipFill>
        <p:spPr bwMode="auto">
          <a:xfrm>
            <a:off x="428596" y="1857364"/>
            <a:ext cx="3140968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9463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9464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9465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19466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19467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9468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42852"/>
            <a:ext cx="2154186" cy="1214422"/>
          </a:xfrm>
          <a:prstGeom prst="rect">
            <a:avLst/>
          </a:prstGeom>
          <a:noFill/>
        </p:spPr>
      </p:pic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5056712" cy="3786214"/>
          </a:xfrm>
          <a:prstGeom prst="rect">
            <a:avLst/>
          </a:prstGeom>
          <a:noFill/>
        </p:spPr>
      </p:pic>
      <p:pic>
        <p:nvPicPr>
          <p:cNvPr id="2867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28391"/>
          <a:stretch>
            <a:fillRect/>
          </a:stretch>
        </p:blipFill>
        <p:spPr bwMode="auto">
          <a:xfrm>
            <a:off x="4857752" y="4929198"/>
            <a:ext cx="2410828" cy="1500198"/>
          </a:xfrm>
          <a:prstGeom prst="rect">
            <a:avLst/>
          </a:prstGeom>
          <a:noFill/>
        </p:spPr>
      </p:pic>
      <p:pic>
        <p:nvPicPr>
          <p:cNvPr id="2867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25028" r="29088"/>
          <a:stretch>
            <a:fillRect/>
          </a:stretch>
        </p:blipFill>
        <p:spPr bwMode="auto">
          <a:xfrm>
            <a:off x="5357818" y="2214554"/>
            <a:ext cx="1672662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286016" cy="3429024"/>
          </a:xfrm>
          <a:prstGeom prst="rect">
            <a:avLst/>
          </a:prstGeom>
          <a:noFill/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571736" y="1571612"/>
            <a:ext cx="4608513" cy="2033588"/>
          </a:xfrm>
          <a:prstGeom prst="wedgeRoundRectCallout">
            <a:avLst>
              <a:gd name="adj1" fmla="val -56596"/>
              <a:gd name="adj2" fmla="val -4462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из перечисленного не относится к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химическим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текстильным волокнам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синтетического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происхождения?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560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>
                <a:latin typeface="+mj-lt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акрил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720" y="5572141"/>
            <a:ext cx="2990880" cy="881048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Б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кашеми</a:t>
            </a:r>
            <a:r>
              <a:rPr lang="ru-RU" sz="2400" b="1" dirty="0" smtClean="0">
                <a:solidFill>
                  <a:srgbClr val="006600"/>
                </a:solidFill>
              </a:rPr>
              <a:t>р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В 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капрон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     </a:t>
            </a:r>
            <a:endParaRPr lang="ru-RU" b="1" dirty="0"/>
          </a:p>
        </p:txBody>
      </p:sp>
      <p:sp>
        <p:nvSpPr>
          <p:cNvPr id="20488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А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лавсан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     </a:t>
            </a:r>
            <a:endParaRPr lang="ru-RU" b="1" dirty="0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50/50</a:t>
            </a: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995738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33375"/>
            <a:ext cx="309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404813"/>
            <a:ext cx="27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14290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</p:childTnLst>
        </p:cTn>
      </p:par>
    </p:tnLst>
    <p:bldLst>
      <p:bldP spid="25605" grpId="0" animBg="1"/>
      <p:bldP spid="25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5"/>
            <a:ext cx="8555048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«Кто хочет стать миллионером</a:t>
            </a: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?»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Раз петелька, два петелька…»</a:t>
            </a:r>
            <a:endParaRPr lang="ru-RU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Вам </a:t>
            </a: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будут </a:t>
            </a:r>
            <a:r>
              <a:rPr lang="ru-RU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предложены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вопросов</a:t>
            </a: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варианта </a:t>
            </a: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ответов.</a:t>
            </a: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Только </a:t>
            </a:r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</a:t>
            </a: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ответ правильный.</a:t>
            </a:r>
          </a:p>
          <a:p>
            <a:pPr algn="ctr">
              <a:defRPr/>
            </a:pPr>
            <a:endParaRPr lang="ru-RU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Желаем удачи!</a:t>
            </a:r>
          </a:p>
        </p:txBody>
      </p:sp>
      <p:pic>
        <p:nvPicPr>
          <p:cNvPr id="45060" name="Picture 4" descr="Кто хочет стать миллионером? | GameForce Center Вики | Fan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1763688" cy="1765584"/>
          </a:xfrm>
          <a:prstGeom prst="rect">
            <a:avLst/>
          </a:prstGeom>
          <a:noFill/>
        </p:spPr>
      </p:pic>
      <p:pic>
        <p:nvPicPr>
          <p:cNvPr id="4" name="hello-new-punter-2008-l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WordArt 11"/>
          <p:cNvSpPr>
            <a:spLocks noChangeArrowheads="1" noChangeShapeType="1" noTextEdit="1"/>
          </p:cNvSpPr>
          <p:nvPr/>
        </p:nvSpPr>
        <p:spPr bwMode="auto">
          <a:xfrm>
            <a:off x="4859338" y="563563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7356" name="WordArt 12"/>
          <p:cNvSpPr>
            <a:spLocks noChangeArrowheads="1" noChangeShapeType="1" noTextEdit="1"/>
          </p:cNvSpPr>
          <p:nvPr/>
        </p:nvSpPr>
        <p:spPr bwMode="auto">
          <a:xfrm>
            <a:off x="3779838" y="1557338"/>
            <a:ext cx="5040312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несгораемую  сумму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100 000 рублей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13267" t="18518" r="14713" b="16667"/>
          <a:stretch>
            <a:fillRect/>
          </a:stretch>
        </p:blipFill>
        <p:spPr bwMode="auto">
          <a:xfrm>
            <a:off x="500034" y="2571744"/>
            <a:ext cx="318001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NEX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2533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2535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22536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2537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2538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2539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2540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2" cstate="print"/>
          <a:srcRect l="11363" t="9931" r="6823" b="11547"/>
          <a:stretch>
            <a:fillRect/>
          </a:stretch>
        </p:blipFill>
        <p:spPr bwMode="auto">
          <a:xfrm>
            <a:off x="4786314" y="3857628"/>
            <a:ext cx="255941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4606" r="23601"/>
          <a:stretch>
            <a:fillRect/>
          </a:stretch>
        </p:blipFill>
        <p:spPr bwMode="auto">
          <a:xfrm>
            <a:off x="285719" y="2500306"/>
            <a:ext cx="4321481" cy="3933806"/>
          </a:xfrm>
          <a:prstGeom prst="rect">
            <a:avLst/>
          </a:prstGeom>
          <a:noFill/>
        </p:spPr>
      </p:pic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04"/>
            <a:ext cx="2154186" cy="12144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58" y="1643050"/>
            <a:ext cx="4537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Тибетская горная коза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2500329" cy="2500330"/>
          </a:xfrm>
          <a:prstGeom prst="rect">
            <a:avLst/>
          </a:prstGeom>
          <a:noFill/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786050" y="1643050"/>
            <a:ext cx="4608513" cy="2014539"/>
          </a:xfrm>
          <a:prstGeom prst="wedgeRoundRectCallout">
            <a:avLst>
              <a:gd name="adj1" fmla="val -62718"/>
              <a:gd name="adj2" fmla="val -4286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из перечисленного относится к искусственным видам пряжи?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355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3078178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Г  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вискоза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      </a:t>
            </a:r>
            <a:endParaRPr lang="ru-RU" b="1" dirty="0"/>
          </a:p>
        </p:txBody>
      </p:sp>
      <p:sp>
        <p:nvSpPr>
          <p:cNvPr id="2970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Б  </a:t>
            </a:r>
            <a:r>
              <a:rPr lang="ru-RU" b="1" dirty="0" smtClean="0"/>
              <a:t>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меринос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 </a:t>
            </a:r>
            <a:r>
              <a:rPr lang="ru-RU" sz="2000" dirty="0" smtClean="0">
                <a:solidFill>
                  <a:srgbClr val="006600"/>
                </a:solidFill>
              </a:rPr>
              <a:t>  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43306" y="4286256"/>
            <a:ext cx="3143272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В </a:t>
            </a:r>
            <a:r>
              <a:rPr lang="ru-RU" sz="2000" dirty="0" smtClean="0">
                <a:solidFill>
                  <a:srgbClr val="006600"/>
                </a:solidFill>
              </a:rPr>
              <a:t> </a:t>
            </a:r>
            <a:r>
              <a:rPr lang="ru-RU" sz="2000" dirty="0" smtClean="0">
                <a:solidFill>
                  <a:srgbClr val="006600"/>
                </a:solidFill>
              </a:rPr>
              <a:t>     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ангора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720" y="4357694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  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альпака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25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3571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72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4"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3714744" y="1785927"/>
            <a:ext cx="4714908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Не каждый может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заработать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125 000 </a:t>
            </a: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рублей</a:t>
            </a:r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7167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5605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5609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5610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5611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5612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5929354" cy="44470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4282" y="1071546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синтетического волокна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14290"/>
            <a:ext cx="1520632" cy="857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2143140" cy="3214710"/>
          </a:xfrm>
          <a:prstGeom prst="rect">
            <a:avLst/>
          </a:prstGeom>
          <a:noFill/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500298" y="1643050"/>
            <a:ext cx="4608513" cy="2357454"/>
          </a:xfrm>
          <a:prstGeom prst="wedgeRoundRectCallout">
            <a:avLst>
              <a:gd name="adj1" fmla="val -58707"/>
              <a:gd name="adj2" fmla="val -3696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из перечисленного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относится к химическим текстильным волокнам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синтетического происхождения?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3379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4"/>
            <a:ext cx="3506806" cy="98268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 </a:t>
            </a:r>
            <a:r>
              <a:rPr lang="ru-RU" b="1" dirty="0" smtClean="0"/>
              <a:t>Г</a:t>
            </a:r>
            <a:endParaRPr lang="ru-RU" sz="2800" b="1" dirty="0"/>
          </a:p>
        </p:txBody>
      </p:sp>
      <p:sp>
        <p:nvSpPr>
          <p:cNvPr id="2663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58" y="5643578"/>
            <a:ext cx="3033704" cy="928694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43306" y="4357694"/>
            <a:ext cx="3500462" cy="1000132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</a:t>
            </a:r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лавса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58" y="4357694"/>
            <a:ext cx="2952750" cy="107157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шалфей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143240" y="285728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6643" name="Group 20"/>
          <p:cNvGrpSpPr>
            <a:grpSpLocks/>
          </p:cNvGrpSpPr>
          <p:nvPr/>
        </p:nvGrpSpPr>
        <p:grpSpPr bwMode="auto">
          <a:xfrm>
            <a:off x="4429124" y="285728"/>
            <a:ext cx="1079500" cy="1008062"/>
            <a:chOff x="2517" y="119"/>
            <a:chExt cx="680" cy="635"/>
          </a:xfrm>
        </p:grpSpPr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46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44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85728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214414" y="5929330"/>
            <a:ext cx="95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пикап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876" y="5929330"/>
            <a:ext cx="950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махер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</p:childTnLst>
        </p:cTn>
      </p:par>
    </p:tnLst>
    <p:bldLst>
      <p:bldP spid="33797" grpId="0" animBg="1"/>
      <p:bldP spid="338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WordArt 11"/>
          <p:cNvSpPr>
            <a:spLocks noChangeArrowheads="1" noChangeShapeType="1" noTextEdit="1"/>
          </p:cNvSpPr>
          <p:nvPr/>
        </p:nvSpPr>
        <p:spPr bwMode="auto">
          <a:xfrm>
            <a:off x="4786314" y="571479"/>
            <a:ext cx="2397124" cy="620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5308" name="WordArt 12"/>
          <p:cNvSpPr>
            <a:spLocks noChangeArrowheads="1" noChangeShapeType="1" noTextEdit="1"/>
          </p:cNvSpPr>
          <p:nvPr/>
        </p:nvSpPr>
        <p:spPr bwMode="auto">
          <a:xfrm>
            <a:off x="3708400" y="1557338"/>
            <a:ext cx="5040313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 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приличную сумму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250 000 рублей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16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3024" y="785794"/>
            <a:ext cx="4735124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8676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8677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28679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8680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8681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8682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8683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8684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945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7340587" cy="5505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2143140" cy="3214710"/>
          </a:xfrm>
          <a:prstGeom prst="rect">
            <a:avLst/>
          </a:prstGeom>
          <a:noFill/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43174" y="1571612"/>
            <a:ext cx="4660917" cy="2371729"/>
          </a:xfrm>
          <a:prstGeom prst="wedgeRoundRectCallout">
            <a:avLst>
              <a:gd name="adj1" fmla="val -54950"/>
              <a:gd name="adj2" fmla="val -4394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ru-RU" sz="2800" dirty="0" smtClean="0">
                <a:solidFill>
                  <a:srgbClr val="006600"/>
                </a:solidFill>
              </a:rPr>
              <a:t>Какая пряжа самая пушистая?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2970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14810" y="5429265"/>
            <a:ext cx="2928958" cy="1023924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Г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мохер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7894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720" y="5429265"/>
            <a:ext cx="3643338" cy="1023924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Б   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ангора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2970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4810" y="4292600"/>
            <a:ext cx="3000396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dirty="0" smtClean="0"/>
              <a:t> </a:t>
            </a:r>
            <a:r>
              <a:rPr lang="ru-RU" sz="2800" b="1" dirty="0" smtClean="0"/>
              <a:t>В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кашемир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6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720" y="4292600"/>
            <a:ext cx="3643338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А </a:t>
            </a:r>
            <a:r>
              <a:rPr lang="ru-RU" sz="1800" dirty="0" smtClean="0">
                <a:solidFill>
                  <a:srgbClr val="006600"/>
                </a:solidFill>
              </a:rPr>
              <a:t> </a:t>
            </a:r>
            <a:r>
              <a:rPr lang="ru-RU" sz="1800" dirty="0" smtClean="0">
                <a:solidFill>
                  <a:srgbClr val="006600"/>
                </a:solidFill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джут 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006600"/>
              </a:solidFill>
            </a:endParaRPr>
          </a:p>
          <a:p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29715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18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16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6"/>
                  </p:tgtEl>
                </p:cond>
              </p:nextCondLst>
            </p:seq>
          </p:childTnLst>
        </p:cTn>
      </p:par>
    </p:tnLst>
    <p:bldLst>
      <p:bldP spid="37894" grpId="0" animBg="1"/>
      <p:bldP spid="378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WordArt 11"/>
          <p:cNvSpPr>
            <a:spLocks noChangeArrowheads="1" noChangeShapeType="1" noTextEdit="1"/>
          </p:cNvSpPr>
          <p:nvPr/>
        </p:nvSpPr>
        <p:spPr bwMode="auto">
          <a:xfrm>
            <a:off x="4859338" y="563563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37798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Теперь у вас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500 000 рублей!</a:t>
            </a:r>
          </a:p>
        </p:txBody>
      </p:sp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53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4101" name="AutoShape 67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4102" name="AutoShape 68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100</a:t>
            </a:r>
          </a:p>
        </p:txBody>
      </p:sp>
      <p:sp>
        <p:nvSpPr>
          <p:cNvPr id="4103" name="AutoShape 69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4104" name="AutoShape 70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4105" name="AutoShape 71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4106" name="AutoShape 72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4107" name="AutoShape 73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5 000</a:t>
            </a:r>
          </a:p>
        </p:txBody>
      </p:sp>
      <p:sp>
        <p:nvSpPr>
          <p:cNvPr id="4108" name="AutoShape 74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4109" name="AutoShape 75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pic>
        <p:nvPicPr>
          <p:cNvPr id="19" name="goodbye-punter-hello-punt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16" y="5857892"/>
            <a:ext cx="304800" cy="304800"/>
          </a:xfrm>
          <a:prstGeom prst="rect">
            <a:avLst/>
          </a:prstGeom>
        </p:spPr>
      </p:pic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0"/>
            <a:ext cx="2154186" cy="1214422"/>
          </a:xfrm>
          <a:prstGeom prst="rect">
            <a:avLst/>
          </a:prstGeom>
          <a:noFill/>
        </p:spPr>
      </p:pic>
      <p:pic>
        <p:nvPicPr>
          <p:cNvPr id="45060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3929090" cy="4911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500 000</a:t>
            </a:r>
          </a:p>
        </p:txBody>
      </p:sp>
      <p:sp>
        <p:nvSpPr>
          <p:cNvPr id="31749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1750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31751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31752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31753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31754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31755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1756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6883365" cy="387189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728" y="928670"/>
            <a:ext cx="1777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Альпака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8604"/>
            <a:ext cx="2154186" cy="12144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2143140" cy="3214710"/>
          </a:xfrm>
          <a:prstGeom prst="rect">
            <a:avLst/>
          </a:prstGeom>
          <a:noFill/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643174" y="1571612"/>
            <a:ext cx="4608513" cy="2033588"/>
          </a:xfrm>
          <a:prstGeom prst="wedgeRoundRectCallout">
            <a:avLst>
              <a:gd name="adj1" fmla="val -62718"/>
              <a:gd name="adj2" fmla="val -4127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Кашемир – 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шерсть</a:t>
            </a:r>
            <a:r>
              <a:rPr lang="ru-RU" dirty="0" smtClean="0">
                <a:solidFill>
                  <a:srgbClr val="006600"/>
                </a:solidFill>
              </a:rPr>
              <a:t>…?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327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/>
              <a:t>Г </a:t>
            </a:r>
            <a:r>
              <a:rPr lang="ru-RU" b="1" dirty="0" smtClean="0"/>
              <a:t>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верблюда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   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алькапа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4292600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  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кролика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720" y="4357694"/>
            <a:ext cx="3143272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</a:t>
            </a: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тибетской горной козы 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500 000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250 000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125 000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5 000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2627313" y="188913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grpSp>
        <p:nvGrpSpPr>
          <p:cNvPr id="32787" name="Group 20"/>
          <p:cNvGrpSpPr>
            <a:grpSpLocks/>
          </p:cNvGrpSpPr>
          <p:nvPr/>
        </p:nvGrpSpPr>
        <p:grpSpPr bwMode="auto">
          <a:xfrm>
            <a:off x="3995738" y="188913"/>
            <a:ext cx="1079500" cy="1008062"/>
            <a:chOff x="2517" y="119"/>
            <a:chExt cx="680" cy="635"/>
          </a:xfrm>
        </p:grpSpPr>
        <p:sp>
          <p:nvSpPr>
            <p:cNvPr id="32790" name="Oval 21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791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3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88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88913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0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2"/>
                  </p:tgtEl>
                </p:cond>
              </p:nextCondLst>
            </p:seq>
          </p:childTnLst>
        </p:cTn>
      </p:par>
    </p:tnLst>
    <p:bldLst>
      <p:bldP spid="41990" grpId="0" animBg="1"/>
      <p:bldP spid="419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4143372" y="563563"/>
            <a:ext cx="3286147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3786182" y="1643049"/>
            <a:ext cx="4786346" cy="164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7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Поздравляем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 выигрышем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1 000 000 рублей!</a:t>
            </a:r>
          </a:p>
        </p:txBody>
      </p:sp>
      <p:pic>
        <p:nvPicPr>
          <p:cNvPr id="1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5072066" y="3786190"/>
            <a:ext cx="2671758" cy="1908413"/>
          </a:xfrm>
          <a:prstGeom prst="rect">
            <a:avLst/>
          </a:prstGeom>
          <a:noFill/>
        </p:spPr>
      </p:pic>
      <p:pic>
        <p:nvPicPr>
          <p:cNvPr id="14338" name="Picture 2" descr="Picture backgroun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00042"/>
            <a:ext cx="5934075" cy="1133476"/>
          </a:xfrm>
          <a:prstGeom prst="rect">
            <a:avLst/>
          </a:prstGeom>
          <a:noFill/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928802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NEX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489825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новой встречи!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47211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Очень жаль!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Вы покидаете игру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без выигрыша.</a:t>
            </a:r>
          </a:p>
        </p:txBody>
      </p:sp>
      <p:pic>
        <p:nvPicPr>
          <p:cNvPr id="8200" name="Picture 8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47211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Очень жаль!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Вы покидаете игру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без выигрыша.</a:t>
            </a:r>
          </a:p>
        </p:txBody>
      </p:sp>
      <p:pic>
        <p:nvPicPr>
          <p:cNvPr id="68611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47211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Очень жаль!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Вы покидаете игру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без выигрыша.</a:t>
            </a:r>
          </a:p>
        </p:txBody>
      </p:sp>
      <p:pic>
        <p:nvPicPr>
          <p:cNvPr id="69635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38918" name="WordArt 2"/>
          <p:cNvSpPr>
            <a:spLocks noChangeArrowheads="1" noChangeShapeType="1" noTextEdit="1"/>
          </p:cNvSpPr>
          <p:nvPr/>
        </p:nvSpPr>
        <p:spPr bwMode="auto">
          <a:xfrm>
            <a:off x="3311525" y="1412875"/>
            <a:ext cx="58324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Ваш выигрыш составил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1 000 рублей.</a:t>
            </a:r>
          </a:p>
        </p:txBody>
      </p:sp>
      <p:sp>
        <p:nvSpPr>
          <p:cNvPr id="38919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39942" name="WordArt 7"/>
          <p:cNvSpPr>
            <a:spLocks noChangeArrowheads="1" noChangeShapeType="1" noTextEdit="1"/>
          </p:cNvSpPr>
          <p:nvPr/>
        </p:nvSpPr>
        <p:spPr bwMode="auto">
          <a:xfrm>
            <a:off x="3311525" y="1412875"/>
            <a:ext cx="58324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Ваш выигрыш составил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1 000 рублей.</a:t>
            </a:r>
          </a:p>
        </p:txBody>
      </p:sp>
      <p:sp>
        <p:nvSpPr>
          <p:cNvPr id="39943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0966" name="WordArt 7"/>
          <p:cNvSpPr>
            <a:spLocks noChangeArrowheads="1" noChangeShapeType="1" noTextEdit="1"/>
          </p:cNvSpPr>
          <p:nvPr/>
        </p:nvSpPr>
        <p:spPr bwMode="auto">
          <a:xfrm>
            <a:off x="3311525" y="1412875"/>
            <a:ext cx="58324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Ваш выигрыш составил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1 000 рублей.</a:t>
            </a:r>
          </a:p>
        </p:txBody>
      </p:sp>
      <p:sp>
        <p:nvSpPr>
          <p:cNvPr id="40967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2428892" cy="3643338"/>
          </a:xfrm>
          <a:prstGeom prst="rect">
            <a:avLst/>
          </a:prstGeom>
          <a:noFill/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786050" y="1643050"/>
            <a:ext cx="4608513" cy="2033588"/>
          </a:xfrm>
          <a:prstGeom prst="wedgeRoundRectCallout">
            <a:avLst>
              <a:gd name="adj1" fmla="val -63665"/>
              <a:gd name="adj2" fmla="val -3474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0" algn="ctr"/>
            <a:endParaRPr lang="ru-RU" dirty="0" smtClean="0">
              <a:solidFill>
                <a:srgbClr val="006600"/>
              </a:solidFill>
            </a:endParaRPr>
          </a:p>
          <a:p>
            <a:pPr lvl="0"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чего делают пряжу?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512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7620" y="5643578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Г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12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5661025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12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7620" y="4357694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В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128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57158" y="4286256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25 000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grpSp>
        <p:nvGrpSpPr>
          <p:cNvPr id="20" name="Group 90"/>
          <p:cNvGrpSpPr>
            <a:grpSpLocks/>
          </p:cNvGrpSpPr>
          <p:nvPr/>
        </p:nvGrpSpPr>
        <p:grpSpPr bwMode="auto">
          <a:xfrm>
            <a:off x="4500562" y="285728"/>
            <a:ext cx="1079500" cy="1008062"/>
            <a:chOff x="2517" y="119"/>
            <a:chExt cx="680" cy="635"/>
          </a:xfrm>
        </p:grpSpPr>
        <p:sp>
          <p:nvSpPr>
            <p:cNvPr id="21" name="Oval 78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" name="Picture 8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85728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3000364" y="285728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50/50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1538" y="4500570"/>
            <a:ext cx="177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волокон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4876" y="4500570"/>
            <a:ext cx="1816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макарон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5857892"/>
            <a:ext cx="147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дождя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5857892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пластилина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1990" name="WordArt 2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1991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40" y="5143512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4038" name="WordArt 7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4039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340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84763"/>
            <a:ext cx="165576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34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5157788"/>
            <a:ext cx="16557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Продолжить игру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37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Покинуть игру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987675" y="2060575"/>
            <a:ext cx="597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 Вас 100 000 рублей!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3022600" y="476250"/>
            <a:ext cx="583568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 покидаете игру.</a:t>
            </a: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489825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новой встречи!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3995738" y="1844675"/>
            <a:ext cx="48244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Ваш выигрыш </a:t>
            </a:r>
          </a:p>
          <a:p>
            <a:pPr algn="ctr"/>
            <a:r>
              <a:rPr lang="ru-RU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100 рублей</a:t>
            </a:r>
          </a:p>
        </p:txBody>
      </p:sp>
      <p:sp>
        <p:nvSpPr>
          <p:cNvPr id="4198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0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6184" y="-1776449"/>
            <a:ext cx="2225837" cy="347665"/>
          </a:xfrm>
          <a:prstGeom prst="rect">
            <a:avLst/>
          </a:prstGeom>
          <a:noFill/>
        </p:spPr>
      </p:pic>
      <p:pic>
        <p:nvPicPr>
          <p:cNvPr id="22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43012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928802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1 000 000</a:t>
            </a:r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7175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7176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7177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7178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7179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1000</a:t>
            </a:r>
          </a:p>
        </p:txBody>
      </p:sp>
      <p:sp>
        <p:nvSpPr>
          <p:cNvPr id="7180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500</a:t>
            </a: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7329"/>
            <a:ext cx="4857784" cy="4089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506954" cy="3133693"/>
          </a:xfrm>
          <a:prstGeom prst="rect">
            <a:avLst/>
          </a:prstGeom>
          <a:noFill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928926" y="1428736"/>
            <a:ext cx="4608513" cy="2571768"/>
          </a:xfrm>
          <a:prstGeom prst="wedgeRoundRectCallout">
            <a:avLst>
              <a:gd name="adj1" fmla="val -59191"/>
              <a:gd name="adj2" fmla="val -3827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из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перечисленного относится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природным текстильным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волокнам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астительного происхождения?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819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7620" y="5643578"/>
            <a:ext cx="2952750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лён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2844" y="5643578"/>
            <a:ext cx="3357586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Б</a:t>
            </a:r>
            <a:r>
              <a:rPr lang="ru-RU" sz="2800" b="1" dirty="0" smtClean="0"/>
              <a:t> </a:t>
            </a:r>
            <a:r>
              <a:rPr lang="ru-RU" sz="2800" b="1" dirty="0" smtClean="0"/>
              <a:t>  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14744" y="4286256"/>
            <a:ext cx="3429024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 smtClean="0"/>
              <a:t>В  </a:t>
            </a:r>
            <a:r>
              <a:rPr lang="ru-RU" sz="2800" b="1" dirty="0" smtClean="0"/>
              <a:t> 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кактус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2844" y="4286256"/>
            <a:ext cx="3357586" cy="7921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/>
              <a:t>А </a:t>
            </a:r>
            <a:r>
              <a:rPr lang="ru-RU" sz="1800" b="1" dirty="0" smtClean="0">
                <a:solidFill>
                  <a:srgbClr val="006600"/>
                </a:solidFill>
              </a:rPr>
              <a:t> </a:t>
            </a:r>
            <a:r>
              <a:rPr lang="ru-RU" sz="1800" b="1" dirty="0" smtClean="0">
                <a:solidFill>
                  <a:srgbClr val="006600"/>
                </a:solidFill>
              </a:rPr>
              <a:t>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071802" y="285728"/>
            <a:ext cx="10795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50/50</a:t>
            </a:r>
          </a:p>
        </p:txBody>
      </p:sp>
      <p:grpSp>
        <p:nvGrpSpPr>
          <p:cNvPr id="21" name="Group 90"/>
          <p:cNvGrpSpPr>
            <a:grpSpLocks/>
          </p:cNvGrpSpPr>
          <p:nvPr/>
        </p:nvGrpSpPr>
        <p:grpSpPr bwMode="auto">
          <a:xfrm>
            <a:off x="4429124" y="285728"/>
            <a:ext cx="1079500" cy="1008062"/>
            <a:chOff x="2517" y="119"/>
            <a:chExt cx="680" cy="635"/>
          </a:xfrm>
        </p:grpSpPr>
        <p:sp>
          <p:nvSpPr>
            <p:cNvPr id="22" name="Oval 78"/>
            <p:cNvSpPr>
              <a:spLocks noChangeArrowheads="1"/>
            </p:cNvSpPr>
            <p:nvPr/>
          </p:nvSpPr>
          <p:spPr bwMode="auto">
            <a:xfrm>
              <a:off x="2517" y="119"/>
              <a:ext cx="680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" name="Picture 8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9" y="210"/>
              <a:ext cx="1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" y="255"/>
              <a:ext cx="17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85728"/>
            <a:ext cx="10795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96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496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65413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9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8012" y="3249613"/>
            <a:ext cx="61198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WordArt 11"/>
          <p:cNvSpPr>
            <a:spLocks noChangeArrowheads="1" noChangeShapeType="1" noTextEdit="1"/>
          </p:cNvSpPr>
          <p:nvPr/>
        </p:nvSpPr>
        <p:spPr bwMode="auto">
          <a:xfrm>
            <a:off x="4859338" y="563563"/>
            <a:ext cx="23241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3924300" y="1844675"/>
            <a:ext cx="46085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 заработали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500 рублей</a:t>
            </a:r>
          </a:p>
        </p:txBody>
      </p:sp>
      <p:pic>
        <p:nvPicPr>
          <p:cNvPr id="1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5" t="19531" r="8853" b="21874"/>
          <a:stretch>
            <a:fillRect/>
          </a:stretch>
        </p:blipFill>
        <p:spPr bwMode="auto">
          <a:xfrm>
            <a:off x="3786182" y="3929066"/>
            <a:ext cx="2671758" cy="1908413"/>
          </a:xfrm>
          <a:prstGeom prst="rect">
            <a:avLst/>
          </a:prstGeom>
          <a:noFill/>
        </p:spPr>
      </p:pic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071678"/>
            <a:ext cx="2957532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sndAc>
      <p:stSnd>
        <p:snd r:embed="rId2" name="W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7524750" y="18891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1 000 000</a:t>
            </a: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7524750" y="7651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500 000</a:t>
            </a:r>
          </a:p>
        </p:txBody>
      </p: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7524750" y="594995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7524750" y="14128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250 000</a:t>
            </a:r>
          </a:p>
        </p:txBody>
      </p:sp>
      <p:sp>
        <p:nvSpPr>
          <p:cNvPr id="10247" name="AutoShape 12"/>
          <p:cNvSpPr>
            <a:spLocks noChangeArrowheads="1"/>
          </p:cNvSpPr>
          <p:nvPr/>
        </p:nvSpPr>
        <p:spPr bwMode="auto">
          <a:xfrm>
            <a:off x="7524750" y="2060575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125 000</a:t>
            </a:r>
          </a:p>
        </p:txBody>
      </p:sp>
      <p:sp>
        <p:nvSpPr>
          <p:cNvPr id="10248" name="AutoShape 13"/>
          <p:cNvSpPr>
            <a:spLocks noChangeArrowheads="1"/>
          </p:cNvSpPr>
          <p:nvPr/>
        </p:nvSpPr>
        <p:spPr bwMode="auto">
          <a:xfrm>
            <a:off x="7524750" y="2708275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100 000</a:t>
            </a:r>
          </a:p>
        </p:txBody>
      </p:sp>
      <p:sp>
        <p:nvSpPr>
          <p:cNvPr id="10249" name="AutoShape 14"/>
          <p:cNvSpPr>
            <a:spLocks noChangeArrowheads="1"/>
          </p:cNvSpPr>
          <p:nvPr/>
        </p:nvSpPr>
        <p:spPr bwMode="auto">
          <a:xfrm>
            <a:off x="7524750" y="3357563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50 000</a:t>
            </a:r>
          </a:p>
        </p:txBody>
      </p:sp>
      <p:sp>
        <p:nvSpPr>
          <p:cNvPr id="10250" name="AutoShape 15"/>
          <p:cNvSpPr>
            <a:spLocks noChangeArrowheads="1"/>
          </p:cNvSpPr>
          <p:nvPr/>
        </p:nvSpPr>
        <p:spPr bwMode="auto">
          <a:xfrm>
            <a:off x="7524750" y="4076700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5 000</a:t>
            </a:r>
          </a:p>
        </p:txBody>
      </p:sp>
      <p:sp>
        <p:nvSpPr>
          <p:cNvPr id="10251" name="AutoShape 16"/>
          <p:cNvSpPr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1000</a:t>
            </a:r>
          </a:p>
        </p:txBody>
      </p:sp>
      <p:sp>
        <p:nvSpPr>
          <p:cNvPr id="10252" name="AutoShape 17"/>
          <p:cNvSpPr>
            <a:spLocks noChangeArrowheads="1"/>
          </p:cNvSpPr>
          <p:nvPr/>
        </p:nvSpPr>
        <p:spPr bwMode="auto">
          <a:xfrm>
            <a:off x="7524750" y="5373688"/>
            <a:ext cx="1439863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500</a:t>
            </a: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6858048" cy="3857652"/>
          </a:xfrm>
          <a:prstGeom prst="rect">
            <a:avLst/>
          </a:prstGeom>
          <a:noFill/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57166"/>
            <a:ext cx="2154186" cy="12144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868</Words>
  <Application>Microsoft Office PowerPoint</Application>
  <PresentationFormat>Экран (4:3)</PresentationFormat>
  <Paragraphs>402</Paragraphs>
  <Slides>44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soh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serga</dc:creator>
  <cp:lastModifiedBy>Home</cp:lastModifiedBy>
  <cp:revision>148</cp:revision>
  <dcterms:created xsi:type="dcterms:W3CDTF">2009-12-08T10:28:34Z</dcterms:created>
  <dcterms:modified xsi:type="dcterms:W3CDTF">2025-03-16T21:01:33Z</dcterms:modified>
</cp:coreProperties>
</file>