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69" r:id="rId3"/>
    <p:sldId id="270" r:id="rId4"/>
    <p:sldId id="275" r:id="rId5"/>
    <p:sldId id="276" r:id="rId6"/>
    <p:sldId id="274" r:id="rId7"/>
    <p:sldId id="277" r:id="rId8"/>
    <p:sldId id="294" r:id="rId9"/>
    <p:sldId id="291" r:id="rId10"/>
    <p:sldId id="292" r:id="rId11"/>
    <p:sldId id="293" r:id="rId12"/>
    <p:sldId id="296" r:id="rId13"/>
    <p:sldId id="288" r:id="rId14"/>
    <p:sldId id="29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E9086"/>
    <a:srgbClr val="4B9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5" autoAdjust="0"/>
    <p:restoredTop sz="94660"/>
  </p:normalViewPr>
  <p:slideViewPr>
    <p:cSldViewPr>
      <p:cViewPr>
        <p:scale>
          <a:sx n="69" d="100"/>
          <a:sy n="69" d="100"/>
        </p:scale>
        <p:origin x="-1110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F147E-2297-4602-B765-9D781A18B698}" type="datetimeFigureOut">
              <a:rPr lang="ru-RU" smtClean="0"/>
              <a:pPr/>
              <a:t>06.01.2019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DA82519-40FD-47AD-9753-5CFB05CC92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7E-2297-4602-B765-9D781A18B698}" type="datetimeFigureOut">
              <a:rPr lang="ru-RU" smtClean="0"/>
              <a:pPr/>
              <a:t>06.01.2019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2519-40FD-47AD-9753-5CFB05CC92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7E-2297-4602-B765-9D781A18B698}" type="datetimeFigureOut">
              <a:rPr lang="ru-RU" smtClean="0"/>
              <a:pPr/>
              <a:t>06.01.2019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2519-40FD-47AD-9753-5CFB05CC92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F147E-2297-4602-B765-9D781A18B698}" type="datetimeFigureOut">
              <a:rPr lang="ru-RU" smtClean="0"/>
              <a:pPr/>
              <a:t>06.01.2019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DA82519-40FD-47AD-9753-5CFB05CC92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F147E-2297-4602-B765-9D781A18B698}" type="datetimeFigureOut">
              <a:rPr lang="ru-RU" smtClean="0"/>
              <a:pPr/>
              <a:t>06.01.2019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DA82519-40FD-47AD-9753-5CFB05CC92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7E-2297-4602-B765-9D781A18B698}" type="datetimeFigureOut">
              <a:rPr lang="ru-RU" smtClean="0"/>
              <a:pPr/>
              <a:t>06.01.2019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2519-40FD-47AD-9753-5CFB05CC92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7E-2297-4602-B765-9D781A18B698}" type="datetimeFigureOut">
              <a:rPr lang="ru-RU" smtClean="0"/>
              <a:pPr/>
              <a:t>06.01.2019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2519-40FD-47AD-9753-5CFB05CC92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F147E-2297-4602-B765-9D781A18B698}" type="datetimeFigureOut">
              <a:rPr lang="ru-RU" smtClean="0"/>
              <a:pPr/>
              <a:t>06.01.2019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A82519-40FD-47AD-9753-5CFB05CC92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7E-2297-4602-B765-9D781A18B698}" type="datetimeFigureOut">
              <a:rPr lang="ru-RU" smtClean="0"/>
              <a:pPr/>
              <a:t>06.01.2019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2519-40FD-47AD-9753-5CFB05CC92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F147E-2297-4602-B765-9D781A18B698}" type="datetimeFigureOut">
              <a:rPr lang="ru-RU" smtClean="0"/>
              <a:pPr/>
              <a:t>06.01.2019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DA82519-40FD-47AD-9753-5CFB05CC92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F147E-2297-4602-B765-9D781A18B698}" type="datetimeFigureOut">
              <a:rPr lang="ru-RU" smtClean="0"/>
              <a:pPr/>
              <a:t>06.01.2019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A82519-40FD-47AD-9753-5CFB05CC92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F147E-2297-4602-B765-9D781A18B698}" type="datetimeFigureOut">
              <a:rPr lang="ru-RU" smtClean="0"/>
              <a:pPr/>
              <a:t>06.01.2019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DA82519-40FD-47AD-9753-5CFB05CC92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88640"/>
            <a:ext cx="8286808" cy="81146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600" b="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Муниципальное бюджетное дошкольное образовательное учреждение</a:t>
            </a:r>
            <a:r>
              <a:rPr lang="ru-RU" sz="1600" b="0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/>
            </a:r>
            <a:br>
              <a:rPr lang="ru-RU" sz="1600" b="0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</a:br>
            <a:r>
              <a:rPr lang="ru-RU" sz="1600" b="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Пушкинского муниципального района детский сад № 12 «Василёк»</a:t>
            </a:r>
            <a:r>
              <a:rPr lang="ru-RU" sz="1600" b="0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/>
            </a:r>
            <a:br>
              <a:rPr lang="ru-RU" sz="1600" b="0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</a:br>
            <a:endParaRPr lang="ru-RU" sz="1600" b="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928670"/>
            <a:ext cx="7854696" cy="5643602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2800" dirty="0" smtClean="0">
                <a:ln/>
                <a:solidFill>
                  <a:schemeClr val="accent3"/>
                </a:solidFill>
              </a:rPr>
              <a:t>Организация проектной деятельности в ДОУ</a:t>
            </a:r>
          </a:p>
          <a:p>
            <a:pPr algn="ctr"/>
            <a:endParaRPr lang="ru-RU" sz="2800" dirty="0" smtClean="0">
              <a:ln/>
              <a:solidFill>
                <a:schemeClr val="accent3"/>
              </a:solidFill>
            </a:endParaRPr>
          </a:p>
          <a:p>
            <a:pPr algn="r"/>
            <a:endParaRPr lang="ru-RU" dirty="0" smtClean="0">
              <a:ln/>
              <a:solidFill>
                <a:schemeClr val="accent3"/>
              </a:solidFill>
            </a:endParaRPr>
          </a:p>
          <a:p>
            <a:endParaRPr lang="ru-RU" dirty="0" smtClean="0">
              <a:ln/>
              <a:solidFill>
                <a:schemeClr val="accent3"/>
              </a:solidFill>
            </a:endParaRPr>
          </a:p>
          <a:p>
            <a:endParaRPr lang="ru-RU" dirty="0" smtClean="0">
              <a:ln/>
              <a:solidFill>
                <a:schemeClr val="accent3"/>
              </a:solidFill>
            </a:endParaRPr>
          </a:p>
          <a:p>
            <a:endParaRPr lang="ru-RU" dirty="0" smtClean="0">
              <a:ln/>
              <a:solidFill>
                <a:schemeClr val="accent3"/>
              </a:solidFill>
            </a:endParaRPr>
          </a:p>
          <a:p>
            <a:endParaRPr lang="ru-RU" dirty="0" smtClean="0">
              <a:ln/>
              <a:solidFill>
                <a:schemeClr val="accent3"/>
              </a:solidFill>
            </a:endParaRPr>
          </a:p>
          <a:p>
            <a:endParaRPr lang="ru-RU" dirty="0" smtClean="0">
              <a:ln/>
              <a:solidFill>
                <a:schemeClr val="accent3"/>
              </a:solidFill>
            </a:endParaRPr>
          </a:p>
          <a:p>
            <a:r>
              <a:rPr lang="ru-RU" dirty="0" smtClean="0">
                <a:ln/>
                <a:solidFill>
                  <a:schemeClr val="accent3"/>
                </a:solidFill>
              </a:rPr>
              <a:t>                                                     </a:t>
            </a:r>
          </a:p>
          <a:p>
            <a:pPr algn="r"/>
            <a:r>
              <a:rPr lang="ru-RU" dirty="0" smtClean="0">
                <a:ln/>
                <a:solidFill>
                  <a:schemeClr val="accent3"/>
                </a:solidFill>
              </a:rPr>
              <a:t>                                                   </a:t>
            </a:r>
            <a:r>
              <a:rPr lang="ru-RU" b="0" i="1" dirty="0" smtClean="0">
                <a:ln/>
                <a:solidFill>
                  <a:schemeClr val="tx1"/>
                </a:solidFill>
              </a:rPr>
              <a:t>подготовила: воспитатель </a:t>
            </a:r>
          </a:p>
          <a:p>
            <a:pPr algn="r"/>
            <a:r>
              <a:rPr lang="ru-RU" b="0" i="1" dirty="0" smtClean="0">
                <a:ln/>
                <a:solidFill>
                  <a:schemeClr val="tx1"/>
                </a:solidFill>
              </a:rPr>
              <a:t> Глухих И.Р</a:t>
            </a:r>
          </a:p>
          <a:p>
            <a:endParaRPr lang="ru-RU" dirty="0" smtClean="0">
              <a:ln/>
              <a:solidFill>
                <a:schemeClr val="accent3"/>
              </a:solidFill>
            </a:endParaRPr>
          </a:p>
          <a:p>
            <a:endParaRPr lang="ru-RU" dirty="0">
              <a:ln/>
              <a:solidFill>
                <a:schemeClr val="accent3"/>
              </a:solidFill>
            </a:endParaRPr>
          </a:p>
        </p:txBody>
      </p:sp>
      <p:pic>
        <p:nvPicPr>
          <p:cNvPr id="4" name="Рисунок 3" descr="проек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3888" y="1988840"/>
            <a:ext cx="4638778" cy="2469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686608"/>
              </p:ext>
            </p:extLst>
          </p:nvPr>
        </p:nvGraphicFramePr>
        <p:xfrm>
          <a:off x="251519" y="332656"/>
          <a:ext cx="8568953" cy="619010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213804"/>
                <a:gridCol w="3885739"/>
                <a:gridCol w="3469410"/>
              </a:tblGrid>
              <a:tr h="4074099">
                <a:tc>
                  <a:txBody>
                    <a:bodyPr/>
                    <a:lstStyle/>
                    <a:p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III. 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Работа над проектом 	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baseline="0" dirty="0" smtClean="0">
                          <a:solidFill>
                            <a:srgbClr val="212121"/>
                          </a:solidFill>
                          <a:latin typeface="Times New Roman"/>
                        </a:rPr>
                        <a:t>Организует поэтапную деятельность над проектом. Предоставляет необходимую информацию. Помогает спланировать работу, организует условия для деятельности (эксперимент, моделирование, исследование, материалы, изготовление продукта деятельности). Предоставляет практическую помощь (при необходимости). 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	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baseline="0" dirty="0" smtClean="0">
                          <a:solidFill>
                            <a:srgbClr val="212121"/>
                          </a:solidFill>
                          <a:latin typeface="Times New Roman"/>
                        </a:rPr>
                        <a:t>Осуществляют задуманное. По необходимости подключают родителей. Ищут решение проблемы, собирают информацию, проводят наблюдения и опыты, выбирают необходимые моделирование, исследования, материалы, проводят дидактические и другие игры, изготавливают материальный продукт. Во время работы могут вносить изменения и дополнения. 	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</a:tr>
              <a:tr h="2116006">
                <a:tc>
                  <a:txBody>
                    <a:bodyPr/>
                    <a:lstStyle/>
                    <a:p>
                      <a:r>
                        <a:rPr lang="en-US" sz="1800" b="0" i="0" u="none" strike="noStrike" baseline="0" dirty="0" smtClean="0">
                          <a:solidFill>
                            <a:srgbClr val="212121"/>
                          </a:solidFill>
                          <a:latin typeface="Times New Roman"/>
                        </a:rPr>
                        <a:t>IV. </a:t>
                      </a:r>
                      <a:r>
                        <a:rPr lang="ru-RU" sz="1800" b="0" i="0" u="none" strike="noStrike" baseline="0" dirty="0" smtClean="0">
                          <a:solidFill>
                            <a:srgbClr val="212121"/>
                          </a:solidFill>
                          <a:latin typeface="Times New Roman"/>
                        </a:rPr>
                        <a:t>Презентация </a:t>
                      </a:r>
                    </a:p>
                    <a:p>
                      <a:r>
                        <a:rPr lang="ru-RU" sz="1800" b="0" i="0" u="none" strike="noStrike" baseline="0" dirty="0" smtClean="0">
                          <a:solidFill>
                            <a:srgbClr val="212121"/>
                          </a:solidFill>
                          <a:latin typeface="Times New Roman"/>
                        </a:rPr>
                        <a:t>продукта деятельности 	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baseline="0" dirty="0" smtClean="0">
                          <a:solidFill>
                            <a:srgbClr val="212121"/>
                          </a:solidFill>
                          <a:latin typeface="Times New Roman"/>
                        </a:rPr>
                        <a:t>Помогает организовать презентацию выполненной работы. 	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Продукт деятельности готовят к презентации и презентуют его (праздники, выступления, выставки, походы). 	</a:t>
                      </a:r>
                    </a:p>
                    <a:p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</a:rPr>
                        <a:t>	</a:t>
                      </a:r>
                    </a:p>
                    <a:p>
                      <a:endParaRPr lang="ru-RU" sz="1800" b="0" i="0" u="none" strike="noStrike" baseline="0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195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278062"/>
              </p:ext>
            </p:extLst>
          </p:nvPr>
        </p:nvGraphicFramePr>
        <p:xfrm>
          <a:off x="467544" y="476672"/>
          <a:ext cx="8208912" cy="338437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622150"/>
                <a:gridCol w="2622150"/>
                <a:gridCol w="2964612"/>
              </a:tblGrid>
              <a:tr h="3384376">
                <a:tc>
                  <a:txBody>
                    <a:bodyPr/>
                    <a:lstStyle/>
                    <a:p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V. 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Анализ деятельности </a:t>
                      </a:r>
                    </a:p>
                    <a:p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над проектом </a:t>
                      </a:r>
                    </a:p>
                    <a:p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постановка </a:t>
                      </a:r>
                    </a:p>
                    <a:p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новой проблемы 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Организует общение в ходе работы над проектом, оценку различных ситуаций. Привлекает внимание к новой проблеме связанной с предыдущей. 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Делятся воспоминаниями и впечатлениями. Оценивают ход работы. Определяют новую проблему.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1336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Три этапа в развитии проектной деятельности у детей дошкольного возраста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500780"/>
            <a:ext cx="7920880" cy="454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marR="0" lvl="0" indent="-228600" defTabSz="91440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</a:rPr>
              <a:t>Первый этап возможен с детьми 3,5 – 5 лет </a:t>
            </a:r>
          </a:p>
          <a:p>
            <a:pPr marL="594360" marR="0" lvl="1" indent="-22860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</a:rPr>
              <a:t>– подражательно-исполнительный</a:t>
            </a:r>
          </a:p>
          <a:p>
            <a:pPr marL="274320" marR="0" lvl="0" indent="-228600" defTabSz="91440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</a:rPr>
              <a:t>Второй этап характерен для детей 5 – 6 лет</a:t>
            </a:r>
          </a:p>
          <a:p>
            <a:pPr marL="594360" marR="0" lvl="1" indent="-22860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</a:rPr>
              <a:t>– развивающий</a:t>
            </a:r>
          </a:p>
          <a:p>
            <a:pPr marL="274320" marR="0" lvl="0" indent="-228600" defTabSz="91440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</a:rPr>
              <a:t>Третий этап характерен для детей 6 – 7 лет</a:t>
            </a:r>
          </a:p>
          <a:p>
            <a:pPr marL="594360" marR="0" lvl="1" indent="-22860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</a:rPr>
              <a:t>– творческий</a:t>
            </a:r>
          </a:p>
          <a:p>
            <a:pPr marL="274320" marR="0" lvl="0" indent="-228600" defTabSz="91440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Wingdings" panose="05000000000000000000" pitchFamily="2" charset="2"/>
              <a:buChar char="§"/>
              <a:tabLst/>
              <a:defRPr/>
            </a:pP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188314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14290"/>
            <a:ext cx="814393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i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ехнология проектирования, включённая в организационную систему ДОУ, становится инструментом развития, саморазвития ребёнка, его познавательных и творческих способностей, является уникальным средством обеспечения сотрудничества детей и взрослых.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Реализуя данный метод  в воспитательно-образовательной работе детского сада, можно достигнуть значительных успехов. Метод проектов в работе с дошкольниками – это оптимальный, инновационный и перспективный метод, который должен знать своё место в системе дошкольного образования.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4" name="Рисунок 3" descr="дети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08" y="4071942"/>
            <a:ext cx="5000660" cy="2933698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767007"/>
            <a:ext cx="45720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5400" b="1" cap="small" dirty="0">
                <a:solidFill>
                  <a:srgbClr val="C00000"/>
                </a:solidFill>
                <a:latin typeface="Times New Roman"/>
              </a:rPr>
              <a:t>Спасибо</a:t>
            </a:r>
            <a:br>
              <a:rPr lang="ru-RU" sz="5400" b="1" cap="small" dirty="0">
                <a:solidFill>
                  <a:srgbClr val="C00000"/>
                </a:solidFill>
                <a:latin typeface="Times New Roman"/>
              </a:rPr>
            </a:br>
            <a:r>
              <a:rPr lang="ru-RU" sz="5400" b="1" cap="small" dirty="0">
                <a:solidFill>
                  <a:srgbClr val="C00000"/>
                </a:solidFill>
                <a:latin typeface="Times New Roman"/>
              </a:rPr>
              <a:t>за</a:t>
            </a:r>
            <a:br>
              <a:rPr lang="ru-RU" sz="5400" b="1" cap="small" dirty="0">
                <a:solidFill>
                  <a:srgbClr val="C00000"/>
                </a:solidFill>
                <a:latin typeface="Times New Roman"/>
              </a:rPr>
            </a:br>
            <a:r>
              <a:rPr lang="ru-RU" sz="5400" b="1" cap="small" dirty="0">
                <a:solidFill>
                  <a:srgbClr val="C00000"/>
                </a:solidFill>
                <a:latin typeface="Times New Roman"/>
              </a:rPr>
              <a:t>внимание!</a:t>
            </a:r>
            <a:r>
              <a:rPr lang="ru-RU" sz="3000" b="1" cap="small" dirty="0">
                <a:solidFill>
                  <a:srgbClr val="C00000"/>
                </a:solidFill>
                <a:latin typeface="Times New Roman"/>
              </a:rPr>
              <a:t/>
            </a:r>
            <a:br>
              <a:rPr lang="ru-RU" sz="3000" b="1" cap="small" dirty="0">
                <a:solidFill>
                  <a:srgbClr val="C00000"/>
                </a:solidFill>
                <a:latin typeface="Times New Roman"/>
              </a:rPr>
            </a:br>
            <a:r>
              <a:rPr lang="ru-RU" sz="3000" b="1" cap="small" dirty="0">
                <a:solidFill>
                  <a:srgbClr val="C00000"/>
                </a:solidFill>
                <a:latin typeface="Times New Roman"/>
              </a:rPr>
              <a:t/>
            </a:r>
            <a:br>
              <a:rPr lang="ru-RU" sz="3000" b="1" cap="small" dirty="0">
                <a:solidFill>
                  <a:srgbClr val="C00000"/>
                </a:solidFill>
                <a:latin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296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43998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429124" y="214290"/>
            <a:ext cx="4286280" cy="6215106"/>
          </a:xfrm>
          <a:solidFill>
            <a:schemeClr val="tx2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Calibri" pitchFamily="34" charset="0"/>
                <a:cs typeface="Estrangelo Edessa" pitchFamily="66"/>
              </a:rPr>
              <a:t>   </a:t>
            </a:r>
            <a:r>
              <a:rPr lang="ru-RU" b="1" i="1" dirty="0" smtClean="0">
                <a:latin typeface="Calibri" pitchFamily="34" charset="0"/>
                <a:cs typeface="Estrangelo Edessa" pitchFamily="66"/>
              </a:rPr>
              <a:t>Метод проектов </a:t>
            </a:r>
            <a:r>
              <a:rPr lang="ru-RU" i="1" dirty="0" smtClean="0">
                <a:latin typeface="Calibri" pitchFamily="34" charset="0"/>
                <a:cs typeface="Estrangelo Edessa" pitchFamily="66"/>
              </a:rPr>
              <a:t>был разработан в начале ХХ столетия американским философом, психологом и  педагогом Джоном </a:t>
            </a:r>
            <a:r>
              <a:rPr lang="ru-RU" i="1" dirty="0" err="1" smtClean="0">
                <a:latin typeface="Calibri" pitchFamily="34" charset="0"/>
                <a:cs typeface="Estrangelo Edessa" pitchFamily="66"/>
              </a:rPr>
              <a:t>Дьюи</a:t>
            </a:r>
            <a:r>
              <a:rPr lang="ru-RU" i="1" dirty="0" smtClean="0">
                <a:latin typeface="Calibri" pitchFamily="34" charset="0"/>
                <a:cs typeface="Estrangelo Edessa" pitchFamily="66"/>
              </a:rPr>
              <a:t>  (1859-1952).</a:t>
            </a:r>
          </a:p>
          <a:p>
            <a:endParaRPr lang="ru-RU" i="1" dirty="0" smtClean="0">
              <a:latin typeface="Calibri" pitchFamily="34" charset="0"/>
              <a:cs typeface="Estrangelo Edessa" pitchFamily="66"/>
            </a:endParaRPr>
          </a:p>
          <a:p>
            <a:pPr>
              <a:buNone/>
            </a:pPr>
            <a:r>
              <a:rPr lang="ru-RU" i="1" dirty="0" smtClean="0">
                <a:latin typeface="Calibri" pitchFamily="34" charset="0"/>
                <a:cs typeface="Estrangelo Edessa" pitchFamily="66"/>
              </a:rPr>
              <a:t>    По мнению </a:t>
            </a:r>
            <a:r>
              <a:rPr lang="ru-RU" i="1" dirty="0" err="1" smtClean="0">
                <a:latin typeface="Calibri" pitchFamily="34" charset="0"/>
                <a:cs typeface="Estrangelo Edessa" pitchFamily="66"/>
              </a:rPr>
              <a:t>Д.Дьюи</a:t>
            </a:r>
            <a:r>
              <a:rPr lang="ru-RU" i="1" dirty="0" smtClean="0">
                <a:latin typeface="Calibri" pitchFamily="34" charset="0"/>
                <a:cs typeface="Estrangelo Edessa" pitchFamily="66"/>
              </a:rPr>
              <a:t>, обучение должно строиться "на активной основе через целесообразную деятельность детей в соответствии с их личными интересами и личными целями".</a:t>
            </a:r>
          </a:p>
          <a:p>
            <a:endParaRPr lang="ru-RU" dirty="0"/>
          </a:p>
        </p:txBody>
      </p:sp>
      <p:pic>
        <p:nvPicPr>
          <p:cNvPr id="4" name="Рисунок 3" descr="фото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3" y="214290"/>
            <a:ext cx="4143404" cy="6211812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6248" y="500042"/>
            <a:ext cx="428628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latin typeface="Calibri" pitchFamily="34" charset="0"/>
                <a:cs typeface="Times New Roman" pitchFamily="18" charset="0"/>
              </a:rPr>
              <a:t>Этот метод актуален и очень эффективен, т.к. даёт ребёнку  возможность экспериментировать, синтезировать полученные знания, развивать творческие способности и коммуникативные навыки, тем самым позволяя ему успешно адаптироваться к школе. </a:t>
            </a:r>
            <a:endParaRPr lang="ru-RU" sz="2800" i="1" dirty="0"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4" name="Рисунок 3" descr="школьники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480"/>
            <a:ext cx="4214842" cy="5324011"/>
          </a:xfrm>
          <a:prstGeom prst="rect">
            <a:avLst/>
          </a:prstGeom>
          <a:ln w="38100">
            <a:solidFill>
              <a:schemeClr val="accent1"/>
            </a:solidFill>
            <a:prstDash val="solid"/>
          </a:ln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9058" y="357166"/>
            <a:ext cx="471490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Calibri" pitchFamily="34" charset="0"/>
                <a:cs typeface="Times New Roman" pitchFamily="18" charset="0"/>
              </a:rPr>
              <a:t> Данный метод интересен и полезен не только детям, но и самим педагогам, т.к. он даёт возможность сконцентрировать материал по определённой теме, повысить уровень собственной компетентности по проблеме, вывести на новый уровень взаимоотношения с родителями, ощутить себя  партнёром детей в решении исследовательских задач, сделать процесс познания интересным, привлекательным и творческим.</a:t>
            </a:r>
            <a:endParaRPr lang="ru-RU" sz="2400" i="1" dirty="0"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3" name="Рисунок 2" descr="010512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32"/>
            <a:ext cx="4000496" cy="4714908"/>
          </a:xfrm>
          <a:prstGeom prst="rect">
            <a:avLst/>
          </a:prstGeom>
          <a:ln w="38100">
            <a:solidFill>
              <a:schemeClr val="bg1"/>
            </a:solidFill>
            <a:prstDash val="solid"/>
          </a:ln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290" y="1000108"/>
            <a:ext cx="6572296" cy="244131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buNone/>
            </a:pPr>
            <a:endParaRPr lang="ru-RU" sz="2800" b="1" i="1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i="1" dirty="0" smtClean="0">
                <a:latin typeface="Calibri" pitchFamily="34" charset="0"/>
                <a:cs typeface="Times New Roman" pitchFamily="18" charset="0"/>
              </a:rPr>
              <a:t>развитие свободной творческой личности ребёнка, которое определяется задачами развития и задачами исследовательской деятельности детей.</a:t>
            </a:r>
          </a:p>
        </p:txBody>
      </p:sp>
      <p:pic>
        <p:nvPicPr>
          <p:cNvPr id="3" name="Рисунок 2" descr="4770416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3214686"/>
            <a:ext cx="5820193" cy="3643314"/>
          </a:xfrm>
          <a:prstGeom prst="rect">
            <a:avLst/>
          </a:prstGeom>
          <a:ln w="38100">
            <a:solidFill>
              <a:schemeClr val="bg1"/>
            </a:solidFill>
          </a:ln>
          <a:effectLst>
            <a:softEdge rad="317500"/>
          </a:effectLst>
        </p:spPr>
      </p:pic>
      <p:sp>
        <p:nvSpPr>
          <p:cNvPr id="5" name="Горизонтальный свиток 4"/>
          <p:cNvSpPr/>
          <p:nvPr/>
        </p:nvSpPr>
        <p:spPr>
          <a:xfrm>
            <a:off x="500034" y="0"/>
            <a:ext cx="7929618" cy="192880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2800" b="1" i="1" dirty="0" smtClean="0">
                <a:solidFill>
                  <a:schemeClr val="tx1"/>
                </a:solidFill>
              </a:rPr>
              <a:t>Основная цель проектного метода в ДОУ 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7639080" cy="1500198"/>
          </a:xfrm>
        </p:spPr>
        <p:txBody>
          <a:bodyPr>
            <a:normAutofit/>
          </a:bodyPr>
          <a:lstStyle/>
          <a:p>
            <a:pPr algn="ctr"/>
            <a:endParaRPr lang="ru-RU" sz="27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428868"/>
            <a:ext cx="7467600" cy="3786214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ru-RU" i="1" dirty="0" smtClean="0">
                <a:latin typeface="Calibri" pitchFamily="34" charset="0"/>
                <a:cs typeface="Times New Roman" pitchFamily="18" charset="0"/>
              </a:rPr>
              <a:t>обеспечение психологического благополучия и здоровья детей;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latin typeface="Calibri" pitchFamily="34" charset="0"/>
                <a:cs typeface="Times New Roman" pitchFamily="18" charset="0"/>
              </a:rPr>
              <a:t>развитие познавательных способностей;</a:t>
            </a:r>
          </a:p>
          <a:p>
            <a:pPr lvl="0">
              <a:buFont typeface="Wingdings" pitchFamily="2" charset="2"/>
              <a:buChar char="Ø"/>
            </a:pPr>
            <a:r>
              <a:rPr lang="ru-RU" i="1" dirty="0" smtClean="0">
                <a:latin typeface="Calibri" pitchFamily="34" charset="0"/>
                <a:cs typeface="Times New Roman" pitchFamily="18" charset="0"/>
              </a:rPr>
              <a:t>развитие творческого воображения;</a:t>
            </a:r>
          </a:p>
          <a:p>
            <a:pPr lvl="0">
              <a:buFont typeface="Wingdings" pitchFamily="2" charset="2"/>
              <a:buChar char="Ø"/>
            </a:pPr>
            <a:r>
              <a:rPr lang="ru-RU" i="1" dirty="0" smtClean="0">
                <a:latin typeface="Calibri" pitchFamily="34" charset="0"/>
                <a:cs typeface="Times New Roman" pitchFamily="18" charset="0"/>
              </a:rPr>
              <a:t>развитие творческого мышления;</a:t>
            </a:r>
          </a:p>
          <a:p>
            <a:pPr lvl="0">
              <a:buFont typeface="Wingdings" pitchFamily="2" charset="2"/>
              <a:buChar char="Ø"/>
            </a:pPr>
            <a:r>
              <a:rPr lang="ru-RU" i="1" dirty="0" smtClean="0">
                <a:latin typeface="Calibri" pitchFamily="34" charset="0"/>
                <a:cs typeface="Times New Roman" pitchFamily="18" charset="0"/>
              </a:rPr>
              <a:t>развитие коммуникативных навыков.</a:t>
            </a:r>
          </a:p>
          <a:p>
            <a:endParaRPr lang="ru-RU" dirty="0"/>
          </a:p>
        </p:txBody>
      </p:sp>
      <p:pic>
        <p:nvPicPr>
          <p:cNvPr id="4" name="Рисунок 3" descr="прект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1642" y="3000372"/>
            <a:ext cx="2498925" cy="3697225"/>
          </a:xfrm>
          <a:prstGeom prst="rect">
            <a:avLst/>
          </a:prstGeom>
          <a:ln w="38100">
            <a:solidFill>
              <a:schemeClr val="accent1"/>
            </a:solidFill>
          </a:ln>
          <a:effectLst>
            <a:softEdge rad="127000"/>
          </a:effectLst>
        </p:spPr>
      </p:pic>
      <p:sp>
        <p:nvSpPr>
          <p:cNvPr id="5" name="Горизонтальный свиток 4"/>
          <p:cNvSpPr/>
          <p:nvPr/>
        </p:nvSpPr>
        <p:spPr>
          <a:xfrm>
            <a:off x="428596" y="0"/>
            <a:ext cx="8143932" cy="200024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</a:rPr>
              <a:t>Общие задачи развития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400" b="1" dirty="0" smtClean="0"/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(специфичные для каждого возраста):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285728"/>
            <a:ext cx="807249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i="1" cap="all" dirty="0" smtClean="0">
                <a:ln w="0"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ru-RU" sz="2400" b="1" i="1" u="none" strike="noStrike" cap="all" normalizeH="0" baseline="0" dirty="0" smtClean="0">
                <a:ln w="0"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етское проектирование может быть успешным, если соблюдаются следующие условия: </a:t>
            </a:r>
          </a:p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all" normalizeH="0" baseline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all" normalizeH="0" baseline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itchFamily="34" charset="0"/>
            </a:endParaRPr>
          </a:p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itchFamily="34" charset="0"/>
            </a:endParaRPr>
          </a:p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itchFamily="34" charset="0"/>
            </a:endParaRPr>
          </a:p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itchFamily="34" charset="0"/>
            </a:endParaRPr>
          </a:p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all" normalizeH="0" baseline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1" i="0" u="none" strike="noStrike" cap="all" normalizeH="0" baseline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714348" y="1571612"/>
            <a:ext cx="3786214" cy="785818"/>
          </a:xfrm>
          <a:prstGeom prst="horizontalScroll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учет интересов ребенка </a:t>
            </a:r>
            <a:endParaRPr lang="ru-RU" sz="2400" i="1" dirty="0">
              <a:latin typeface="Calibri" pitchFamily="34" charset="0"/>
            </a:endParaRP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714348" y="2428868"/>
            <a:ext cx="5072098" cy="857256"/>
          </a:xfrm>
          <a:prstGeom prst="horizontalScroll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деятельность без принуждения </a:t>
            </a:r>
            <a:endParaRPr lang="ru-RU" sz="2400" i="1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4" name="Горизонтальный свиток 13"/>
          <p:cNvSpPr/>
          <p:nvPr/>
        </p:nvSpPr>
        <p:spPr>
          <a:xfrm>
            <a:off x="714348" y="3286124"/>
            <a:ext cx="6500858" cy="1033272"/>
          </a:xfrm>
          <a:prstGeom prst="horizontalScroll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тематика (проблема) адекватна возрасту </a:t>
            </a:r>
            <a:endParaRPr lang="ru-RU" sz="2400" i="1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" name="Горизонтальный свиток 15"/>
          <p:cNvSpPr/>
          <p:nvPr/>
        </p:nvSpPr>
        <p:spPr>
          <a:xfrm>
            <a:off x="714348" y="4357694"/>
            <a:ext cx="6786610" cy="1033272"/>
          </a:xfrm>
          <a:prstGeom prst="horizontalScroll">
            <a:avLst>
              <a:gd name="adj" fmla="val 11446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предоставление самостоятельности и поддержка детской    инициативы</a:t>
            </a:r>
            <a:endParaRPr lang="ru-RU" sz="2400" i="1" dirty="0">
              <a:latin typeface="Calibri" pitchFamily="34" charset="0"/>
            </a:endParaRPr>
          </a:p>
        </p:txBody>
      </p:sp>
      <p:sp>
        <p:nvSpPr>
          <p:cNvPr id="19" name="Горизонтальный свиток 18"/>
          <p:cNvSpPr/>
          <p:nvPr/>
        </p:nvSpPr>
        <p:spPr>
          <a:xfrm>
            <a:off x="714348" y="5429264"/>
            <a:ext cx="7000924" cy="857256"/>
          </a:xfrm>
          <a:prstGeom prst="horizontalScroll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совместное со взрослыми достижение цели</a:t>
            </a:r>
            <a:endParaRPr lang="ru-RU" i="1" dirty="0">
              <a:latin typeface="Calibri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50206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50206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073593"/>
              </p:ext>
            </p:extLst>
          </p:nvPr>
        </p:nvGraphicFramePr>
        <p:xfrm>
          <a:off x="179512" y="188640"/>
          <a:ext cx="8568954" cy="6822356"/>
        </p:xfrm>
        <a:graphic>
          <a:graphicData uri="http://schemas.openxmlformats.org/drawingml/2006/table">
            <a:tbl>
              <a:tblPr/>
              <a:tblGrid>
                <a:gridCol w="1980410"/>
                <a:gridCol w="1355490"/>
                <a:gridCol w="1355490"/>
                <a:gridCol w="1238207"/>
                <a:gridCol w="1245367"/>
                <a:gridCol w="1393990"/>
              </a:tblGrid>
              <a:tr h="400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Тип проекта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младшая группа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 младшая группа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Средняя группа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Старшая группа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Подготовит. группа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43634">
                <a:tc grid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Доминирующая в проекте деятельность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77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Исследовательский 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436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Творческий 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577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Ролевой 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577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Информационный 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8726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Практико-ориентированный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43634">
                <a:tc grid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Характер координации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745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Скрытая координация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1745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Открытая координация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43634">
                <a:tc grid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Количество участников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6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Индивидуальный 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577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Парный 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436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Групповой 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577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Коллективный 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43634">
                <a:tc grid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Продолжительность проекта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6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Краткосрочный 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436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Среднесрочный 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577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Долгосрочный 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43634">
                <a:tc grid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Характер контактов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6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Внутригрупповой 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577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Межгрупповой 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577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Региональный 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7630" marR="376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0793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154047"/>
              </p:ext>
            </p:extLst>
          </p:nvPr>
        </p:nvGraphicFramePr>
        <p:xfrm>
          <a:off x="323528" y="557972"/>
          <a:ext cx="8496945" cy="622562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51982"/>
                <a:gridCol w="3735018"/>
                <a:gridCol w="2309945"/>
              </a:tblGrid>
              <a:tr h="769401">
                <a:tc>
                  <a:txBody>
                    <a:bodyPr/>
                    <a:lstStyle/>
                    <a:p>
                      <a:pPr algn="ctr"/>
                      <a:r>
                        <a:rPr lang="ru-RU" sz="1800" u="none" strike="noStrike" baseline="0" dirty="0" smtClean="0"/>
                        <a:t>Этапы проекта 	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u="none" strike="noStrike" baseline="0" dirty="0" smtClean="0"/>
                        <a:t>Виды деятельности 	</a:t>
                      </a:r>
                    </a:p>
                    <a:p>
                      <a:pPr algn="ctr"/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9401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u="none" strike="noStrike" baseline="0" dirty="0" smtClean="0"/>
                        <a:t>Деятельность педагога 	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u="none" strike="noStrike" baseline="0" dirty="0" smtClean="0"/>
                        <a:t>Деятельность детей 	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</a:tr>
              <a:tr h="1692681">
                <a:tc>
                  <a:txBody>
                    <a:bodyPr/>
                    <a:lstStyle/>
                    <a:p>
                      <a:r>
                        <a:rPr lang="en-US" sz="1800" u="none" strike="noStrike" baseline="0" dirty="0" smtClean="0"/>
                        <a:t>I. </a:t>
                      </a:r>
                      <a:r>
                        <a:rPr lang="ru-RU" sz="1800" u="none" strike="noStrike" baseline="0" dirty="0" smtClean="0"/>
                        <a:t>Постановка проблемы 	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u="none" strike="noStrike" baseline="0" dirty="0" smtClean="0"/>
                        <a:t>Показывает проблему, возможные противоречия в ней через активизацию мысли и эмоционального состояния, чувств ребенка. Формулирует цель.	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u="none" strike="noStrike" baseline="0" dirty="0" smtClean="0"/>
                        <a:t>Погружаются в проблему, определяют цели и содержание деятельности. 	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</a:tr>
              <a:tr h="2385142">
                <a:tc>
                  <a:txBody>
                    <a:bodyPr/>
                    <a:lstStyle/>
                    <a:p>
                      <a:r>
                        <a:rPr lang="ru-RU" sz="1800" u="none" strike="noStrike" baseline="0" dirty="0" smtClean="0"/>
                        <a:t>II. Обсуждения проблемы, определение зада 	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u="none" strike="noStrike" baseline="0" dirty="0" smtClean="0"/>
                        <a:t>Привлекает к поиску решения проблемы, погружая детей в игровую, сюжетную ситуацию, или другим путем. 	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u="none" strike="noStrike" baseline="0" dirty="0" smtClean="0"/>
                        <a:t>Озабочены задачами, высказывают мысли, планируют деятельность, составляют схемы, объединяются в группы. 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123728" y="188640"/>
            <a:ext cx="46153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</a:rPr>
              <a:t>Алгоритм деятельности по проекту 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031264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1390</TotalTime>
  <Words>682</Words>
  <Application>Microsoft Office PowerPoint</Application>
  <PresentationFormat>Экран (4:3)</PresentationFormat>
  <Paragraphs>163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Муниципальное бюджетное дошкольное образовательное учреждение Пушкинского муниципального района детский сад № 12 «Василёк»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ДОШКОЛЬНОЕ ОБРАЗОВАТЕЛЬНОЕ УЧРЕЖДЕНИЕ ДЕТСКИЙ САД КОМБИНИРОВАННОГО ВИДА №34 г.Ейска МО ЕЙСКИЙ РАЙОН</dc:title>
  <dc:creator>Admin</dc:creator>
  <cp:lastModifiedBy>admin</cp:lastModifiedBy>
  <cp:revision>131</cp:revision>
  <dcterms:created xsi:type="dcterms:W3CDTF">2013-12-15T15:27:20Z</dcterms:created>
  <dcterms:modified xsi:type="dcterms:W3CDTF">2019-01-06T11:07:59Z</dcterms:modified>
</cp:coreProperties>
</file>