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72" r:id="rId4"/>
    <p:sldId id="261" r:id="rId5"/>
    <p:sldId id="262" r:id="rId6"/>
    <p:sldId id="264" r:id="rId7"/>
    <p:sldId id="279" r:id="rId8"/>
    <p:sldId id="265" r:id="rId9"/>
    <p:sldId id="266" r:id="rId10"/>
    <p:sldId id="267" r:id="rId11"/>
    <p:sldId id="280" r:id="rId12"/>
    <p:sldId id="268" r:id="rId13"/>
    <p:sldId id="273" r:id="rId14"/>
    <p:sldId id="269" r:id="rId15"/>
    <p:sldId id="278" r:id="rId16"/>
    <p:sldId id="274" r:id="rId17"/>
    <p:sldId id="275" r:id="rId18"/>
    <p:sldId id="277" r:id="rId19"/>
    <p:sldId id="276" r:id="rId20"/>
    <p:sldId id="270" r:id="rId21"/>
    <p:sldId id="271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3CF4"/>
    <a:srgbClr val="FF0000"/>
    <a:srgbClr val="E947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3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5A90B-71F5-4DED-BCDA-5570CC5EADEF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E3D7-56FE-4886-A79F-027A6A1656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328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5A90B-71F5-4DED-BCDA-5570CC5EADEF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E3D7-56FE-4886-A79F-027A6A1656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259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5A90B-71F5-4DED-BCDA-5570CC5EADEF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E3D7-56FE-4886-A79F-027A6A1656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641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5A90B-71F5-4DED-BCDA-5570CC5EADEF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E3D7-56FE-4886-A79F-027A6A1656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466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5A90B-71F5-4DED-BCDA-5570CC5EADEF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E3D7-56FE-4886-A79F-027A6A1656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668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5A90B-71F5-4DED-BCDA-5570CC5EADEF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E3D7-56FE-4886-A79F-027A6A1656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577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5A90B-71F5-4DED-BCDA-5570CC5EADEF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E3D7-56FE-4886-A79F-027A6A1656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455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5A90B-71F5-4DED-BCDA-5570CC5EADEF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E3D7-56FE-4886-A79F-027A6A1656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592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5A90B-71F5-4DED-BCDA-5570CC5EADEF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E3D7-56FE-4886-A79F-027A6A1656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380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5A90B-71F5-4DED-BCDA-5570CC5EADEF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E3D7-56FE-4886-A79F-027A6A1656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249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5A90B-71F5-4DED-BCDA-5570CC5EADEF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E3D7-56FE-4886-A79F-027A6A1656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9440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5A90B-71F5-4DED-BCDA-5570CC5EADEF}" type="datetimeFigureOut">
              <a:rPr lang="ru-RU" smtClean="0"/>
              <a:t>18.12.2018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BE3D7-56FE-4886-A79F-027A6A1656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313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yandex.ru/images/search?pos=4&amp;img_url=https://ds03.infourok.ru/uploads/ex/0e08/0003b787-9ae3215e/img7.jpg&amp;text=%D1%84%D0%BE%D0%BD%20%D1%81%20%D0%B1%D1%83%D1%80%D0%B0%D1%82%D0%B8%D0%BD%D0%BE%20%D0%B4%D0%BB%D1%8F%20%D0%BF%D1%80%D0%B5%D0%B7%D0%B5%D0%BD%D1%82%D0%B0%D1%86%D0%B8%D0%B8&amp;lr=18&amp;rpt=simage" TargetMode="External"/><Relationship Id="rId7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hyperlink" Target="https://yandex.ru/images/search?pos=11&amp;img_url=https://openclipart.org/image/2400px/svg_to_png/20195/pitr-Home-icon.png&amp;text=%D0%B4%D0%BE%D0%BC%D0%B8%D0%BA%D0%B8%20%D0%B4%D0%BB%D1%8F%20%D0%BF%D1%80%D0%B5%D0%B7%D0%B5%D0%BD%D1%82%D0%B0%D1%86%D0%B8%D0%B8&amp;rpt=simage" TargetMode="External"/><Relationship Id="rId4" Type="http://schemas.openxmlformats.org/officeDocument/2006/relationships/hyperlink" Target="https://yandex.ru/images/search?pos=0&amp;img_url=https://ds04.infourok.ru/uploads/ex/0d1e/0007d54d-9b0873f8/hello_html_41066057.png&amp;text=%D0%BA%D0%B0%D1%80%D1%82%D0%B8%D0%BD%D0%BA%D0%B0%20%D0%B7%D0%BE%D0%BB%D0%BE%D1%82%D0%BE%D0%B9%20%D0%BA%D0%BB%D1%8E%D1%87%D0%B8%D0%BA%20%D0%B4%D0%BB%D1%8F%20%D0%B4%D0%B5%D1%82%D0%B5%D0%B9&amp;rpt=simage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o2.rcokoit.ru/pluginfile.php/521174/mod_assign/intro/0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906073" y="669701"/>
            <a:ext cx="5576552" cy="1249251"/>
          </a:xfrm>
          <a:prstGeom prst="rect">
            <a:avLst/>
          </a:prstGeom>
          <a:noFill/>
          <a:ln w="60325" cap="rnd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641514" y="517793"/>
            <a:ext cx="6158428" cy="2346593"/>
          </a:xfrm>
          <a:prstGeom prst="rect">
            <a:avLst/>
          </a:prstGeom>
          <a:ln>
            <a:solidFill>
              <a:srgbClr val="00B05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 w="57150">
                <a:solidFill>
                  <a:srgbClr val="7030A0"/>
                </a:solidFill>
              </a:ln>
              <a:latin typeface="Arial Black" panose="020B0A04020102020204" pitchFamily="34" charset="0"/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2814033" y="2982171"/>
            <a:ext cx="3837905" cy="1618806"/>
          </a:xfrm>
          <a:prstGeom prst="wave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641515" y="598482"/>
            <a:ext cx="6012026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Тренажер по </a:t>
            </a:r>
            <a:r>
              <a:rPr lang="ru-RU" sz="32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теме </a:t>
            </a:r>
            <a:r>
              <a:rPr lang="ru-RU" sz="36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«Род имен существительных»</a:t>
            </a:r>
          </a:p>
          <a:p>
            <a:pPr algn="ctr"/>
            <a:r>
              <a:rPr lang="ru-RU" sz="36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5 класс (8 вид)</a:t>
            </a:r>
          </a:p>
          <a:p>
            <a:pPr algn="ctr"/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79529" y="3365429"/>
            <a:ext cx="30296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>
                <a:solidFill>
                  <a:srgbClr val="E73CF4"/>
                </a:solidFill>
                <a:latin typeface="Arial Black" panose="020B0A04020102020204" pitchFamily="34" charset="0"/>
              </a:rPr>
              <a:t>О.М.Печникова</a:t>
            </a:r>
            <a:endParaRPr lang="ru-RU" dirty="0" smtClean="0">
              <a:solidFill>
                <a:srgbClr val="E73CF4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dirty="0" err="1" smtClean="0">
                <a:solidFill>
                  <a:srgbClr val="E73CF4"/>
                </a:solidFill>
                <a:latin typeface="Arial Black" panose="020B0A04020102020204" pitchFamily="34" charset="0"/>
              </a:rPr>
              <a:t>П.Надвоицы</a:t>
            </a:r>
            <a:endParaRPr lang="ru-RU" dirty="0" smtClean="0">
              <a:solidFill>
                <a:srgbClr val="E73CF4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dirty="0" smtClean="0">
                <a:solidFill>
                  <a:srgbClr val="E73CF4"/>
                </a:solidFill>
                <a:latin typeface="Arial Black" panose="020B0A04020102020204" pitchFamily="34" charset="0"/>
              </a:rPr>
              <a:t>2018г.</a:t>
            </a:r>
            <a:endParaRPr lang="ru-RU" dirty="0">
              <a:solidFill>
                <a:srgbClr val="E73CF4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Стрелка вправо 5">
            <a:hlinkClick r:id="" action="ppaction://hlinkshowjump?jump=nextslide"/>
          </p:cNvPr>
          <p:cNvSpPr/>
          <p:nvPr/>
        </p:nvSpPr>
        <p:spPr>
          <a:xfrm>
            <a:off x="11372850" y="6309360"/>
            <a:ext cx="697230" cy="468630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130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o2.rcokoit.ru/pluginfile.php/521174/mod_assign/intro/01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33041" y="550843"/>
            <a:ext cx="6687239" cy="1112703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prstClr val="black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Назови род имени существительного</a:t>
            </a:r>
          </a:p>
          <a:p>
            <a:pPr lvl="0" algn="ctr"/>
            <a:r>
              <a:rPr lang="ru-RU" sz="36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помощь</a:t>
            </a:r>
            <a:endParaRPr lang="ru-RU" sz="3600" b="1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51682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122843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61840" y="3445251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04650" y="2388067"/>
            <a:ext cx="6544020" cy="211523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носка-облако 7"/>
          <p:cNvSpPr/>
          <p:nvPr/>
        </p:nvSpPr>
        <p:spPr>
          <a:xfrm>
            <a:off x="5652609" y="4397167"/>
            <a:ext cx="2791262" cy="1094799"/>
          </a:xfrm>
          <a:prstGeom prst="cloudCallout">
            <a:avLst>
              <a:gd name="adj1" fmla="val 83346"/>
              <a:gd name="adj2" fmla="val -11987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i="1">
                <a:solidFill>
                  <a:prstClr val="black"/>
                </a:solidFill>
                <a:latin typeface="Arial Black" panose="020B0A04020102020204" pitchFamily="34" charset="0"/>
              </a:rPr>
              <a:t>Подумай!</a:t>
            </a:r>
            <a:endParaRPr lang="ru-RU" sz="2400" i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65274" y="3230112"/>
            <a:ext cx="2949262" cy="113535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Выноска-облако 10"/>
          <p:cNvSpPr/>
          <p:nvPr/>
        </p:nvSpPr>
        <p:spPr>
          <a:xfrm>
            <a:off x="5656878" y="4392602"/>
            <a:ext cx="2786993" cy="1094799"/>
          </a:xfrm>
          <a:prstGeom prst="cloudCallout">
            <a:avLst>
              <a:gd name="adj1" fmla="val 83586"/>
              <a:gd name="adj2" fmla="val -117784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i="1">
                <a:solidFill>
                  <a:prstClr val="black"/>
                </a:solidFill>
                <a:latin typeface="Arial Black" panose="020B0A04020102020204" pitchFamily="34" charset="0"/>
              </a:rPr>
              <a:t>Молодец!</a:t>
            </a:r>
            <a:endParaRPr lang="ru-RU" sz="2400" b="1" i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pic>
        <p:nvPicPr>
          <p:cNvPr id="12" name="Рисунок 11" descr="https://ruzacbs.ru/sites/default/files/inline_images/hello_html_41066057_0.png">
            <a:hlinkClick r:id="" action="ppaction://hlinkshowjump?jump=nextslide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496" y="5450969"/>
            <a:ext cx="1574926" cy="13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3427202" y="353618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Ж.р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99112" y="216424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Ср.р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72867" y="2209656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М.р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239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o2.rcokoit.ru/pluginfile.php/521174/mod_assign/intro/01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33041" y="550843"/>
            <a:ext cx="6687239" cy="1112703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prstClr val="black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Назови род имени существительного</a:t>
            </a:r>
          </a:p>
          <a:p>
            <a:pPr lvl="0" algn="ctr"/>
            <a:r>
              <a:rPr lang="ru-RU" sz="36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женщина</a:t>
            </a:r>
            <a:endParaRPr lang="ru-RU" sz="3600" b="1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51682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122843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61840" y="3445251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04650" y="2388067"/>
            <a:ext cx="6544020" cy="211523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носка-облако 7"/>
          <p:cNvSpPr/>
          <p:nvPr/>
        </p:nvSpPr>
        <p:spPr>
          <a:xfrm>
            <a:off x="5652609" y="4397167"/>
            <a:ext cx="2791262" cy="1094799"/>
          </a:xfrm>
          <a:prstGeom prst="cloudCallout">
            <a:avLst>
              <a:gd name="adj1" fmla="val 83346"/>
              <a:gd name="adj2" fmla="val -11987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i="1">
                <a:solidFill>
                  <a:prstClr val="black"/>
                </a:solidFill>
                <a:latin typeface="Arial Black" panose="020B0A04020102020204" pitchFamily="34" charset="0"/>
              </a:rPr>
              <a:t>Подумай!</a:t>
            </a:r>
            <a:endParaRPr lang="ru-RU" sz="2400" i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29476" y="1858172"/>
            <a:ext cx="2949262" cy="113535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Выноска-облако 10"/>
          <p:cNvSpPr/>
          <p:nvPr/>
        </p:nvSpPr>
        <p:spPr>
          <a:xfrm>
            <a:off x="5656878" y="4392602"/>
            <a:ext cx="2786993" cy="1094799"/>
          </a:xfrm>
          <a:prstGeom prst="cloudCallout">
            <a:avLst>
              <a:gd name="adj1" fmla="val 83586"/>
              <a:gd name="adj2" fmla="val -117784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i="1">
                <a:solidFill>
                  <a:prstClr val="black"/>
                </a:solidFill>
                <a:latin typeface="Arial Black" panose="020B0A04020102020204" pitchFamily="34" charset="0"/>
              </a:rPr>
              <a:t>Молодец!</a:t>
            </a:r>
            <a:endParaRPr lang="ru-RU" sz="2400" b="1" i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pic>
        <p:nvPicPr>
          <p:cNvPr id="12" name="Рисунок 11" descr="https://ruzacbs.ru/sites/default/files/inline_images/hello_html_41066057_0.png">
            <a:hlinkClick r:id="" action="ppaction://hlinkshowjump?jump=nextslide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496" y="5450969"/>
            <a:ext cx="1574926" cy="13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3427202" y="353618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М.р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99112" y="216424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Ср.р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72867" y="2209656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Ж.р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478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o2.rcokoit.ru/pluginfile.php/521174/mod_assign/intro/01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33041" y="550843"/>
            <a:ext cx="6687239" cy="1112703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prstClr val="black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Назови род имени существительного</a:t>
            </a:r>
          </a:p>
          <a:p>
            <a:pPr lvl="0" algn="ctr"/>
            <a:r>
              <a:rPr lang="ru-RU" sz="36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плащ</a:t>
            </a:r>
            <a:endParaRPr lang="ru-RU" sz="3600" b="1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51682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122843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61840" y="3445251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04650" y="2042173"/>
            <a:ext cx="6544020" cy="211523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носка-облако 7"/>
          <p:cNvSpPr/>
          <p:nvPr/>
        </p:nvSpPr>
        <p:spPr>
          <a:xfrm>
            <a:off x="5947883" y="4354534"/>
            <a:ext cx="2802692" cy="1094799"/>
          </a:xfrm>
          <a:prstGeom prst="cloudCallout">
            <a:avLst>
              <a:gd name="adj1" fmla="val 68842"/>
              <a:gd name="adj2" fmla="val -12196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i="1" dirty="0">
                <a:solidFill>
                  <a:prstClr val="black"/>
                </a:solidFill>
                <a:latin typeface="Arial Black" panose="020B0A04020102020204" pitchFamily="34" charset="0"/>
              </a:rPr>
              <a:t>Подумай!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065274" y="3138797"/>
            <a:ext cx="2949262" cy="113535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Выноска-облако 10"/>
          <p:cNvSpPr/>
          <p:nvPr/>
        </p:nvSpPr>
        <p:spPr>
          <a:xfrm>
            <a:off x="5947883" y="4354533"/>
            <a:ext cx="2834258" cy="1094799"/>
          </a:xfrm>
          <a:prstGeom prst="cloudCallout">
            <a:avLst>
              <a:gd name="adj1" fmla="val 68068"/>
              <a:gd name="adj2" fmla="val -124048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i="1">
                <a:solidFill>
                  <a:prstClr val="black"/>
                </a:solidFill>
                <a:latin typeface="Arial Black" panose="020B0A04020102020204" pitchFamily="34" charset="0"/>
              </a:rPr>
              <a:t>Молодец!</a:t>
            </a:r>
            <a:endParaRPr lang="ru-RU" sz="2400" b="1" i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pic>
        <p:nvPicPr>
          <p:cNvPr id="12" name="Рисунок 11" descr="https://ruzacbs.ru/sites/default/files/inline_images/hello_html_41066057_0.png">
            <a:hlinkClick r:id="" action="ppaction://hlinkshowjump?jump=nextslide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496" y="5450969"/>
            <a:ext cx="1574926" cy="13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3427202" y="353618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М.р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99112" y="216424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Ж.р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72867" y="2209656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Ср.р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614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o2.rcokoit.ru/pluginfile.php/521174/mod_assign/intro/01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33041" y="550843"/>
            <a:ext cx="6687239" cy="1112703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prstClr val="black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Назови род имени существительного</a:t>
            </a:r>
          </a:p>
          <a:p>
            <a:pPr lvl="0" algn="ctr"/>
            <a:r>
              <a:rPr lang="ru-RU" sz="36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столица</a:t>
            </a:r>
            <a:endParaRPr lang="ru-RU" sz="3600" b="1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51682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122843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61840" y="3445251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04650" y="2042173"/>
            <a:ext cx="6544020" cy="211523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носка-облако 7"/>
          <p:cNvSpPr/>
          <p:nvPr/>
        </p:nvSpPr>
        <p:spPr>
          <a:xfrm>
            <a:off x="6162651" y="4111911"/>
            <a:ext cx="2802692" cy="1094799"/>
          </a:xfrm>
          <a:prstGeom prst="cloudCallout">
            <a:avLst>
              <a:gd name="adj1" fmla="val 60686"/>
              <a:gd name="adj2" fmla="val -9794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i="1" dirty="0">
                <a:solidFill>
                  <a:prstClr val="black"/>
                </a:solidFill>
                <a:latin typeface="Arial Black" panose="020B0A04020102020204" pitchFamily="34" charset="0"/>
              </a:rPr>
              <a:t>Подумай!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687003" y="1910881"/>
            <a:ext cx="2949262" cy="113535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Выноска-облако 10"/>
          <p:cNvSpPr/>
          <p:nvPr/>
        </p:nvSpPr>
        <p:spPr>
          <a:xfrm>
            <a:off x="6131085" y="4111911"/>
            <a:ext cx="2834258" cy="1094799"/>
          </a:xfrm>
          <a:prstGeom prst="cloudCallout">
            <a:avLst>
              <a:gd name="adj1" fmla="val 61212"/>
              <a:gd name="adj2" fmla="val -97948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i="1">
                <a:solidFill>
                  <a:prstClr val="black"/>
                </a:solidFill>
                <a:latin typeface="Arial Black" panose="020B0A04020102020204" pitchFamily="34" charset="0"/>
              </a:rPr>
              <a:t>Молодец!</a:t>
            </a:r>
            <a:endParaRPr lang="ru-RU" sz="2400" b="1" i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pic>
        <p:nvPicPr>
          <p:cNvPr id="12" name="Рисунок 11" descr="https://ruzacbs.ru/sites/default/files/inline_images/hello_html_41066057_0.png">
            <a:hlinkClick r:id="" action="ppaction://hlinkshowjump?jump=nextslide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496" y="5450969"/>
            <a:ext cx="1574926" cy="13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1952570" y="2143688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Ж.р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68744" y="3543285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М.р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38590" y="2187948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Ср.р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894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o2.rcokoit.ru/pluginfile.php/521174/mod_assign/intro/01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33041" y="550843"/>
            <a:ext cx="6687239" cy="1112703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prstClr val="black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Назови род имени существительного</a:t>
            </a:r>
          </a:p>
          <a:p>
            <a:pPr lvl="0" algn="ctr"/>
            <a:r>
              <a:rPr lang="ru-RU" sz="36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кефир</a:t>
            </a:r>
            <a:endParaRPr lang="ru-RU" sz="3600" b="1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51682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122843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61840" y="3445251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04650" y="2042173"/>
            <a:ext cx="6544020" cy="211523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носка-облако 7"/>
          <p:cNvSpPr/>
          <p:nvPr/>
        </p:nvSpPr>
        <p:spPr>
          <a:xfrm>
            <a:off x="5941258" y="4255030"/>
            <a:ext cx="2814122" cy="1094799"/>
          </a:xfrm>
          <a:prstGeom prst="cloudCallout">
            <a:avLst>
              <a:gd name="adj1" fmla="val 65016"/>
              <a:gd name="adj2" fmla="val -10943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i="1">
                <a:solidFill>
                  <a:prstClr val="black"/>
                </a:solidFill>
                <a:latin typeface="Arial Black" panose="020B0A04020102020204" pitchFamily="34" charset="0"/>
              </a:rPr>
              <a:t>Подумай!</a:t>
            </a:r>
            <a:endParaRPr lang="ru-RU" sz="2400" i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84032" y="3196297"/>
            <a:ext cx="2949262" cy="113535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Выноска-облако 10"/>
          <p:cNvSpPr/>
          <p:nvPr/>
        </p:nvSpPr>
        <p:spPr>
          <a:xfrm>
            <a:off x="5941258" y="4255029"/>
            <a:ext cx="2794124" cy="1094799"/>
          </a:xfrm>
          <a:prstGeom prst="cloudCallout">
            <a:avLst>
              <a:gd name="adj1" fmla="val 65187"/>
              <a:gd name="adj2" fmla="val -109432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i="1">
                <a:solidFill>
                  <a:prstClr val="black"/>
                </a:solidFill>
                <a:latin typeface="Arial Black" panose="020B0A04020102020204" pitchFamily="34" charset="0"/>
              </a:rPr>
              <a:t>Молодец!</a:t>
            </a:r>
            <a:endParaRPr lang="ru-RU" sz="2400" b="1" i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pic>
        <p:nvPicPr>
          <p:cNvPr id="12" name="Рисунок 11" descr="https://ruzacbs.ru/sites/default/files/inline_images/hello_html_41066057_0.png">
            <a:hlinkClick r:id="" action="ppaction://hlinkshowjump?jump=nextslide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496" y="5450969"/>
            <a:ext cx="1574926" cy="13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3427202" y="353618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М.р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8590" y="2174842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Ж.р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27951" y="2214389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Ср.р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61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o2.rcokoit.ru/pluginfile.php/521174/mod_assign/intro/01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33041" y="550843"/>
            <a:ext cx="6687239" cy="1112703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prstClr val="black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Назови род имени существительного</a:t>
            </a:r>
          </a:p>
          <a:p>
            <a:pPr lvl="0" algn="ctr"/>
            <a:r>
              <a:rPr lang="ru-RU" sz="36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директор</a:t>
            </a:r>
            <a:endParaRPr lang="ru-RU" sz="3600" b="1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51682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122843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61840" y="3445251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04650" y="2042173"/>
            <a:ext cx="6544020" cy="211523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носка-облако 7"/>
          <p:cNvSpPr/>
          <p:nvPr/>
        </p:nvSpPr>
        <p:spPr>
          <a:xfrm>
            <a:off x="5941258" y="4255030"/>
            <a:ext cx="2814122" cy="1094799"/>
          </a:xfrm>
          <a:prstGeom prst="cloudCallout">
            <a:avLst>
              <a:gd name="adj1" fmla="val 65016"/>
              <a:gd name="adj2" fmla="val -10943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i="1">
                <a:solidFill>
                  <a:prstClr val="black"/>
                </a:solidFill>
                <a:latin typeface="Arial Black" panose="020B0A04020102020204" pitchFamily="34" charset="0"/>
              </a:rPr>
              <a:t>Подумай!</a:t>
            </a:r>
            <a:endParaRPr lang="ru-RU" sz="2400" i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20614" y="1895967"/>
            <a:ext cx="2949262" cy="113535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Выноска-облако 10"/>
          <p:cNvSpPr/>
          <p:nvPr/>
        </p:nvSpPr>
        <p:spPr>
          <a:xfrm>
            <a:off x="5941258" y="4255029"/>
            <a:ext cx="2794124" cy="1094799"/>
          </a:xfrm>
          <a:prstGeom prst="cloudCallout">
            <a:avLst>
              <a:gd name="adj1" fmla="val 65187"/>
              <a:gd name="adj2" fmla="val -109432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i="1">
                <a:solidFill>
                  <a:prstClr val="black"/>
                </a:solidFill>
                <a:latin typeface="Arial Black" panose="020B0A04020102020204" pitchFamily="34" charset="0"/>
              </a:rPr>
              <a:t>Молодец!</a:t>
            </a:r>
            <a:endParaRPr lang="ru-RU" sz="2400" b="1" i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pic>
        <p:nvPicPr>
          <p:cNvPr id="12" name="Рисунок 11" descr="https://ruzacbs.ru/sites/default/files/inline_images/hello_html_41066057_0.png">
            <a:hlinkClick r:id="" action="ppaction://hlinkshowjump?jump=nextslide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496" y="5450969"/>
            <a:ext cx="1574926" cy="13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3427202" y="353618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Ж.р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8590" y="2174842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М.р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27951" y="2214389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Ср.р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169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o2.rcokoit.ru/pluginfile.php/521174/mod_assign/intro/01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33041" y="550843"/>
            <a:ext cx="6687239" cy="1112703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prstClr val="black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Назови род имени существительного</a:t>
            </a:r>
          </a:p>
          <a:p>
            <a:pPr lvl="0" algn="ctr"/>
            <a:r>
              <a:rPr lang="ru-RU" sz="36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молоко</a:t>
            </a:r>
            <a:endParaRPr lang="ru-RU" sz="3600" b="1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51682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122843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61840" y="3445251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04650" y="2042173"/>
            <a:ext cx="6544020" cy="211523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носка-облако 7"/>
          <p:cNvSpPr/>
          <p:nvPr/>
        </p:nvSpPr>
        <p:spPr>
          <a:xfrm>
            <a:off x="5849818" y="4340699"/>
            <a:ext cx="2814122" cy="1094799"/>
          </a:xfrm>
          <a:prstGeom prst="cloudCallout">
            <a:avLst>
              <a:gd name="adj1" fmla="val 75577"/>
              <a:gd name="adj2" fmla="val -11674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i="1">
                <a:solidFill>
                  <a:prstClr val="black"/>
                </a:solidFill>
                <a:latin typeface="Arial Black" panose="020B0A04020102020204" pitchFamily="34" charset="0"/>
              </a:rPr>
              <a:t>Подумай!</a:t>
            </a:r>
            <a:endParaRPr lang="ru-RU" sz="2400" i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37185" y="1961406"/>
            <a:ext cx="2949262" cy="113535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Выноска-облако 10"/>
          <p:cNvSpPr/>
          <p:nvPr/>
        </p:nvSpPr>
        <p:spPr>
          <a:xfrm>
            <a:off x="5869816" y="4340698"/>
            <a:ext cx="2794124" cy="1094799"/>
          </a:xfrm>
          <a:prstGeom prst="cloudCallout">
            <a:avLst>
              <a:gd name="adj1" fmla="val 76641"/>
              <a:gd name="adj2" fmla="val -11674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i="1">
                <a:solidFill>
                  <a:prstClr val="black"/>
                </a:solidFill>
                <a:latin typeface="Arial Black" panose="020B0A04020102020204" pitchFamily="34" charset="0"/>
              </a:rPr>
              <a:t>Молодец!</a:t>
            </a:r>
            <a:endParaRPr lang="ru-RU" sz="2400" b="1" i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pic>
        <p:nvPicPr>
          <p:cNvPr id="12" name="Рисунок 11" descr="https://ruzacbs.ru/sites/default/files/inline_images/hello_html_41066057_0.png">
            <a:hlinkClick r:id="" action="ppaction://hlinkshowjump?jump=nextslide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496" y="5450969"/>
            <a:ext cx="1574926" cy="13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3427202" y="353618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М.р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8590" y="2174842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Ср.р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27951" y="2214389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Ж.р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677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o2.rcokoit.ru/pluginfile.php/521174/mod_assign/intro/01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33041" y="550843"/>
            <a:ext cx="6687239" cy="1112703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prstClr val="black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Назови род имени существительного</a:t>
            </a:r>
          </a:p>
          <a:p>
            <a:pPr lvl="0" algn="ctr"/>
            <a:r>
              <a:rPr lang="ru-RU" sz="36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снегопад</a:t>
            </a:r>
            <a:endParaRPr lang="ru-RU" sz="3600" b="1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51682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122843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61840" y="3445251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04650" y="2042173"/>
            <a:ext cx="6544020" cy="211523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носка-облако 7"/>
          <p:cNvSpPr/>
          <p:nvPr/>
        </p:nvSpPr>
        <p:spPr>
          <a:xfrm>
            <a:off x="5849152" y="4098581"/>
            <a:ext cx="2814122" cy="1094799"/>
          </a:xfrm>
          <a:prstGeom prst="cloudCallout">
            <a:avLst>
              <a:gd name="adj1" fmla="val 74358"/>
              <a:gd name="adj2" fmla="val -9481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i="1">
                <a:solidFill>
                  <a:prstClr val="black"/>
                </a:solidFill>
                <a:latin typeface="Arial Black" panose="020B0A04020102020204" pitchFamily="34" charset="0"/>
              </a:rPr>
              <a:t>Подумай!</a:t>
            </a:r>
            <a:endParaRPr lang="ru-RU" sz="2400" i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68057" y="1868773"/>
            <a:ext cx="2949262" cy="113535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Выноска-облако 10"/>
          <p:cNvSpPr/>
          <p:nvPr/>
        </p:nvSpPr>
        <p:spPr>
          <a:xfrm>
            <a:off x="5869150" y="4090973"/>
            <a:ext cx="2794124" cy="1094799"/>
          </a:xfrm>
          <a:prstGeom prst="cloudCallout">
            <a:avLst>
              <a:gd name="adj1" fmla="val 74595"/>
              <a:gd name="adj2" fmla="val -9272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i="1">
                <a:solidFill>
                  <a:prstClr val="black"/>
                </a:solidFill>
                <a:latin typeface="Arial Black" panose="020B0A04020102020204" pitchFamily="34" charset="0"/>
              </a:rPr>
              <a:t>Молодец!</a:t>
            </a:r>
            <a:endParaRPr lang="ru-RU" sz="2400" b="1" i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pic>
        <p:nvPicPr>
          <p:cNvPr id="12" name="Рисунок 11" descr="https://ruzacbs.ru/sites/default/files/inline_images/hello_html_41066057_0.png">
            <a:hlinkClick r:id="" action="ppaction://hlinkshowjump?jump=nextslide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496" y="5450969"/>
            <a:ext cx="1574926" cy="13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3427202" y="353618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Ж.р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8590" y="2174842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Ср.р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27951" y="2214389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М.р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81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o2.rcokoit.ru/pluginfile.php/521174/mod_assign/intro/01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33041" y="550843"/>
            <a:ext cx="6687239" cy="1112703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prstClr val="black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Назови род имени существительного</a:t>
            </a:r>
          </a:p>
          <a:p>
            <a:pPr lvl="0" algn="ctr"/>
            <a:r>
              <a:rPr lang="ru-RU" sz="36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праздник</a:t>
            </a:r>
            <a:endParaRPr lang="ru-RU" sz="3600" b="1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51682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122843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61840" y="3445251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04650" y="2042173"/>
            <a:ext cx="6544020" cy="211523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носка-облако 7"/>
          <p:cNvSpPr/>
          <p:nvPr/>
        </p:nvSpPr>
        <p:spPr>
          <a:xfrm>
            <a:off x="5918398" y="4221147"/>
            <a:ext cx="2814122" cy="1094799"/>
          </a:xfrm>
          <a:prstGeom prst="cloudCallout">
            <a:avLst>
              <a:gd name="adj1" fmla="val 73140"/>
              <a:gd name="adj2" fmla="val -10943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i="1">
                <a:solidFill>
                  <a:prstClr val="black"/>
                </a:solidFill>
                <a:latin typeface="Arial Black" panose="020B0A04020102020204" pitchFamily="34" charset="0"/>
              </a:rPr>
              <a:t>Подумай!</a:t>
            </a:r>
            <a:endParaRPr lang="ru-RU" sz="2400" i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99408" y="1908320"/>
            <a:ext cx="2949262" cy="113535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Выноска-облако 10"/>
          <p:cNvSpPr/>
          <p:nvPr/>
        </p:nvSpPr>
        <p:spPr>
          <a:xfrm>
            <a:off x="5928397" y="4221147"/>
            <a:ext cx="2794124" cy="1094799"/>
          </a:xfrm>
          <a:prstGeom prst="cloudCallout">
            <a:avLst>
              <a:gd name="adj1" fmla="val 73368"/>
              <a:gd name="adj2" fmla="val -109432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i="1">
                <a:solidFill>
                  <a:prstClr val="black"/>
                </a:solidFill>
                <a:latin typeface="Arial Black" panose="020B0A04020102020204" pitchFamily="34" charset="0"/>
              </a:rPr>
              <a:t>Молодец!</a:t>
            </a:r>
            <a:endParaRPr lang="ru-RU" sz="2400" b="1" i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pic>
        <p:nvPicPr>
          <p:cNvPr id="12" name="Рисунок 11" descr="https://ruzacbs.ru/sites/default/files/inline_images/hello_html_41066057_0.png">
            <a:hlinkClick r:id="" action="ppaction://hlinkshowjump?jump=nextslide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496" y="5450969"/>
            <a:ext cx="1574926" cy="13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3427202" y="353618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Ж.р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8590" y="2174842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М.р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27951" y="2214389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Ср.р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576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o2.rcokoit.ru/pluginfile.php/521174/mod_assign/intro/01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33041" y="550843"/>
            <a:ext cx="6687239" cy="1112703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prstClr val="black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Назови род имени существительного</a:t>
            </a:r>
          </a:p>
          <a:p>
            <a:pPr lvl="0" algn="ctr"/>
            <a:r>
              <a:rPr lang="ru-RU" sz="36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сырость</a:t>
            </a:r>
            <a:endParaRPr lang="ru-RU" sz="3600" b="1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51682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122843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61840" y="3445251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04650" y="2042173"/>
            <a:ext cx="6544020" cy="211523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носка-облако 7"/>
          <p:cNvSpPr/>
          <p:nvPr/>
        </p:nvSpPr>
        <p:spPr>
          <a:xfrm>
            <a:off x="5895858" y="4127667"/>
            <a:ext cx="2814122" cy="1094799"/>
          </a:xfrm>
          <a:prstGeom prst="cloudCallout">
            <a:avLst>
              <a:gd name="adj1" fmla="val 70703"/>
              <a:gd name="adj2" fmla="val -9585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i="1">
                <a:solidFill>
                  <a:prstClr val="black"/>
                </a:solidFill>
                <a:latin typeface="Arial Black" panose="020B0A04020102020204" pitchFamily="34" charset="0"/>
              </a:rPr>
              <a:t>Подумай!</a:t>
            </a:r>
            <a:endParaRPr lang="ru-RU" sz="2400" i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76182" y="3196297"/>
            <a:ext cx="2949262" cy="113535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Выноска-облако 10"/>
          <p:cNvSpPr/>
          <p:nvPr/>
        </p:nvSpPr>
        <p:spPr>
          <a:xfrm>
            <a:off x="5905857" y="4127666"/>
            <a:ext cx="2794124" cy="1094799"/>
          </a:xfrm>
          <a:prstGeom prst="cloudCallout">
            <a:avLst>
              <a:gd name="adj1" fmla="val 71322"/>
              <a:gd name="adj2" fmla="val -94815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i="1">
                <a:solidFill>
                  <a:prstClr val="black"/>
                </a:solidFill>
                <a:latin typeface="Arial Black" panose="020B0A04020102020204" pitchFamily="34" charset="0"/>
              </a:rPr>
              <a:t>Молодец!</a:t>
            </a:r>
            <a:endParaRPr lang="ru-RU" sz="2400" b="1" i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pic>
        <p:nvPicPr>
          <p:cNvPr id="12" name="Рисунок 11" descr="https://ruzacbs.ru/sites/default/files/inline_images/hello_html_41066057_0.png">
            <a:hlinkClick r:id="" action="ppaction://hlinkshowjump?jump=nextslide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496" y="5450969"/>
            <a:ext cx="1574926" cy="13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3427202" y="353618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Ж.р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8590" y="2174842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Ср.р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27951" y="2214389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М.р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110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o2.rcokoit.ru/pluginfile.php/521174/mod_assign/intro/01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487276" y="615570"/>
            <a:ext cx="6544020" cy="1108569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51682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122843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437262" y="3203153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87276" y="2058626"/>
            <a:ext cx="6544020" cy="211523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носка-облако 7"/>
          <p:cNvSpPr/>
          <p:nvPr/>
        </p:nvSpPr>
        <p:spPr>
          <a:xfrm>
            <a:off x="6413574" y="4260472"/>
            <a:ext cx="2856399" cy="1094799"/>
          </a:xfrm>
          <a:prstGeom prst="cloudCallout">
            <a:avLst>
              <a:gd name="adj1" fmla="val 56571"/>
              <a:gd name="adj2" fmla="val -11360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Подумай!</a:t>
            </a:r>
            <a:endParaRPr lang="ru-RU" sz="2400" b="1" i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32609" y="1916935"/>
            <a:ext cx="2949262" cy="113535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Выноска-облако 10"/>
          <p:cNvSpPr/>
          <p:nvPr/>
        </p:nvSpPr>
        <p:spPr>
          <a:xfrm>
            <a:off x="6413574" y="4266465"/>
            <a:ext cx="2856399" cy="1094799"/>
          </a:xfrm>
          <a:prstGeom prst="cloudCallout">
            <a:avLst>
              <a:gd name="adj1" fmla="val 56570"/>
              <a:gd name="adj2" fmla="val -113608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b="1" i="1" dirty="0" smtClean="0">
                <a:solidFill>
                  <a:prstClr val="black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Молодец</a:t>
            </a:r>
            <a:r>
              <a:rPr lang="ru-RU" sz="2800" b="1" i="1" dirty="0" smtClean="0">
                <a:solidFill>
                  <a:prstClr val="black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!</a:t>
            </a:r>
            <a:endParaRPr lang="ru-RU" sz="2800" b="1" i="1" dirty="0">
              <a:solidFill>
                <a:prstClr val="black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pic>
        <p:nvPicPr>
          <p:cNvPr id="12" name="Рисунок 11" descr="https://ruzacbs.ru/sites/default/files/inline_images/hello_html_41066057_0.png">
            <a:hlinkClick r:id="" action="ppaction://hlinkshowjump?jump=nextslide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496" y="5450969"/>
            <a:ext cx="1574926" cy="13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1401703" y="679357"/>
            <a:ext cx="706181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Назови род имени существительного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сестра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35351" y="2174928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Ж.р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63564" y="2208733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>
                <a:latin typeface="Arial Black" panose="020B0A04020102020204" pitchFamily="34" charset="0"/>
              </a:rPr>
              <a:t>М</a:t>
            </a:r>
            <a:r>
              <a:rPr lang="ru-RU" sz="2800" dirty="0" err="1" smtClean="0">
                <a:latin typeface="Arial Black" panose="020B0A04020102020204" pitchFamily="34" charset="0"/>
              </a:rPr>
              <a:t>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89802" y="3334494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Ср.р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11982" y="5355271"/>
            <a:ext cx="1851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b="1" i="1" dirty="0"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65479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o2.rcokoit.ru/pluginfile.php/521174/mod_assign/intro/01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33041" y="550843"/>
            <a:ext cx="6687239" cy="1112703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prstClr val="black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Назови род имени существительного</a:t>
            </a:r>
          </a:p>
          <a:p>
            <a:pPr lvl="0" algn="ctr"/>
            <a:r>
              <a:rPr lang="ru-RU" sz="36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рассказ</a:t>
            </a:r>
            <a:endParaRPr lang="ru-RU" sz="3600" b="1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51682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122843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61840" y="3445251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04650" y="2042173"/>
            <a:ext cx="6544020" cy="211523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носка-облако 7"/>
          <p:cNvSpPr/>
          <p:nvPr/>
        </p:nvSpPr>
        <p:spPr>
          <a:xfrm>
            <a:off x="6111102" y="4066431"/>
            <a:ext cx="2768402" cy="1094799"/>
          </a:xfrm>
          <a:prstGeom prst="cloudCallout">
            <a:avLst>
              <a:gd name="adj1" fmla="val 61930"/>
              <a:gd name="adj2" fmla="val -9272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i="1">
                <a:solidFill>
                  <a:prstClr val="black"/>
                </a:solidFill>
                <a:latin typeface="Arial Black" panose="020B0A04020102020204" pitchFamily="34" charset="0"/>
              </a:rPr>
              <a:t>Подумай!</a:t>
            </a:r>
            <a:endParaRPr lang="ru-RU" sz="2400" i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46738" y="3196297"/>
            <a:ext cx="2949262" cy="113535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Выноска-облако 10"/>
          <p:cNvSpPr/>
          <p:nvPr/>
        </p:nvSpPr>
        <p:spPr>
          <a:xfrm>
            <a:off x="6108240" y="4059401"/>
            <a:ext cx="2771264" cy="1094799"/>
          </a:xfrm>
          <a:prstGeom prst="cloudCallout">
            <a:avLst>
              <a:gd name="adj1" fmla="val 61790"/>
              <a:gd name="adj2" fmla="val -9063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i="1">
                <a:solidFill>
                  <a:prstClr val="black"/>
                </a:solidFill>
                <a:latin typeface="Arial Black" panose="020B0A04020102020204" pitchFamily="34" charset="0"/>
              </a:rPr>
              <a:t>Молодец!</a:t>
            </a:r>
            <a:endParaRPr lang="ru-RU" sz="2400" b="1" i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pic>
        <p:nvPicPr>
          <p:cNvPr id="12" name="Рисунок 11" descr="https://ruzacbs.ru/sites/default/files/inline_images/hello_html_41066057_0.png">
            <a:hlinkClick r:id="" action="ppaction://hlinkshowjump?jump=nextslide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496" y="5450969"/>
            <a:ext cx="1574926" cy="13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3427202" y="353618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М.р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8590" y="2174842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Ж.р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27951" y="2214389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Ср.р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517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o2.rcokoit.ru/pluginfile.php/521174/mod_assign/intro/0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017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33041" y="550843"/>
            <a:ext cx="6687239" cy="1112703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dirty="0" smtClean="0">
                <a:solidFill>
                  <a:prstClr val="black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Источники</a:t>
            </a:r>
            <a:endParaRPr lang="ru-RU" sz="3600" b="1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96629" y="3969205"/>
            <a:ext cx="2949262" cy="113535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3036103" y="2225406"/>
            <a:ext cx="34703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u="sng" dirty="0" smtClean="0">
                <a:solidFill>
                  <a:srgbClr val="E73CF4"/>
                </a:solidFill>
                <a:latin typeface="Arial Black" panose="020B0A04020102020204" pitchFamily="34" charset="0"/>
                <a:hlinkClick r:id="rId3"/>
              </a:rPr>
              <a:t>Фон для презентации</a:t>
            </a:r>
            <a:endParaRPr lang="ru-RU" u="sng" dirty="0" smtClean="0">
              <a:solidFill>
                <a:srgbClr val="E73CF4"/>
              </a:solidFill>
              <a:latin typeface="Arial Black" panose="020B0A04020102020204" pitchFamily="34" charset="0"/>
            </a:endParaRPr>
          </a:p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ru-RU" u="sng" dirty="0" smtClean="0">
                <a:solidFill>
                  <a:srgbClr val="E73CF4"/>
                </a:solidFill>
                <a:latin typeface="Arial Black" panose="020B0A04020102020204" pitchFamily="34" charset="0"/>
                <a:hlinkClick r:id="rId4"/>
              </a:rPr>
              <a:t>Золотой ключик</a:t>
            </a:r>
            <a:endParaRPr lang="ru-RU" u="sng" dirty="0" smtClean="0">
              <a:solidFill>
                <a:srgbClr val="E73CF4"/>
              </a:solidFill>
              <a:latin typeface="Arial Black" panose="020B0A04020102020204" pitchFamily="34" charset="0"/>
            </a:endParaRPr>
          </a:p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ru-RU" u="sng" dirty="0" smtClean="0">
                <a:solidFill>
                  <a:srgbClr val="E73CF4"/>
                </a:solidFill>
                <a:latin typeface="Arial Black" panose="020B0A04020102020204" pitchFamily="34" charset="0"/>
                <a:hlinkClick r:id="rId5"/>
              </a:rPr>
              <a:t>Домик</a:t>
            </a:r>
            <a:endParaRPr lang="ru-RU" u="sng" dirty="0" smtClean="0">
              <a:solidFill>
                <a:srgbClr val="E73CF4"/>
              </a:solidFill>
              <a:latin typeface="Arial Black" panose="020B0A040201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dirty="0">
              <a:solidFill>
                <a:srgbClr val="E73CF4"/>
              </a:solidFill>
              <a:latin typeface="Arial Black" panose="020B0A04020102020204" pitchFamily="34" charset="0"/>
            </a:endParaRPr>
          </a:p>
        </p:txBody>
      </p:sp>
      <p:pic>
        <p:nvPicPr>
          <p:cNvPr id="17" name="Рисунок 16" descr="https://png2.kisspng.com/20180314/cew/kisspng-house-home-free-content-clip-art-free-home-photos-5aa9e3d7a05692.8245186915210833516568.png">
            <a:hlinkClick r:id="rId6" action="ppaction://hlinksldjump"/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4115" y="6119170"/>
            <a:ext cx="546735" cy="546735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Крест 14">
            <a:hlinkClick r:id="" action="ppaction://hlinkshowjump?jump=endshow"/>
          </p:cNvPr>
          <p:cNvSpPr/>
          <p:nvPr/>
        </p:nvSpPr>
        <p:spPr>
          <a:xfrm>
            <a:off x="11513059" y="198303"/>
            <a:ext cx="529993" cy="506775"/>
          </a:xfrm>
          <a:prstGeom prst="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943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o2.rcokoit.ru/pluginfile.php/521174/mod_assign/intro/01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487276" y="615570"/>
            <a:ext cx="6544020" cy="1108569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51682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122843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437262" y="3203153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54225" y="1888837"/>
            <a:ext cx="6544020" cy="211523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носка-облако 7"/>
          <p:cNvSpPr/>
          <p:nvPr/>
        </p:nvSpPr>
        <p:spPr>
          <a:xfrm>
            <a:off x="5829300" y="4375762"/>
            <a:ext cx="2856399" cy="1094799"/>
          </a:xfrm>
          <a:prstGeom prst="cloudCallout">
            <a:avLst>
              <a:gd name="adj1" fmla="val 66574"/>
              <a:gd name="adj2" fmla="val -11569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Подумай!</a:t>
            </a:r>
            <a:endParaRPr lang="ru-RU" sz="2400" b="1" i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7051" y="2335210"/>
            <a:ext cx="2949262" cy="113535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Выноска-облако 10"/>
          <p:cNvSpPr/>
          <p:nvPr/>
        </p:nvSpPr>
        <p:spPr>
          <a:xfrm>
            <a:off x="5829299" y="4375311"/>
            <a:ext cx="2856399" cy="1094799"/>
          </a:xfrm>
          <a:prstGeom prst="cloudCallout">
            <a:avLst>
              <a:gd name="adj1" fmla="val 66174"/>
              <a:gd name="adj2" fmla="val -114652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b="1" i="1" dirty="0" smtClean="0">
                <a:solidFill>
                  <a:prstClr val="black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Молодец</a:t>
            </a:r>
            <a:r>
              <a:rPr lang="ru-RU" sz="2800" b="1" i="1" dirty="0" smtClean="0">
                <a:solidFill>
                  <a:prstClr val="black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!</a:t>
            </a:r>
            <a:endParaRPr lang="ru-RU" sz="2800" b="1" i="1" dirty="0">
              <a:solidFill>
                <a:prstClr val="black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pic>
        <p:nvPicPr>
          <p:cNvPr id="12" name="Рисунок 11" descr="https://ruzacbs.ru/sites/default/files/inline_images/hello_html_41066057_0.png">
            <a:hlinkClick r:id="" action="ppaction://hlinkshowjump?jump=nextslide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496" y="5450969"/>
            <a:ext cx="1574926" cy="13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1401703" y="679357"/>
            <a:ext cx="706181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Назови род имени существительного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добро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29812" y="2198432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Ср.р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15456" y="2209862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>
                <a:latin typeface="Arial Black" panose="020B0A04020102020204" pitchFamily="34" charset="0"/>
              </a:rPr>
              <a:t>М</a:t>
            </a:r>
            <a:r>
              <a:rPr lang="ru-RU" sz="2800" dirty="0" err="1" smtClean="0">
                <a:latin typeface="Arial Black" panose="020B0A04020102020204" pitchFamily="34" charset="0"/>
              </a:rPr>
              <a:t>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68617" y="3339980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Ж.р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71722" y="5322767"/>
            <a:ext cx="1851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b="1" i="1" dirty="0"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94968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o2.rcokoit.ru/pluginfile.php/521174/mod_assign/intro/01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11007" y="539827"/>
            <a:ext cx="6709273" cy="1290677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prstClr val="black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Назови род имени существительного</a:t>
            </a:r>
          </a:p>
          <a:p>
            <a:pPr lvl="0" algn="ctr"/>
            <a:r>
              <a:rPr lang="ru-RU" sz="36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смелость</a:t>
            </a:r>
            <a:endParaRPr lang="ru-RU" sz="3600" b="1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51682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122843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437262" y="3203153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76260" y="1916935"/>
            <a:ext cx="6544020" cy="211523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носка-облако 7"/>
          <p:cNvSpPr/>
          <p:nvPr/>
        </p:nvSpPr>
        <p:spPr>
          <a:xfrm>
            <a:off x="5728594" y="4419140"/>
            <a:ext cx="2783076" cy="1094799"/>
          </a:xfrm>
          <a:prstGeom prst="cloudCallout">
            <a:avLst>
              <a:gd name="adj1" fmla="val 67378"/>
              <a:gd name="adj2" fmla="val -10734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Подумай!</a:t>
            </a:r>
            <a:endParaRPr lang="ru-RU" sz="2400" i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32609" y="1916935"/>
            <a:ext cx="2949262" cy="113535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Выноска-облако 10"/>
          <p:cNvSpPr/>
          <p:nvPr/>
        </p:nvSpPr>
        <p:spPr>
          <a:xfrm>
            <a:off x="5689798" y="4419140"/>
            <a:ext cx="2860668" cy="1094799"/>
          </a:xfrm>
          <a:prstGeom prst="cloudCallout">
            <a:avLst>
              <a:gd name="adj1" fmla="val 65566"/>
              <a:gd name="adj2" fmla="val -107344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Молодец!</a:t>
            </a:r>
            <a:endParaRPr lang="ru-RU" sz="2400" b="1" i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pic>
        <p:nvPicPr>
          <p:cNvPr id="12" name="Рисунок 11" descr="https://ruzacbs.ru/sites/default/files/inline_images/hello_html_41066057_0.png">
            <a:hlinkClick r:id="" action="ppaction://hlinkshowjump?jump=nextslide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496" y="5450969"/>
            <a:ext cx="1574926" cy="13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1927951" y="2170343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>
                <a:latin typeface="Arial Black" panose="020B0A04020102020204" pitchFamily="34" charset="0"/>
              </a:rPr>
              <a:t>М</a:t>
            </a:r>
            <a:r>
              <a:rPr lang="ru-RU" sz="2800" dirty="0" err="1" smtClean="0">
                <a:latin typeface="Arial Black" panose="020B0A04020102020204" pitchFamily="34" charset="0"/>
              </a:rPr>
              <a:t>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13531" y="3298582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Ср.р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02785" y="219340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Ж.р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781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o2.rcokoit.ru/pluginfile.php/521174/mod_assign/intro/01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33041" y="550843"/>
            <a:ext cx="6687239" cy="1112703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prstClr val="black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Назови род имени существительного</a:t>
            </a:r>
          </a:p>
          <a:p>
            <a:pPr lvl="0" algn="ctr"/>
            <a:r>
              <a:rPr lang="ru-RU" sz="36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иней</a:t>
            </a:r>
            <a:endParaRPr lang="ru-RU" sz="3600" b="1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51682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122843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61840" y="3445251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04650" y="2094303"/>
            <a:ext cx="6544020" cy="211523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носка-облако 7"/>
          <p:cNvSpPr/>
          <p:nvPr/>
        </p:nvSpPr>
        <p:spPr>
          <a:xfrm>
            <a:off x="5498848" y="4664747"/>
            <a:ext cx="2830663" cy="1094799"/>
          </a:xfrm>
          <a:prstGeom prst="cloudCallout">
            <a:avLst>
              <a:gd name="adj1" fmla="val 70266"/>
              <a:gd name="adj2" fmla="val -11674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i="1" dirty="0">
                <a:solidFill>
                  <a:prstClr val="black"/>
                </a:solidFill>
                <a:latin typeface="Arial Black" panose="020B0A04020102020204" pitchFamily="34" charset="0"/>
              </a:rPr>
              <a:t>Подумай!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040654" y="3192757"/>
            <a:ext cx="2949262" cy="113535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Выноска-облако 10"/>
          <p:cNvSpPr/>
          <p:nvPr/>
        </p:nvSpPr>
        <p:spPr>
          <a:xfrm>
            <a:off x="5513880" y="4664747"/>
            <a:ext cx="2800597" cy="1094799"/>
          </a:xfrm>
          <a:prstGeom prst="cloudCallout">
            <a:avLst>
              <a:gd name="adj1" fmla="val 71397"/>
              <a:gd name="adj2" fmla="val -115696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i="1">
                <a:solidFill>
                  <a:prstClr val="black"/>
                </a:solidFill>
                <a:latin typeface="Arial Black" panose="020B0A04020102020204" pitchFamily="34" charset="0"/>
              </a:rPr>
              <a:t>Молодец!</a:t>
            </a:r>
            <a:endParaRPr lang="ru-RU" sz="2400" b="1" i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pic>
        <p:nvPicPr>
          <p:cNvPr id="12" name="Рисунок 11" descr="https://ruzacbs.ru/sites/default/files/inline_images/hello_html_41066057_0.png">
            <a:hlinkClick r:id="" action="ppaction://hlinkshowjump?jump=nextslide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496" y="5450969"/>
            <a:ext cx="1574926" cy="13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3427202" y="353618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>
                <a:latin typeface="Arial Black" panose="020B0A04020102020204" pitchFamily="34" charset="0"/>
              </a:rPr>
              <a:t>М</a:t>
            </a:r>
            <a:r>
              <a:rPr lang="ru-RU" sz="2800" dirty="0" err="1" smtClean="0">
                <a:latin typeface="Arial Black" panose="020B0A04020102020204" pitchFamily="34" charset="0"/>
              </a:rPr>
              <a:t>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99112" y="216424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Ср.р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27951" y="2122592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Ж.р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769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o2.rcokoit.ru/pluginfile.php/521174/mod_assign/intro/01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33041" y="550843"/>
            <a:ext cx="6687239" cy="1112703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prstClr val="black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Назови род имени существительного</a:t>
            </a:r>
          </a:p>
          <a:p>
            <a:pPr lvl="0" algn="ctr"/>
            <a:r>
              <a:rPr lang="ru-RU" sz="36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зеркало</a:t>
            </a:r>
            <a:endParaRPr lang="ru-RU" sz="3600" b="1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51682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122843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61840" y="3445251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333041" y="1735063"/>
            <a:ext cx="6544020" cy="301899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носка-облако 7"/>
          <p:cNvSpPr/>
          <p:nvPr/>
        </p:nvSpPr>
        <p:spPr>
          <a:xfrm>
            <a:off x="5299112" y="4586564"/>
            <a:ext cx="2838008" cy="1094799"/>
          </a:xfrm>
          <a:prstGeom prst="cloudCallout">
            <a:avLst>
              <a:gd name="adj1" fmla="val 81172"/>
              <a:gd name="adj2" fmla="val -12509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i="1" dirty="0">
                <a:solidFill>
                  <a:prstClr val="black"/>
                </a:solidFill>
                <a:latin typeface="Arial Black" panose="020B0A04020102020204" pitchFamily="34" charset="0"/>
              </a:rPr>
              <a:t>Подумай!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507061" y="1908638"/>
            <a:ext cx="2949262" cy="113535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Выноска-облако 10"/>
          <p:cNvSpPr/>
          <p:nvPr/>
        </p:nvSpPr>
        <p:spPr>
          <a:xfrm>
            <a:off x="5299112" y="4582698"/>
            <a:ext cx="2848964" cy="1094799"/>
          </a:xfrm>
          <a:prstGeom prst="cloudCallout">
            <a:avLst>
              <a:gd name="adj1" fmla="val 80178"/>
              <a:gd name="adj2" fmla="val -125092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i="1" dirty="0">
                <a:solidFill>
                  <a:prstClr val="black"/>
                </a:solidFill>
                <a:latin typeface="Arial Black" panose="020B0A04020102020204" pitchFamily="34" charset="0"/>
              </a:rPr>
              <a:t>Молодец!</a:t>
            </a:r>
          </a:p>
        </p:txBody>
      </p:sp>
      <p:pic>
        <p:nvPicPr>
          <p:cNvPr id="12" name="Рисунок 11" descr="https://ruzacbs.ru/sites/default/files/inline_images/hello_html_41066057_0.png">
            <a:hlinkClick r:id="" action="ppaction://hlinkshowjump?jump=nextslide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496" y="5450969"/>
            <a:ext cx="1574926" cy="13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3427202" y="353618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Ж.р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99112" y="216424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М.р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27951" y="2122592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Ср.р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989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o2.rcokoit.ru/pluginfile.php/521174/mod_assign/intro/01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33041" y="550843"/>
            <a:ext cx="6687239" cy="1112703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prstClr val="black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Назови род имени существительного</a:t>
            </a:r>
          </a:p>
          <a:p>
            <a:pPr lvl="0" algn="ctr"/>
            <a:r>
              <a:rPr lang="ru-RU" sz="36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тарелка</a:t>
            </a:r>
            <a:endParaRPr lang="ru-RU" sz="3600" b="1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51682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122843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61840" y="3445251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333041" y="1735063"/>
            <a:ext cx="6544020" cy="301899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носка-облако 7"/>
          <p:cNvSpPr/>
          <p:nvPr/>
        </p:nvSpPr>
        <p:spPr>
          <a:xfrm>
            <a:off x="5299112" y="4586564"/>
            <a:ext cx="2838008" cy="1094799"/>
          </a:xfrm>
          <a:prstGeom prst="cloudCallout">
            <a:avLst>
              <a:gd name="adj1" fmla="val 81172"/>
              <a:gd name="adj2" fmla="val -12509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i="1" dirty="0">
                <a:solidFill>
                  <a:prstClr val="black"/>
                </a:solidFill>
                <a:latin typeface="Arial Black" panose="020B0A04020102020204" pitchFamily="34" charset="0"/>
              </a:rPr>
              <a:t>Подумай!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065274" y="3171754"/>
            <a:ext cx="2949262" cy="113535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Выноска-облако 10"/>
          <p:cNvSpPr/>
          <p:nvPr/>
        </p:nvSpPr>
        <p:spPr>
          <a:xfrm>
            <a:off x="5299112" y="4582698"/>
            <a:ext cx="2848964" cy="1094799"/>
          </a:xfrm>
          <a:prstGeom prst="cloudCallout">
            <a:avLst>
              <a:gd name="adj1" fmla="val 80178"/>
              <a:gd name="adj2" fmla="val -125092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i="1" dirty="0">
                <a:solidFill>
                  <a:prstClr val="black"/>
                </a:solidFill>
                <a:latin typeface="Arial Black" panose="020B0A04020102020204" pitchFamily="34" charset="0"/>
              </a:rPr>
              <a:t>Молодец!</a:t>
            </a:r>
          </a:p>
        </p:txBody>
      </p:sp>
      <p:pic>
        <p:nvPicPr>
          <p:cNvPr id="12" name="Рисунок 11" descr="https://ruzacbs.ru/sites/default/files/inline_images/hello_html_41066057_0.png">
            <a:hlinkClick r:id="" action="ppaction://hlinkshowjump?jump=nextslide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496" y="5450969"/>
            <a:ext cx="1574926" cy="13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3427202" y="353618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Ж.р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99112" y="216424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М.р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27951" y="2122592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Ср.р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824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o2.rcokoit.ru/pluginfile.php/521174/mod_assign/intro/01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33041" y="550843"/>
            <a:ext cx="6687239" cy="1112703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prstClr val="black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Назови род имени существительного</a:t>
            </a:r>
          </a:p>
          <a:p>
            <a:pPr lvl="0" algn="ctr"/>
            <a:r>
              <a:rPr lang="ru-RU" sz="36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молоко</a:t>
            </a:r>
            <a:endParaRPr lang="ru-RU" sz="3600" b="1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51682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122843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61840" y="3445251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99250" y="2035093"/>
            <a:ext cx="6544020" cy="211523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носка-облако 7"/>
          <p:cNvSpPr/>
          <p:nvPr/>
        </p:nvSpPr>
        <p:spPr>
          <a:xfrm>
            <a:off x="5395031" y="4356169"/>
            <a:ext cx="2768402" cy="1094799"/>
          </a:xfrm>
          <a:prstGeom prst="cloudCallout">
            <a:avLst>
              <a:gd name="adj1" fmla="val 85051"/>
              <a:gd name="adj2" fmla="val -9168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i="1" dirty="0">
                <a:solidFill>
                  <a:prstClr val="black"/>
                </a:solidFill>
                <a:latin typeface="Arial Black" panose="020B0A04020102020204" pitchFamily="34" charset="0"/>
              </a:rPr>
              <a:t>Подумай!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976182" y="3248595"/>
            <a:ext cx="2949262" cy="113535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Выноска-облако 10"/>
          <p:cNvSpPr/>
          <p:nvPr/>
        </p:nvSpPr>
        <p:spPr>
          <a:xfrm>
            <a:off x="5372715" y="4354784"/>
            <a:ext cx="2790718" cy="1094799"/>
          </a:xfrm>
          <a:prstGeom prst="cloudCallout">
            <a:avLst>
              <a:gd name="adj1" fmla="val 83786"/>
              <a:gd name="adj2" fmla="val -9063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i="1">
                <a:solidFill>
                  <a:prstClr val="black"/>
                </a:solidFill>
                <a:latin typeface="Arial Black" panose="020B0A04020102020204" pitchFamily="34" charset="0"/>
              </a:rPr>
              <a:t>Молодец!</a:t>
            </a:r>
            <a:endParaRPr lang="ru-RU" sz="2400" b="1" i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pic>
        <p:nvPicPr>
          <p:cNvPr id="12" name="Рисунок 11" descr="https://ruzacbs.ru/sites/default/files/inline_images/hello_html_41066057_0.png">
            <a:hlinkClick r:id="" action="ppaction://hlinkshowjump?jump=nextslide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496" y="5450969"/>
            <a:ext cx="1574926" cy="13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3427202" y="353618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Ср.р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99112" y="216424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М.р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27951" y="2122592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Ж.р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919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o2.rcokoit.ru/pluginfile.php/521174/mod_assign/intro/01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33041" y="550843"/>
            <a:ext cx="6687239" cy="1112703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prstClr val="black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Назови род имени существительного</a:t>
            </a:r>
          </a:p>
          <a:p>
            <a:pPr lvl="0" algn="ctr"/>
            <a:r>
              <a:rPr lang="ru-RU" sz="36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компас</a:t>
            </a:r>
            <a:endParaRPr lang="ru-RU" sz="3600" b="1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51682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122843" y="2111106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161840" y="3445251"/>
            <a:ext cx="2577947" cy="705080"/>
          </a:xfrm>
          <a:prstGeom prst="rect">
            <a:avLst/>
          </a:prstGeom>
          <a:solidFill>
            <a:srgbClr val="E947BB"/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04650" y="2388067"/>
            <a:ext cx="6544020" cy="211523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носка-облако 7"/>
          <p:cNvSpPr/>
          <p:nvPr/>
        </p:nvSpPr>
        <p:spPr>
          <a:xfrm>
            <a:off x="5883442" y="4356170"/>
            <a:ext cx="2791262" cy="1094799"/>
          </a:xfrm>
          <a:prstGeom prst="cloudCallout">
            <a:avLst>
              <a:gd name="adj1" fmla="val 73928"/>
              <a:gd name="adj2" fmla="val -11882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i="1" dirty="0">
                <a:solidFill>
                  <a:prstClr val="black"/>
                </a:solidFill>
                <a:latin typeface="Arial Black" panose="020B0A04020102020204" pitchFamily="34" charset="0"/>
              </a:rPr>
              <a:t>Подумай!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065274" y="3160945"/>
            <a:ext cx="2949262" cy="113535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Выноска-облако 10"/>
          <p:cNvSpPr/>
          <p:nvPr/>
        </p:nvSpPr>
        <p:spPr>
          <a:xfrm>
            <a:off x="5877518" y="4356170"/>
            <a:ext cx="2795211" cy="1094799"/>
          </a:xfrm>
          <a:prstGeom prst="cloudCallout">
            <a:avLst>
              <a:gd name="adj1" fmla="val 73311"/>
              <a:gd name="adj2" fmla="val -117784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i="1">
                <a:solidFill>
                  <a:prstClr val="black"/>
                </a:solidFill>
                <a:latin typeface="Arial Black" panose="020B0A04020102020204" pitchFamily="34" charset="0"/>
              </a:rPr>
              <a:t>Молодец!</a:t>
            </a:r>
            <a:endParaRPr lang="ru-RU" sz="2400" b="1" i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pic>
        <p:nvPicPr>
          <p:cNvPr id="12" name="Рисунок 11" descr="https://ruzacbs.ru/sites/default/files/inline_images/hello_html_41066057_0.png">
            <a:hlinkClick r:id="" action="ppaction://hlinkshowjump?jump=nextslide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496" y="5450969"/>
            <a:ext cx="1574926" cy="13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3427202" y="353618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М.р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99112" y="2164241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Ср.р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72867" y="2209656"/>
            <a:ext cx="2225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latin typeface="Arial Black" panose="020B0A04020102020204" pitchFamily="34" charset="0"/>
              </a:rPr>
              <a:t>Ж.р</a:t>
            </a:r>
            <a:r>
              <a:rPr lang="ru-RU" sz="2800" dirty="0" smtClean="0">
                <a:latin typeface="Arial Black" panose="020B0A04020102020204" pitchFamily="34" charset="0"/>
              </a:rPr>
              <a:t>.</a:t>
            </a: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055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310</Words>
  <Application>Microsoft Office PowerPoint</Application>
  <PresentationFormat>Широкоэкранный</PresentationFormat>
  <Paragraphs>142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9" baseType="lpstr">
      <vt:lpstr>Aharoni</vt:lpstr>
      <vt:lpstr>Arial</vt:lpstr>
      <vt:lpstr>Arial Black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43</cp:revision>
  <dcterms:created xsi:type="dcterms:W3CDTF">2018-11-17T15:29:00Z</dcterms:created>
  <dcterms:modified xsi:type="dcterms:W3CDTF">2018-12-18T19:03:00Z</dcterms:modified>
</cp:coreProperties>
</file>