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9" r:id="rId3"/>
    <p:sldId id="325" r:id="rId4"/>
    <p:sldId id="316" r:id="rId5"/>
    <p:sldId id="326" r:id="rId6"/>
    <p:sldId id="327" r:id="rId7"/>
    <p:sldId id="311" r:id="rId8"/>
    <p:sldId id="328" r:id="rId9"/>
    <p:sldId id="334" r:id="rId10"/>
    <p:sldId id="329" r:id="rId11"/>
    <p:sldId id="331" r:id="rId12"/>
    <p:sldId id="332" r:id="rId13"/>
    <p:sldId id="333" r:id="rId14"/>
    <p:sldId id="310" r:id="rId15"/>
    <p:sldId id="324" r:id="rId16"/>
    <p:sldId id="322" r:id="rId17"/>
    <p:sldId id="321" r:id="rId18"/>
    <p:sldId id="295" r:id="rId19"/>
    <p:sldId id="320" r:id="rId20"/>
    <p:sldId id="292" r:id="rId21"/>
    <p:sldId id="318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1" autoAdjust="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1" name="Рисунок 10" descr="color1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C8C1C9"/>
              </a:clrFrom>
              <a:clrTo>
                <a:srgbClr val="C8C1C9">
                  <a:alpha val="0"/>
                </a:srgbClr>
              </a:clrTo>
            </a:clrChange>
          </a:blip>
          <a:srcRect t="27724" b="27724"/>
          <a:stretch>
            <a:fillRect/>
          </a:stretch>
        </p:blipFill>
        <p:spPr>
          <a:xfrm>
            <a:off x="142844" y="71414"/>
            <a:ext cx="8786874" cy="20002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D41DAC0-2942-4506-ABB7-FEE7075E718B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3" name="Рисунок 12" descr="0_6129d_c2d0151_XL.jpeg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768" y="5474626"/>
            <a:ext cx="1857356" cy="1181743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71406" y="71414"/>
            <a:ext cx="9001188" cy="6715172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2071678"/>
            <a:ext cx="8208912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ДЕТСКИЙ КАЛЕНДАРЬ</a:t>
            </a:r>
          </a:p>
          <a:p>
            <a:pPr algn="ctr"/>
            <a:endParaRPr lang="ru-RU" sz="3600" b="1" dirty="0" smtClean="0">
              <a:ln w="11430">
                <a:solidFill>
                  <a:schemeClr val="accent5">
                    <a:lumMod val="50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6000" b="1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«</a:t>
            </a:r>
            <a:r>
              <a:rPr lang="ru-RU" sz="5400" b="1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ВОЛШЕБНИЦА ОСЕНЬ</a:t>
            </a:r>
            <a:r>
              <a:rPr lang="ru-RU" sz="5400" b="1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  <a:endParaRPr lang="ru-RU" sz="5400" b="1" dirty="0" smtClean="0">
              <a:ln w="11430">
                <a:solidFill>
                  <a:schemeClr val="accent5">
                    <a:lumMod val="50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2800" b="1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</a:t>
            </a:r>
            <a:r>
              <a:rPr lang="ru-RU" sz="2800" b="1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ДЕТЕЙ</a:t>
            </a:r>
            <a:endParaRPr lang="ru-RU" sz="2800" b="1" dirty="0" smtClean="0">
              <a:ln w="11430">
                <a:solidFill>
                  <a:schemeClr val="accent5">
                    <a:lumMod val="50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5-6 ЛЕТ</a:t>
            </a:r>
            <a:endParaRPr lang="ru-RU" sz="2800" b="1" dirty="0">
              <a:ln w="11430">
                <a:solidFill>
                  <a:schemeClr val="accent5">
                    <a:lumMod val="50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466144" cy="114300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неделя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Осень-щедрая пора. Поги белочке подготовиться к зиме. Попроси взрослых распечатать задания и выполни их.</a:t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051" y="1268760"/>
            <a:ext cx="5040560" cy="5319488"/>
          </a:xfrm>
        </p:spPr>
      </p:pic>
    </p:spTree>
    <p:extLst>
      <p:ext uri="{BB962C8B-B14F-4D97-AF65-F5344CB8AC3E}">
        <p14:creationId xmlns:p14="http://schemas.microsoft.com/office/powerpoint/2010/main" xmlns="" val="2730043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466144" cy="1143000"/>
          </a:xfrm>
        </p:spPr>
        <p:txBody>
          <a:bodyPr>
            <a:normAutofit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Смастерите персонажей кукольного театра, почитайте сказку, пригласите всех членов семьи устройте представление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8280920" cy="524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0312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82168" cy="634082"/>
          </a:xfrm>
        </p:spPr>
        <p:txBody>
          <a:bodyPr>
            <a:normAutofit fontScale="90000"/>
          </a:bodyPr>
          <a:lstStyle/>
          <a:p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Вырежьте фигурки животных, наклейте их на картон или плотную бумагу. У вас получатся замечательные фигурки для настольного театра.</a:t>
            </a:r>
            <a:endParaRPr lang="ru-RU" sz="1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5" y="1052736"/>
            <a:ext cx="2840814" cy="3672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394527"/>
            <a:ext cx="2510903" cy="29492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1252065"/>
            <a:ext cx="1459608" cy="163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3010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538152" cy="1143000"/>
          </a:xfrm>
        </p:spPr>
        <p:txBody>
          <a:bodyPr>
            <a:normAutofit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Если вы пойдете в лес за грибами, вспомните, как выглядят съедобные грибы.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124744"/>
            <a:ext cx="5544616" cy="552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6512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945688" cy="936104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неделя</a:t>
            </a:r>
            <a:r>
              <a:rPr lang="ru-RU" sz="1600" dirty="0" smtClean="0">
                <a:solidFill>
                  <a:srgbClr val="4F271C">
                    <a:satMod val="130000"/>
                  </a:srgbClr>
                </a:solidFill>
              </a:rPr>
              <a:t/>
            </a:r>
            <a:br>
              <a:rPr lang="ru-RU" sz="1600" dirty="0" smtClean="0">
                <a:solidFill>
                  <a:srgbClr val="4F271C">
                    <a:satMod val="130000"/>
                  </a:srgbClr>
                </a:solidFill>
              </a:rPr>
            </a:br>
            <a:r>
              <a:rPr lang="ru-RU" sz="1600" dirty="0" smtClean="0">
                <a:solidFill>
                  <a:srgbClr val="4F271C">
                    <a:satMod val="130000"/>
                  </a:srgbClr>
                </a:solidFill>
              </a:rPr>
              <a:t>Рассмотрите эти картины. Приходилось ли вам наблюдать во время прогулок нечто подобное? Какие цвета помогают художникам изображать осень? Хочется ли вам нарисовать осенний пейзаж?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Vova\Desktop\slide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441632" cy="558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3660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4072496" cy="2146250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rgbClr val="4F271C">
                    <a:satMod val="130000"/>
                  </a:srgbClr>
                </a:solidFill>
              </a:rPr>
              <a:t>Это рисунки твоих ровесников. Они нарисованы очень интересным способом. Такая техника называется «монотипия». Попроси взрослых помочь тебе. На следующих слайдах есть описание этой техники.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48680"/>
            <a:ext cx="31623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87092"/>
            <a:ext cx="52959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903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908720"/>
            <a:ext cx="7498080" cy="4800600"/>
          </a:xfrm>
        </p:spPr>
        <p:txBody>
          <a:bodyPr>
            <a:normAutofit fontScale="92500" lnSpcReduction="20000"/>
          </a:bodyPr>
          <a:lstStyle/>
          <a:p>
            <a:pPr marL="82296" indent="0">
              <a:buNone/>
            </a:pPr>
            <a:r>
              <a:rPr lang="ru-RU" i="1" dirty="0" err="1">
                <a:solidFill>
                  <a:schemeClr val="accent6">
                    <a:lumMod val="75000"/>
                  </a:schemeClr>
                </a:solidFill>
                <a:latin typeface="Helvetica Neue"/>
              </a:rPr>
              <a:t>Монотипи́я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Helvetica Neue"/>
              </a:rPr>
              <a:t> (от «моно» — один и греч. «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  <a:latin typeface="Helvetica Neue"/>
              </a:rPr>
              <a:t>τυ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Helvetica Neue"/>
              </a:rPr>
              <a:t>πος» — отпечаток, оттиск, касание, образ…) — вид печатной графики, позволяющий получить единственный оттиск. Если просто сказать, Монотипия – это одно касание, прикосновение, надавливание… наверное, можно найти ещё много словесных аналогов. Но, главное, это художественное произведение, выполненное за один прием! 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1813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332656"/>
            <a:ext cx="7498080" cy="5915744"/>
          </a:xfrm>
          <a:ln>
            <a:noFill/>
          </a:ln>
        </p:spPr>
        <p:txBody>
          <a:bodyPr>
            <a:normAutofit/>
          </a:bodyPr>
          <a:lstStyle/>
          <a:p>
            <a:pPr marL="82296" indent="0">
              <a:buNone/>
            </a:pPr>
            <a:endParaRPr lang="ru-RU" b="1" dirty="0">
              <a:ln w="11430">
                <a:solidFill>
                  <a:srgbClr val="964305">
                    <a:lumMod val="50000"/>
                  </a:srgbClr>
                </a:solidFill>
              </a:ln>
              <a:gradFill>
                <a:gsLst>
                  <a:gs pos="0">
                    <a:srgbClr val="FEB80A">
                      <a:tint val="70000"/>
                      <a:satMod val="245000"/>
                    </a:srgbClr>
                  </a:gs>
                  <a:gs pos="75000">
                    <a:srgbClr val="FEB80A">
                      <a:tint val="90000"/>
                      <a:shade val="60000"/>
                      <a:satMod val="240000"/>
                    </a:srgbClr>
                  </a:gs>
                  <a:gs pos="100000">
                    <a:srgbClr val="FEB8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+mj-ea"/>
              <a:cs typeface="+mj-cs"/>
            </a:endParaRPr>
          </a:p>
          <a:p>
            <a:pPr marL="82296" indent="0" algn="ctr">
              <a:buNone/>
            </a:pPr>
            <a:r>
              <a:rPr lang="ru-RU" sz="3600" b="1" dirty="0" smtClean="0">
                <a:ln w="11430">
                  <a:solidFill>
                    <a:srgbClr val="964305">
                      <a:lumMod val="50000"/>
                    </a:srgbClr>
                  </a:solidFill>
                </a:ln>
                <a:gradFill>
                  <a:gsLst>
                    <a:gs pos="0">
                      <a:srgbClr val="FEB80A">
                        <a:tint val="70000"/>
                        <a:satMod val="245000"/>
                      </a:srgbClr>
                    </a:gs>
                    <a:gs pos="75000">
                      <a:srgbClr val="FEB8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EB8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Виды монотипии: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b="1" dirty="0" smtClean="0">
                <a:ln w="11430">
                  <a:solidFill>
                    <a:srgbClr val="964305">
                      <a:lumMod val="50000"/>
                    </a:srgbClr>
                  </a:solidFill>
                </a:ln>
                <a:gradFill>
                  <a:gsLst>
                    <a:gs pos="0">
                      <a:srgbClr val="FEB80A">
                        <a:tint val="70000"/>
                        <a:satMod val="245000"/>
                      </a:srgbClr>
                    </a:gs>
                    <a:gs pos="75000">
                      <a:srgbClr val="FEB8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EB8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Оттиск</a:t>
            </a:r>
          </a:p>
          <a:p>
            <a:pPr marL="82296" lvl="0" indent="0">
              <a:buClr>
                <a:srgbClr val="3891A7"/>
              </a:buClr>
              <a:buNone/>
            </a:pPr>
            <a:r>
              <a:rPr lang="ru-RU" sz="1400" b="1" dirty="0" smtClean="0">
                <a:ln w="11430">
                  <a:solidFill>
                    <a:srgbClr val="964305">
                      <a:lumMod val="50000"/>
                    </a:srgbClr>
                  </a:solidFill>
                </a:ln>
                <a:solidFill>
                  <a:srgbClr val="475A8D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Сложите лист плотной бумаги пополам, разверните. На одну сторону листа быстро нанесите пятна краски определенного колорита(или </a:t>
            </a:r>
            <a:r>
              <a:rPr lang="ru-RU" sz="1400" b="1" dirty="0" err="1" smtClean="0">
                <a:ln w="11430">
                  <a:solidFill>
                    <a:srgbClr val="964305">
                      <a:lumMod val="50000"/>
                    </a:srgbClr>
                  </a:solidFill>
                </a:ln>
                <a:solidFill>
                  <a:srgbClr val="475A8D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по-желанию</a:t>
            </a:r>
            <a:r>
              <a:rPr lang="ru-RU" sz="1400" b="1" dirty="0" smtClean="0">
                <a:ln w="11430">
                  <a:solidFill>
                    <a:srgbClr val="964305">
                      <a:lumMod val="50000"/>
                    </a:srgbClr>
                  </a:solidFill>
                </a:ln>
                <a:solidFill>
                  <a:srgbClr val="475A8D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). Не давая краске высохнуть, сложите развертку, прогладьте рукой и снова разверните. Дорисуйте изображение.</a:t>
            </a:r>
            <a:endParaRPr lang="ru-RU" sz="3600" b="1" dirty="0" smtClean="0">
              <a:ln w="11430">
                <a:solidFill>
                  <a:srgbClr val="964305">
                    <a:lumMod val="50000"/>
                  </a:srgbClr>
                </a:solidFill>
              </a:ln>
              <a:gradFill>
                <a:gsLst>
                  <a:gs pos="0">
                    <a:srgbClr val="FEB80A">
                      <a:tint val="70000"/>
                      <a:satMod val="245000"/>
                    </a:srgbClr>
                  </a:gs>
                  <a:gs pos="75000">
                    <a:srgbClr val="FEB80A">
                      <a:tint val="90000"/>
                      <a:shade val="60000"/>
                      <a:satMod val="240000"/>
                    </a:srgbClr>
                  </a:gs>
                  <a:gs pos="100000">
                    <a:srgbClr val="FEB8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b="1" dirty="0" smtClean="0">
                <a:ln w="11430">
                  <a:solidFill>
                    <a:srgbClr val="964305">
                      <a:lumMod val="50000"/>
                    </a:srgbClr>
                  </a:solidFill>
                </a:ln>
                <a:gradFill>
                  <a:gsLst>
                    <a:gs pos="0">
                      <a:srgbClr val="FEB80A">
                        <a:tint val="70000"/>
                        <a:satMod val="245000"/>
                      </a:srgbClr>
                    </a:gs>
                    <a:gs pos="75000">
                      <a:srgbClr val="FEB8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EB8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Печатание</a:t>
            </a:r>
          </a:p>
          <a:p>
            <a:pPr marL="82296" lvl="0" indent="0">
              <a:buClr>
                <a:srgbClr val="3891A7"/>
              </a:buClr>
              <a:buNone/>
            </a:pPr>
            <a:r>
              <a:rPr lang="ru-RU" sz="1400" b="1" dirty="0">
                <a:ln w="11430">
                  <a:solidFill>
                    <a:srgbClr val="964305">
                      <a:lumMod val="50000"/>
                    </a:srgbClr>
                  </a:solidFill>
                </a:ln>
                <a:solidFill>
                  <a:srgbClr val="475A8D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Нанесите густую краску на ребристую сторону листа любого дерева или штампа, приложите на бумагу, или подготовленный </a:t>
            </a:r>
            <a:r>
              <a:rPr lang="ru-RU" sz="1400" b="1" dirty="0" smtClean="0">
                <a:ln w="11430">
                  <a:solidFill>
                    <a:srgbClr val="964305">
                      <a:lumMod val="50000"/>
                    </a:srgbClr>
                  </a:solidFill>
                </a:ln>
                <a:solidFill>
                  <a:srgbClr val="475A8D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рисунок-фон.</a:t>
            </a:r>
            <a:endParaRPr lang="ru-RU" sz="3600" b="1" dirty="0" smtClean="0">
              <a:ln w="11430">
                <a:solidFill>
                  <a:srgbClr val="964305">
                    <a:lumMod val="50000"/>
                  </a:srgbClr>
                </a:solidFill>
              </a:ln>
              <a:gradFill>
                <a:gsLst>
                  <a:gs pos="0">
                    <a:srgbClr val="FEB80A">
                      <a:tint val="70000"/>
                      <a:satMod val="245000"/>
                    </a:srgbClr>
                  </a:gs>
                  <a:gs pos="75000">
                    <a:srgbClr val="FEB80A">
                      <a:tint val="90000"/>
                      <a:shade val="60000"/>
                      <a:satMod val="240000"/>
                    </a:srgbClr>
                  </a:gs>
                  <a:gs pos="100000">
                    <a:srgbClr val="FEB8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b="1" dirty="0" smtClean="0">
                <a:ln w="11430">
                  <a:solidFill>
                    <a:srgbClr val="964305">
                      <a:lumMod val="50000"/>
                    </a:srgbClr>
                  </a:solidFill>
                </a:ln>
                <a:gradFill>
                  <a:gsLst>
                    <a:gs pos="0">
                      <a:srgbClr val="FEB80A">
                        <a:tint val="70000"/>
                        <a:satMod val="245000"/>
                      </a:srgbClr>
                    </a:gs>
                    <a:gs pos="75000">
                      <a:srgbClr val="FEB8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EB8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Акватипия</a:t>
            </a:r>
          </a:p>
          <a:p>
            <a:pPr marL="82296" lvl="0" indent="0">
              <a:buClr>
                <a:srgbClr val="3891A7"/>
              </a:buClr>
              <a:buNone/>
            </a:pPr>
            <a:r>
              <a:rPr lang="ru-RU" sz="1400" b="1" dirty="0" smtClean="0">
                <a:ln w="11430">
                  <a:solidFill>
                    <a:srgbClr val="964305">
                      <a:lumMod val="50000"/>
                    </a:srgbClr>
                  </a:solidFill>
                </a:ln>
                <a:solidFill>
                  <a:srgbClr val="475A8D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Густыми красками нанесите рисунок на пластиковую или стеклянную поверхность, дайте рисунку просохнуть. Намочите лист плотной бумаги (по формату рисунка). Приложите бумагу на рисунок, прокатайте резиновым валиком, снимите рисунок. </a:t>
            </a:r>
            <a:endParaRPr lang="ru-RU" sz="3600" b="1" dirty="0">
              <a:ln w="11430">
                <a:solidFill>
                  <a:srgbClr val="964305">
                    <a:lumMod val="50000"/>
                  </a:srgbClr>
                </a:solidFill>
              </a:ln>
              <a:gradFill>
                <a:gsLst>
                  <a:gs pos="0">
                    <a:srgbClr val="FEB80A">
                      <a:tint val="70000"/>
                      <a:satMod val="245000"/>
                    </a:srgbClr>
                  </a:gs>
                  <a:gs pos="75000">
                    <a:srgbClr val="FEB80A">
                      <a:tint val="90000"/>
                      <a:shade val="60000"/>
                      <a:satMod val="240000"/>
                    </a:srgbClr>
                  </a:gs>
                  <a:gs pos="100000">
                    <a:srgbClr val="FEB8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929464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МАТЕРИАЛЫ ДЛЯ МОНОТИПИИ</a:t>
            </a:r>
            <a:endParaRPr lang="ru-RU" b="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8" name="Picture 2" descr="C:\Users\Ирина\Desktop\Новая папка\IMG_2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214422"/>
            <a:ext cx="3921550" cy="5078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Последовательность выполнения акватипии</a:t>
            </a:r>
            <a:endParaRPr lang="ru-RU" sz="2800" b="1" dirty="0">
              <a:solidFill>
                <a:schemeClr val="accent5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3" name="Picture 3" descr="C:\Users\Ирина\Desktop\Новая папка\IMG_19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4143380"/>
            <a:ext cx="2143140" cy="2143140"/>
          </a:xfrm>
          <a:prstGeom prst="rect">
            <a:avLst/>
          </a:prstGeom>
          <a:noFill/>
        </p:spPr>
      </p:pic>
      <p:pic>
        <p:nvPicPr>
          <p:cNvPr id="5124" name="Picture 4" descr="C:\Users\Ирина\Desktop\Новая папка\IMG_19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4143380"/>
            <a:ext cx="2143140" cy="2143140"/>
          </a:xfrm>
          <a:prstGeom prst="rect">
            <a:avLst/>
          </a:prstGeom>
          <a:noFill/>
        </p:spPr>
      </p:pic>
      <p:pic>
        <p:nvPicPr>
          <p:cNvPr id="5125" name="Picture 5" descr="C:\Users\Ирина\Desktop\Новая папка\IMG_19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1285860"/>
            <a:ext cx="2143140" cy="2143140"/>
          </a:xfrm>
          <a:prstGeom prst="rect">
            <a:avLst/>
          </a:prstGeom>
          <a:noFill/>
        </p:spPr>
      </p:pic>
      <p:pic>
        <p:nvPicPr>
          <p:cNvPr id="5127" name="Picture 7" descr="C:\Users\Ирина\Desktop\Новая папка\IMG_19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1285860"/>
            <a:ext cx="2143140" cy="2143140"/>
          </a:xfrm>
          <a:prstGeom prst="rect">
            <a:avLst/>
          </a:prstGeom>
          <a:noFill/>
        </p:spPr>
      </p:pic>
      <p:pic>
        <p:nvPicPr>
          <p:cNvPr id="5128" name="Picture 8" descr="C:\Users\Ирина\Desktop\Новая папка\IMG_19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1285860"/>
            <a:ext cx="2143140" cy="2143140"/>
          </a:xfrm>
          <a:prstGeom prst="rect">
            <a:avLst/>
          </a:prstGeom>
          <a:noFill/>
        </p:spPr>
      </p:pic>
      <p:pic>
        <p:nvPicPr>
          <p:cNvPr id="5129" name="Picture 9" descr="C:\Users\Ирина\Desktop\Новая папка\IMG_199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4143380"/>
            <a:ext cx="2143140" cy="2143140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2643174" y="2500306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00694" y="2500306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358214" y="2500306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71736" y="5357826"/>
            <a:ext cx="550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500694" y="5357826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5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286776" y="5357826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6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192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57200" y="260648"/>
            <a:ext cx="8435280" cy="576064"/>
          </a:xfrm>
        </p:spPr>
        <p:txBody>
          <a:bodyPr>
            <a:noAutofit/>
          </a:bodyPr>
          <a:lstStyle/>
          <a:p>
            <a:r>
              <a:rPr lang="ru-RU" sz="1600" dirty="0" smtClean="0"/>
              <a:t>Расскажите детям об осени, учите их любоваться осенней природой, соберите гербарий из осенних листьев.</a:t>
            </a:r>
            <a:endParaRPr lang="ru-RU" sz="1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01366" y="980728"/>
            <a:ext cx="794694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5693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pPr marL="82296" lvl="0">
              <a:spcBef>
                <a:spcPts val="600"/>
              </a:spcBef>
            </a:pPr>
            <a:r>
              <a:rPr lang="ru-RU" sz="1400" dirty="0" smtClean="0">
                <a:ln w="11430">
                  <a:solidFill>
                    <a:srgbClr val="964305">
                      <a:lumMod val="50000"/>
                    </a:srgbClr>
                  </a:solidFill>
                </a:ln>
                <a:solidFill>
                  <a:srgbClr val="475A8D">
                    <a:lumMod val="75000"/>
                  </a:srgbClr>
                </a:solidFill>
                <a:effectLst/>
                <a:ea typeface="+mn-ea"/>
                <a:cs typeface="+mn-cs"/>
              </a:rPr>
              <a:t>Тебе нравится этот веселый  </a:t>
            </a:r>
            <a:r>
              <a:rPr lang="ru-RU" sz="1400" dirty="0" err="1" smtClean="0">
                <a:ln w="11430">
                  <a:solidFill>
                    <a:srgbClr val="964305">
                      <a:lumMod val="50000"/>
                    </a:srgbClr>
                  </a:solidFill>
                </a:ln>
                <a:solidFill>
                  <a:srgbClr val="475A8D">
                    <a:lumMod val="75000"/>
                  </a:srgbClr>
                </a:solidFill>
                <a:effectLst/>
                <a:ea typeface="+mn-ea"/>
                <a:cs typeface="+mn-cs"/>
              </a:rPr>
              <a:t>бегемотик</a:t>
            </a:r>
            <a:r>
              <a:rPr lang="ru-RU" sz="1400" dirty="0" smtClean="0">
                <a:ln w="11430">
                  <a:solidFill>
                    <a:srgbClr val="964305">
                      <a:lumMod val="50000"/>
                    </a:srgbClr>
                  </a:solidFill>
                </a:ln>
                <a:solidFill>
                  <a:srgbClr val="475A8D">
                    <a:lumMod val="75000"/>
                  </a:srgbClr>
                </a:solidFill>
                <a:effectLst/>
                <a:ea typeface="+mn-ea"/>
                <a:cs typeface="+mn-cs"/>
              </a:rPr>
              <a:t>? Нарисуй свое любимое животное в технике «монотипия», используя подсказку-алгоритм.</a:t>
            </a:r>
            <a:endParaRPr lang="ru-RU" dirty="0">
              <a:effectLst/>
            </a:endParaRPr>
          </a:p>
        </p:txBody>
      </p:sp>
      <p:pic>
        <p:nvPicPr>
          <p:cNvPr id="1026" name="Picture 2" descr="C:\Users\Ирина\Desktop\Новая папка\IMG_19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7565032" cy="5146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4500570"/>
            <a:ext cx="5787204" cy="2143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ru-RU" sz="2400" b="1" dirty="0" smtClean="0">
                <a:ln w="11430">
                  <a:solidFill>
                    <a:srgbClr val="964305">
                      <a:lumMod val="50000"/>
                    </a:srgbClr>
                  </a:solidFill>
                </a:ln>
                <a:gradFill>
                  <a:gsLst>
                    <a:gs pos="0">
                      <a:srgbClr val="FEB80A">
                        <a:tint val="70000"/>
                        <a:satMod val="245000"/>
                      </a:srgbClr>
                    </a:gs>
                    <a:gs pos="75000">
                      <a:srgbClr val="FEB8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EB8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n-ea"/>
                <a:cs typeface="+mn-cs"/>
              </a:rPr>
              <a:t>Монотипия (печатание осенними листьями)</a:t>
            </a:r>
            <a:r>
              <a:rPr lang="ru-RU" sz="2400" b="1" dirty="0">
                <a:ln w="11430">
                  <a:solidFill>
                    <a:srgbClr val="964305">
                      <a:lumMod val="50000"/>
                    </a:srgbClr>
                  </a:solidFill>
                </a:ln>
                <a:gradFill>
                  <a:gsLst>
                    <a:gs pos="0">
                      <a:srgbClr val="FEB80A">
                        <a:tint val="70000"/>
                        <a:satMod val="245000"/>
                      </a:srgbClr>
                    </a:gs>
                    <a:gs pos="75000">
                      <a:srgbClr val="FEB8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EB8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sz="2400" b="1" dirty="0">
                <a:ln w="11430">
                  <a:solidFill>
                    <a:srgbClr val="964305">
                      <a:lumMod val="50000"/>
                    </a:srgbClr>
                  </a:solidFill>
                </a:ln>
                <a:gradFill>
                  <a:gsLst>
                    <a:gs pos="0">
                      <a:srgbClr val="FEB80A">
                        <a:tint val="70000"/>
                        <a:satMod val="245000"/>
                      </a:srgbClr>
                    </a:gs>
                    <a:gs pos="75000">
                      <a:srgbClr val="FEB8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EB8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n-ea"/>
                <a:cs typeface="+mn-cs"/>
              </a:rPr>
            </a:br>
            <a:endParaRPr lang="ru-RU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033"/>
            <a:ext cx="1809650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77887"/>
            <a:ext cx="4035425" cy="598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50208"/>
            <a:ext cx="3986499" cy="576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12782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endParaRPr lang="ru-RU" b="1" i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marL="0" indent="0" algn="ctr">
              <a:buNone/>
            </a:pPr>
            <a:r>
              <a:rPr lang="ru-RU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cs typeface="Calibri" pitchFamily="34" charset="0"/>
              </a:rPr>
              <a:t>Спасибо за СОТРУДНИЧЕСТВО!</a:t>
            </a:r>
          </a:p>
          <a:p>
            <a:pPr marL="0" indent="0" algn="ctr">
              <a:buNone/>
            </a:pPr>
            <a:r>
              <a:rPr lang="ru-RU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cs typeface="Calibri" pitchFamily="34" charset="0"/>
              </a:rPr>
              <a:t>Желаем успехов!</a:t>
            </a:r>
          </a:p>
          <a:p>
            <a:pPr marL="0" indent="0" algn="ctr">
              <a:buNone/>
            </a:pPr>
            <a:endParaRPr lang="ru-RU" sz="60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49080"/>
            <a:ext cx="417646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770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332655"/>
            <a:ext cx="8496944" cy="1152129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неделя</a:t>
            </a:r>
          </a:p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Понаблюдайте за листопадом во время прогулки. Соберите букет из осенних листьев, рассмотрите их . Определите, с какого дерева листочек. Сравните форму, величину, цвет.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484784"/>
            <a:ext cx="8598457" cy="5184576"/>
          </a:xfrm>
        </p:spPr>
      </p:pic>
    </p:spTree>
    <p:extLst>
      <p:ext uri="{BB962C8B-B14F-4D97-AF65-F5344CB8AC3E}">
        <p14:creationId xmlns:p14="http://schemas.microsoft.com/office/powerpoint/2010/main" xmlns="" val="440848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57200" y="116632"/>
            <a:ext cx="8291264" cy="1008112"/>
          </a:xfrm>
        </p:spPr>
        <p:txBody>
          <a:bodyPr/>
          <a:lstStyle/>
          <a:p>
            <a:r>
              <a:rPr lang="ru-RU" dirty="0" smtClean="0"/>
              <a:t>Нарисуйте осеннюю веточку, следуя нашим подсказкам. Если у тебя что-то не получится, позови на помощь взрослых.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79280" y="698506"/>
            <a:ext cx="8513200" cy="58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400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188640"/>
            <a:ext cx="8424936" cy="98653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Выучите стихотворение, а наши подсказки помогут вам в этом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836712"/>
            <a:ext cx="801805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4016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16632"/>
            <a:ext cx="8363272" cy="108012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неделя</a:t>
            </a:r>
          </a:p>
          <a:p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Послушайте фрагменты музыкальных  произведений  и постарайтесь определить настроению какой картины соответствует музыка по настроению.</a:t>
            </a:r>
            <a:endParaRPr lang="ru-RU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68943" y="1484214"/>
            <a:ext cx="4368405" cy="3138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6410" y="3201274"/>
            <a:ext cx="4223171" cy="341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6150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Vova\Desktop\img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695641" cy="60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5833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322128" cy="634082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Вы прослушали музыку, она вам понравилась? Эти замечательные произведения написал  русский композитор Петр Ильич Чайковский.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4878" y="965741"/>
            <a:ext cx="7043546" cy="5282660"/>
          </a:xfrm>
        </p:spPr>
      </p:pic>
    </p:spTree>
    <p:extLst>
      <p:ext uri="{BB962C8B-B14F-4D97-AF65-F5344CB8AC3E}">
        <p14:creationId xmlns:p14="http://schemas.microsoft.com/office/powerpoint/2010/main" xmlns="" val="3767366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04664"/>
            <a:ext cx="8261266" cy="6048671"/>
          </a:xfrm>
        </p:spPr>
      </p:pic>
    </p:spTree>
    <p:extLst>
      <p:ext uri="{BB962C8B-B14F-4D97-AF65-F5344CB8AC3E}">
        <p14:creationId xmlns:p14="http://schemas.microsoft.com/office/powerpoint/2010/main" xmlns="" val="23299525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1042</TotalTime>
  <Words>371</Words>
  <Application>Microsoft Office PowerPoint</Application>
  <PresentationFormat>Экран (4:3)</PresentationFormat>
  <Paragraphs>41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Вы прослушали музыку, она вам понравилась? Эти замечательные произведения написал  русский композитор Петр Ильич Чайковский.</vt:lpstr>
      <vt:lpstr>Слайд 9</vt:lpstr>
      <vt:lpstr>3 неделя Осень-щедрая пора. Поги белочке подготовиться к зиме. Попроси взрослых распечатать задания и выполни их. </vt:lpstr>
      <vt:lpstr> Смастерите персонажей кукольного театра, почитайте сказку, пригласите всех членов семьи устройте представление</vt:lpstr>
      <vt:lpstr> Вырежьте фигурки животных, наклейте их на картон или плотную бумагу. У вас получатся замечательные фигурки для настольного театра.</vt:lpstr>
      <vt:lpstr> Если вы пойдете в лес за грибами, вспомните, как выглядят съедобные грибы.</vt:lpstr>
      <vt:lpstr>4 неделя Рассмотрите эти картины. Приходилось ли вам наблюдать во время прогулок нечто подобное? Какие цвета помогают художникам изображать осень? Хочется ли вам нарисовать осенний пейзаж?</vt:lpstr>
      <vt:lpstr>Это рисунки твоих ровесников. Они нарисованы очень интересным способом. Такая техника называется «монотипия». Попроси взрослых помочь тебе. На следующих слайдах есть описание этой техники.</vt:lpstr>
      <vt:lpstr>Слайд 16</vt:lpstr>
      <vt:lpstr>Слайд 17</vt:lpstr>
      <vt:lpstr>МАТЕРИАЛЫ ДЛЯ МОНОТИПИИ</vt:lpstr>
      <vt:lpstr>Последовательность выполнения акватипии</vt:lpstr>
      <vt:lpstr>Тебе нравится этот веселый  бегемотик? Нарисуй свое любимое животное в технике «монотипия», используя подсказку-алгоритм.</vt:lpstr>
      <vt:lpstr>Монотипия (печатание осенними листьями) </vt:lpstr>
      <vt:lpstr>Слайд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80</cp:revision>
  <dcterms:created xsi:type="dcterms:W3CDTF">2013-03-16T18:01:09Z</dcterms:created>
  <dcterms:modified xsi:type="dcterms:W3CDTF">2018-10-17T05:57:18Z</dcterms:modified>
</cp:coreProperties>
</file>